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56" r:id="rId2"/>
  </p:sldIdLst>
  <p:sldSz cx="51206400" cy="2880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4F3FB7-3542-14CC-399B-812DB0BCFBEC}" name="Adrienn Kis" initials="AK" userId="S::Adrienn@highfieldcommunication.com::3f7c74a9-961b-4d8c-9f27-cbfd0e2af41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397C"/>
    <a:srgbClr val="EA6D13"/>
    <a:srgbClr val="E1E1E1"/>
    <a:srgbClr val="A5A5A5"/>
    <a:srgbClr val="3E397B"/>
    <a:srgbClr val="343333"/>
    <a:srgbClr val="0F5C45"/>
    <a:srgbClr val="1FC390"/>
    <a:srgbClr val="88D8BF"/>
    <a:srgbClr val="349D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479" autoAdjust="0"/>
    <p:restoredTop sz="94660"/>
  </p:normalViewPr>
  <p:slideViewPr>
    <p:cSldViewPr snapToGrid="0">
      <p:cViewPr varScale="1">
        <p:scale>
          <a:sx n="16" d="100"/>
          <a:sy n="16" d="100"/>
        </p:scale>
        <p:origin x="1088" y="3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58106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E507E4F-0347-4E3E-9B3A-E53BAD07E36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0"/>
            <a:ext cx="51206400" cy="28803600"/>
          </a:xfrm>
          <a:prstGeom prst="rect">
            <a:avLst/>
          </a:prstGeom>
        </p:spPr>
      </p:pic>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C764DE79-268F-4C1A-8933-263129D2AF90}" type="datetimeFigureOut">
              <a:rPr lang="en-US" dirty="0"/>
              <a:t>4/12/2022</a:t>
            </a:fld>
            <a:endParaRPr lang="en-US" dirty="0"/>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48F63A3B-78C7-47BE-AE5E-E10140E04643}" type="slidenum">
              <a:rPr lang="en-US" dirty="0"/>
              <a:t>‹#›</a:t>
            </a:fld>
            <a:endParaRPr lang="en-US" dirty="0"/>
          </a:p>
        </p:txBody>
      </p:sp>
      <p:pic>
        <p:nvPicPr>
          <p:cNvPr id="14" name="Picture 13">
            <a:extLst>
              <a:ext uri="{FF2B5EF4-FFF2-40B4-BE49-F238E27FC236}">
                <a16:creationId xmlns:a16="http://schemas.microsoft.com/office/drawing/2014/main" id="{FD042463-2C25-4F43-9875-73818C81CC5D}"/>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2" y="-1"/>
            <a:ext cx="51206400" cy="5486400"/>
          </a:xfrm>
          <a:prstGeom prst="rect">
            <a:avLst/>
          </a:prstGeom>
        </p:spPr>
      </p:pic>
    </p:spTree>
    <p:extLst>
      <p:ext uri="{BB962C8B-B14F-4D97-AF65-F5344CB8AC3E}">
        <p14:creationId xmlns:p14="http://schemas.microsoft.com/office/powerpoint/2010/main" val="2902049311"/>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1B67C25B-D6D3-D84E-9273-2BF8A098FDA8}"/>
              </a:ext>
            </a:extLst>
          </p:cNvPr>
          <p:cNvSpPr>
            <a:spLocks noChangeArrowheads="1"/>
          </p:cNvSpPr>
          <p:nvPr/>
        </p:nvSpPr>
        <p:spPr bwMode="auto">
          <a:xfrm>
            <a:off x="10145845" y="5962699"/>
            <a:ext cx="40374000" cy="19373801"/>
          </a:xfrm>
          <a:prstGeom prst="rect">
            <a:avLst/>
          </a:prstGeom>
          <a:solidFill>
            <a:schemeClr val="bg1"/>
          </a:solidFill>
          <a:ln w="25400">
            <a:solidFill>
              <a:srgbClr val="EA6D13"/>
            </a:solidFill>
            <a:miter lim="800000"/>
            <a:headEnd/>
            <a:tailEnd/>
          </a:ln>
          <a:effectLst/>
        </p:spPr>
        <p:txBody>
          <a:bodyPr wrap="none" lIns="360000" tIns="360000" rIns="360000" bIns="360000" numCol="1" spcCol="720685"/>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67331" eaLnBrk="0" hangingPunct="0">
              <a:spcBef>
                <a:spcPct val="50000"/>
              </a:spcBef>
            </a:pPr>
            <a:r>
              <a:rPr lang="en-US" sz="5588" b="1" cap="all" dirty="0">
                <a:solidFill>
                  <a:srgbClr val="42397C"/>
                </a:solidFill>
              </a:rPr>
              <a:t>Results</a:t>
            </a:r>
            <a:endParaRPr lang="en-AU" sz="1626" dirty="0">
              <a:solidFill>
                <a:srgbClr val="42397C"/>
              </a:solidFill>
              <a:latin typeface="+mj-lt"/>
            </a:endParaRPr>
          </a:p>
        </p:txBody>
      </p:sp>
      <p:sp>
        <p:nvSpPr>
          <p:cNvPr id="58" name="Text Box 14">
            <a:extLst>
              <a:ext uri="{FF2B5EF4-FFF2-40B4-BE49-F238E27FC236}">
                <a16:creationId xmlns:a16="http://schemas.microsoft.com/office/drawing/2014/main" id="{9F1935D6-F84A-4241-AD33-CB8B99B552C0}"/>
              </a:ext>
            </a:extLst>
          </p:cNvPr>
          <p:cNvSpPr txBox="1">
            <a:spLocks noChangeArrowheads="1"/>
          </p:cNvSpPr>
          <p:nvPr/>
        </p:nvSpPr>
        <p:spPr bwMode="auto">
          <a:xfrm>
            <a:off x="10145857" y="7006266"/>
            <a:ext cx="12960000" cy="1788860"/>
          </a:xfrm>
          <a:prstGeom prst="rect">
            <a:avLst/>
          </a:prstGeom>
          <a:noFill/>
          <a:ln w="25400">
            <a:noFill/>
            <a:miter lim="800000"/>
            <a:headEnd/>
            <a:tailEnd/>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sz="2300" dirty="0">
                <a:cs typeface="Arial" panose="020B0604020202020204" pitchFamily="34" charset="0"/>
              </a:rPr>
              <a:t>In the subset of North American participants in KYSS, there were 198 </a:t>
            </a:r>
            <a:r>
              <a:rPr lang="pt-BR" sz="2300" dirty="0">
                <a:cs typeface="Arial" panose="020B0604020202020204" pitchFamily="34" charset="0"/>
              </a:rPr>
              <a:t>(Canada </a:t>
            </a:r>
            <a:r>
              <a:rPr lang="pt-BR" sz="2300" dirty="0" err="1">
                <a:cs typeface="Arial" panose="020B0604020202020204" pitchFamily="34" charset="0"/>
              </a:rPr>
              <a:t>n</a:t>
            </a:r>
            <a:r>
              <a:rPr lang="pt-BR" sz="2300" dirty="0">
                <a:cs typeface="Arial" panose="020B0604020202020204" pitchFamily="34" charset="0"/>
              </a:rPr>
              <a:t>=99; USA </a:t>
            </a:r>
            <a:r>
              <a:rPr lang="pt-BR" sz="2300" dirty="0" err="1">
                <a:cs typeface="Arial" panose="020B0604020202020204" pitchFamily="34" charset="0"/>
              </a:rPr>
              <a:t>n</a:t>
            </a:r>
            <a:r>
              <a:rPr lang="pt-BR" sz="2300" dirty="0">
                <a:cs typeface="Arial" panose="020B0604020202020204" pitchFamily="34" charset="0"/>
              </a:rPr>
              <a:t>=99) </a:t>
            </a:r>
            <a:r>
              <a:rPr lang="en-US" sz="2300" dirty="0">
                <a:cs typeface="Arial" panose="020B0604020202020204" pitchFamily="34" charset="0"/>
              </a:rPr>
              <a:t>successful LNG-IUS 12 placements (full analysis set), with placement attempted in 199 women (safety analysis set) (Figure 1).</a:t>
            </a:r>
            <a:endParaRPr lang="en-US" sz="2300" b="1" dirty="0">
              <a:cs typeface="Arial" panose="020B0604020202020204" pitchFamily="34" charset="0"/>
            </a:endParaRPr>
          </a:p>
        </p:txBody>
      </p:sp>
      <p:sp>
        <p:nvSpPr>
          <p:cNvPr id="24" name="Rectangle 23"/>
          <p:cNvSpPr>
            <a:spLocks noChangeArrowheads="1"/>
          </p:cNvSpPr>
          <p:nvPr/>
        </p:nvSpPr>
        <p:spPr bwMode="auto">
          <a:xfrm>
            <a:off x="476127" y="5962699"/>
            <a:ext cx="9161323" cy="4772434"/>
          </a:xfrm>
          <a:prstGeom prst="rect">
            <a:avLst/>
          </a:prstGeom>
          <a:solidFill>
            <a:schemeClr val="bg1"/>
          </a:solidFill>
          <a:ln w="25400">
            <a:solidFill>
              <a:srgbClr val="EA6D13"/>
            </a:solidFill>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67331" eaLnBrk="0" hangingPunct="0">
              <a:spcBef>
                <a:spcPct val="50000"/>
              </a:spcBef>
            </a:pPr>
            <a:r>
              <a:rPr lang="en-US" sz="5588" b="1" cap="all" dirty="0">
                <a:solidFill>
                  <a:srgbClr val="42397C"/>
                </a:solidFill>
              </a:rPr>
              <a:t>Introduction</a:t>
            </a:r>
          </a:p>
          <a:p>
            <a:pPr marL="342900" indent="-342900">
              <a:buFont typeface="Arial" panose="020B0604020202020204" pitchFamily="34" charset="0"/>
              <a:buChar char="•"/>
            </a:pPr>
            <a:r>
              <a:rPr lang="en-US" sz="2300" dirty="0">
                <a:cs typeface="Arial" panose="020B0604020202020204" pitchFamily="34" charset="0"/>
              </a:rPr>
              <a:t>The levonorgestrel-releasing intrauterine system 12 (LNG-IUS 12) (also known as Kyleena</a:t>
            </a:r>
            <a:r>
              <a:rPr lang="en-US" sz="2300" baseline="30000" dirty="0">
                <a:cs typeface="Arial" panose="020B0604020202020204" pitchFamily="34" charset="0"/>
              </a:rPr>
              <a:t>®</a:t>
            </a:r>
            <a:r>
              <a:rPr lang="en-US" sz="2300" dirty="0">
                <a:cs typeface="Arial" panose="020B0604020202020204" pitchFamily="34" charset="0"/>
              </a:rPr>
              <a:t>) is a long-acting method of contraception that has been associated with high satisfaction and continuation rates in clinical trials.</a:t>
            </a:r>
            <a:r>
              <a:rPr lang="en-US" sz="2300" baseline="30000" dirty="0">
                <a:cs typeface="Arial" panose="020B0604020202020204" pitchFamily="34" charset="0"/>
              </a:rPr>
              <a:t>1–3</a:t>
            </a:r>
            <a:r>
              <a:rPr lang="en-US" sz="2300" dirty="0">
                <a:cs typeface="Arial" panose="020B0604020202020204" pitchFamily="34" charset="0"/>
              </a:rPr>
              <a:t> </a:t>
            </a:r>
          </a:p>
          <a:p>
            <a:pPr marL="342900" indent="-342900">
              <a:buFont typeface="Arial" panose="020B0604020202020204" pitchFamily="34" charset="0"/>
              <a:buChar char="•"/>
            </a:pPr>
            <a:r>
              <a:rPr lang="en-US" sz="2300" dirty="0">
                <a:cs typeface="Arial" panose="020B0604020202020204" pitchFamily="34" charset="0"/>
              </a:rPr>
              <a:t>The recent Kyleena</a:t>
            </a:r>
            <a:r>
              <a:rPr lang="en-US" sz="2300" baseline="30000" dirty="0">
                <a:cs typeface="Arial" panose="020B0604020202020204" pitchFamily="34" charset="0"/>
              </a:rPr>
              <a:t>®</a:t>
            </a:r>
            <a:r>
              <a:rPr lang="en-US" sz="2300" dirty="0">
                <a:cs typeface="Arial" panose="020B0604020202020204" pitchFamily="34" charset="0"/>
              </a:rPr>
              <a:t> Satisfaction Study (KYSS) provided the first </a:t>
            </a:r>
            <a:br>
              <a:rPr lang="en-US" sz="2300" dirty="0">
                <a:cs typeface="Arial" panose="020B0604020202020204" pitchFamily="34" charset="0"/>
              </a:rPr>
            </a:br>
            <a:r>
              <a:rPr lang="en-US" sz="2300" dirty="0">
                <a:cs typeface="Arial" panose="020B0604020202020204" pitchFamily="34" charset="0"/>
              </a:rPr>
              <a:t>real-world data confirming clinical trial findings and demonstrated in routine clinical practice that continuation rates and user satisfaction were high regardless of age, parity, previous contraceptive method or reason for choosing LNG-IUS 12.</a:t>
            </a:r>
            <a:r>
              <a:rPr lang="en-US" sz="2300" baseline="30000" dirty="0">
                <a:cs typeface="Arial" panose="020B0604020202020204" pitchFamily="34" charset="0"/>
              </a:rPr>
              <a:t>4</a:t>
            </a:r>
            <a:r>
              <a:rPr lang="en-US" sz="2300" dirty="0">
                <a:cs typeface="Arial" panose="020B0604020202020204" pitchFamily="34" charset="0"/>
              </a:rPr>
              <a:t> </a:t>
            </a:r>
          </a:p>
        </p:txBody>
      </p:sp>
      <p:sp>
        <p:nvSpPr>
          <p:cNvPr id="27" name="Rectangle 26"/>
          <p:cNvSpPr>
            <a:spLocks noChangeArrowheads="1"/>
          </p:cNvSpPr>
          <p:nvPr/>
        </p:nvSpPr>
        <p:spPr bwMode="auto">
          <a:xfrm>
            <a:off x="476128" y="13736218"/>
            <a:ext cx="9163172" cy="5480320"/>
          </a:xfrm>
          <a:prstGeom prst="rect">
            <a:avLst/>
          </a:prstGeom>
          <a:solidFill>
            <a:schemeClr val="bg1"/>
          </a:solidFill>
          <a:ln w="25400">
            <a:solidFill>
              <a:srgbClr val="EA6D13"/>
            </a:solidFill>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405356" indent="-405356" defTabSz="967331" eaLnBrk="0" hangingPunct="0">
              <a:spcBef>
                <a:spcPct val="50000"/>
              </a:spcBef>
            </a:pPr>
            <a:r>
              <a:rPr lang="en-US" sz="5588" b="1" cap="all" dirty="0">
                <a:solidFill>
                  <a:srgbClr val="42397C"/>
                </a:solidFill>
              </a:rPr>
              <a:t>Methods</a:t>
            </a:r>
          </a:p>
          <a:p>
            <a:pPr marL="342900" indent="-342900">
              <a:buFont typeface="Arial" panose="020B0604020202020204" pitchFamily="34" charset="0"/>
              <a:buChar char="•"/>
            </a:pPr>
            <a:r>
              <a:rPr lang="en-US" sz="2300" dirty="0">
                <a:cs typeface="Arial" panose="020B0604020202020204" pitchFamily="34" charset="0"/>
              </a:rPr>
              <a:t>KYSS was a prospective, observational, multicenter, single-arm cohort study conducted with a 12-month follow-up in eight countries, including Canada and the USA, from 2017 to 2018. </a:t>
            </a:r>
          </a:p>
          <a:p>
            <a:pPr marL="342900" indent="-342900">
              <a:buFont typeface="Arial" panose="020B0604020202020204" pitchFamily="34" charset="0"/>
              <a:buChar char="•"/>
            </a:pPr>
            <a:r>
              <a:rPr lang="en-US" sz="2300" dirty="0">
                <a:cs typeface="Arial" panose="020B0604020202020204" pitchFamily="34" charset="0"/>
              </a:rPr>
              <a:t>Detailed methodology can be found in the previously published primary and interim analyses manuscripts.</a:t>
            </a:r>
            <a:r>
              <a:rPr lang="en-US" sz="2300" baseline="30000" dirty="0">
                <a:cs typeface="Arial" panose="020B0604020202020204" pitchFamily="34" charset="0"/>
              </a:rPr>
              <a:t>4,5</a:t>
            </a:r>
            <a:r>
              <a:rPr lang="en-US" sz="2300" dirty="0">
                <a:cs typeface="Arial" panose="020B0604020202020204" pitchFamily="34" charset="0"/>
              </a:rPr>
              <a:t> </a:t>
            </a:r>
          </a:p>
          <a:p>
            <a:pPr marL="342900" indent="-342900">
              <a:buFont typeface="Arial" panose="020B0604020202020204" pitchFamily="34" charset="0"/>
              <a:buChar char="•"/>
            </a:pPr>
            <a:r>
              <a:rPr lang="en-US" sz="2300" dirty="0">
                <a:cs typeface="Arial" panose="020B0604020202020204" pitchFamily="34" charset="0"/>
              </a:rPr>
              <a:t>Women who independently chose to use LNG-IUS 12 during routine counseling were subsequently recruited into the study. KYSS evaluated overall user satisfaction with LNG-IUS 12. In addition, satisfaction with menstrual bleeding profile, continuation rates, and safety profile in routine clinical practice at 12 months or at premature discontinuation were assessed.</a:t>
            </a:r>
            <a:endParaRPr lang="en-GB" sz="2300" dirty="0">
              <a:cs typeface="Arial" panose="020B0604020202020204" pitchFamily="34" charset="0"/>
            </a:endParaRPr>
          </a:p>
        </p:txBody>
      </p:sp>
      <p:sp>
        <p:nvSpPr>
          <p:cNvPr id="28" name="Rectangle 27"/>
          <p:cNvSpPr>
            <a:spLocks noChangeArrowheads="1"/>
          </p:cNvSpPr>
          <p:nvPr/>
        </p:nvSpPr>
        <p:spPr bwMode="auto">
          <a:xfrm>
            <a:off x="476126" y="23345779"/>
            <a:ext cx="9162000" cy="1833168"/>
          </a:xfrm>
          <a:prstGeom prst="rect">
            <a:avLst/>
          </a:prstGeom>
          <a:solidFill>
            <a:schemeClr val="bg1"/>
          </a:solidFill>
          <a:ln w="25400">
            <a:solidFill>
              <a:srgbClr val="EA6D13"/>
            </a:solidFill>
            <a:miter lim="800000"/>
            <a:headEnd/>
            <a:tailEnd/>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67331" eaLnBrk="0" hangingPunct="0">
              <a:spcBef>
                <a:spcPct val="50000"/>
              </a:spcBef>
            </a:pPr>
            <a:r>
              <a:rPr lang="en-GB" sz="5588" b="1" cap="all" dirty="0">
                <a:solidFill>
                  <a:srgbClr val="42397C"/>
                </a:solidFill>
              </a:rPr>
              <a:t>Acknowledgements</a:t>
            </a:r>
          </a:p>
          <a:p>
            <a:r>
              <a:rPr lang="en-US" sz="1600" dirty="0">
                <a:cs typeface="Arial" panose="020B0604020202020204" pitchFamily="34" charset="0"/>
              </a:rPr>
              <a:t>The authors would like to acknowledge </a:t>
            </a:r>
            <a:r>
              <a:rPr lang="en-US" sz="1600" dirty="0" err="1">
                <a:cs typeface="Arial" panose="020B0604020202020204" pitchFamily="34" charset="0"/>
              </a:rPr>
              <a:t>Highfield</a:t>
            </a:r>
            <a:r>
              <a:rPr lang="en-US" sz="1600" dirty="0">
                <a:cs typeface="Arial" panose="020B0604020202020204" pitchFamily="34" charset="0"/>
              </a:rPr>
              <a:t>, Oxford, UK for providing medical writing assistance with </a:t>
            </a:r>
            <a:r>
              <a:rPr lang="en-GB" sz="1600" dirty="0">
                <a:cs typeface="Arial" panose="020B0604020202020204" pitchFamily="34" charset="0"/>
              </a:rPr>
              <a:t>funding from Bayer AG.</a:t>
            </a:r>
            <a:endParaRPr lang="en-GB" dirty="0">
              <a:cs typeface="Arial" panose="020B0604020202020204" pitchFamily="34" charset="0"/>
            </a:endParaRPr>
          </a:p>
        </p:txBody>
      </p:sp>
      <p:sp>
        <p:nvSpPr>
          <p:cNvPr id="30" name="Rectangle 29"/>
          <p:cNvSpPr>
            <a:spLocks noChangeArrowheads="1"/>
          </p:cNvSpPr>
          <p:nvPr/>
        </p:nvSpPr>
        <p:spPr bwMode="auto">
          <a:xfrm>
            <a:off x="476126" y="19661112"/>
            <a:ext cx="9162000" cy="3226755"/>
          </a:xfrm>
          <a:prstGeom prst="rect">
            <a:avLst/>
          </a:prstGeom>
          <a:solidFill>
            <a:schemeClr val="bg1"/>
          </a:solidFill>
          <a:ln w="25400">
            <a:solidFill>
              <a:srgbClr val="EA6D13"/>
            </a:solidFill>
            <a:miter lim="800000"/>
            <a:headEnd/>
            <a:tailEnd/>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67331" eaLnBrk="0" hangingPunct="0">
              <a:spcBef>
                <a:spcPct val="50000"/>
              </a:spcBef>
            </a:pPr>
            <a:r>
              <a:rPr lang="en-US" sz="5588" b="1" cap="all" dirty="0">
                <a:solidFill>
                  <a:srgbClr val="42397C"/>
                </a:solidFill>
              </a:rPr>
              <a:t>References</a:t>
            </a:r>
          </a:p>
          <a:p>
            <a:pPr marL="327025" indent="-307975">
              <a:lnSpc>
                <a:spcPct val="120000"/>
              </a:lnSpc>
              <a:spcBef>
                <a:spcPts val="0"/>
              </a:spcBef>
              <a:spcAft>
                <a:spcPts val="0"/>
              </a:spcAft>
              <a:buFont typeface="+mj-lt"/>
              <a:buAutoNum type="arabicPeriod"/>
            </a:pPr>
            <a:r>
              <a:rPr lang="en-GB" dirty="0">
                <a:cs typeface="Arial" panose="020B0604020202020204" pitchFamily="34" charset="0"/>
              </a:rPr>
              <a:t>Nelson A, </a:t>
            </a:r>
            <a:r>
              <a:rPr lang="en-GB" i="1" dirty="0">
                <a:cs typeface="Arial" panose="020B0604020202020204" pitchFamily="34" charset="0"/>
              </a:rPr>
              <a:t>et al. </a:t>
            </a:r>
            <a:r>
              <a:rPr lang="en-GB" i="1" dirty="0" err="1">
                <a:cs typeface="Arial" panose="020B0604020202020204" pitchFamily="34" charset="0"/>
              </a:rPr>
              <a:t>Obstet</a:t>
            </a:r>
            <a:r>
              <a:rPr lang="en-GB" i="1" dirty="0">
                <a:cs typeface="Arial" panose="020B0604020202020204" pitchFamily="34" charset="0"/>
              </a:rPr>
              <a:t> </a:t>
            </a:r>
            <a:r>
              <a:rPr lang="en-GB" i="1" dirty="0" err="1">
                <a:cs typeface="Arial" panose="020B0604020202020204" pitchFamily="34" charset="0"/>
              </a:rPr>
              <a:t>Gynecol</a:t>
            </a:r>
            <a:r>
              <a:rPr lang="en-GB" i="1" dirty="0">
                <a:cs typeface="Arial" panose="020B0604020202020204" pitchFamily="34" charset="0"/>
              </a:rPr>
              <a:t> </a:t>
            </a:r>
            <a:r>
              <a:rPr lang="en-GB" dirty="0">
                <a:cs typeface="Arial" panose="020B0604020202020204" pitchFamily="34" charset="0"/>
              </a:rPr>
              <a:t>2013;122:1205‒13.</a:t>
            </a:r>
          </a:p>
          <a:p>
            <a:pPr marL="327025" indent="-307975">
              <a:lnSpc>
                <a:spcPct val="120000"/>
              </a:lnSpc>
              <a:spcBef>
                <a:spcPts val="0"/>
              </a:spcBef>
              <a:spcAft>
                <a:spcPts val="0"/>
              </a:spcAft>
              <a:buFont typeface="+mj-lt"/>
              <a:buAutoNum type="arabicPeriod"/>
            </a:pPr>
            <a:r>
              <a:rPr lang="en-GB" dirty="0" err="1">
                <a:cs typeface="Arial" panose="020B0604020202020204" pitchFamily="34" charset="0"/>
              </a:rPr>
              <a:t>Gemzell</a:t>
            </a:r>
            <a:r>
              <a:rPr lang="en-GB" dirty="0">
                <a:cs typeface="Arial" panose="020B0604020202020204" pitchFamily="34" charset="0"/>
              </a:rPr>
              <a:t>-Danielsson K, </a:t>
            </a:r>
            <a:r>
              <a:rPr lang="en-GB" i="1" dirty="0">
                <a:cs typeface="Arial" panose="020B0604020202020204" pitchFamily="34" charset="0"/>
              </a:rPr>
              <a:t>et al. </a:t>
            </a:r>
            <a:r>
              <a:rPr lang="en-GB" i="1" dirty="0" err="1">
                <a:cs typeface="Arial" panose="020B0604020202020204" pitchFamily="34" charset="0"/>
              </a:rPr>
              <a:t>Fertil</a:t>
            </a:r>
            <a:r>
              <a:rPr lang="en-GB" i="1" dirty="0">
                <a:cs typeface="Arial" panose="020B0604020202020204" pitchFamily="34" charset="0"/>
              </a:rPr>
              <a:t> </a:t>
            </a:r>
            <a:r>
              <a:rPr lang="en-GB" i="1" dirty="0" err="1">
                <a:cs typeface="Arial" panose="020B0604020202020204" pitchFamily="34" charset="0"/>
              </a:rPr>
              <a:t>Steril</a:t>
            </a:r>
            <a:r>
              <a:rPr lang="en-GB" i="1" dirty="0">
                <a:cs typeface="Arial" panose="020B0604020202020204" pitchFamily="34" charset="0"/>
              </a:rPr>
              <a:t> </a:t>
            </a:r>
            <a:r>
              <a:rPr lang="en-GB" dirty="0">
                <a:cs typeface="Arial" panose="020B0604020202020204" pitchFamily="34" charset="0"/>
              </a:rPr>
              <a:t>2012;97:616‒22.</a:t>
            </a:r>
          </a:p>
          <a:p>
            <a:pPr marL="327025" indent="-307975">
              <a:lnSpc>
                <a:spcPct val="120000"/>
              </a:lnSpc>
              <a:spcBef>
                <a:spcPts val="0"/>
              </a:spcBef>
              <a:spcAft>
                <a:spcPts val="0"/>
              </a:spcAft>
              <a:buFont typeface="+mj-lt"/>
              <a:buAutoNum type="arabicPeriod"/>
            </a:pPr>
            <a:r>
              <a:rPr lang="en-GB" dirty="0" err="1">
                <a:cs typeface="Arial" panose="020B0604020202020204" pitchFamily="34" charset="0"/>
              </a:rPr>
              <a:t>Gemzell</a:t>
            </a:r>
            <a:r>
              <a:rPr lang="en-GB" dirty="0">
                <a:cs typeface="Arial" panose="020B0604020202020204" pitchFamily="34" charset="0"/>
              </a:rPr>
              <a:t>-Danielsson K</a:t>
            </a:r>
            <a:r>
              <a:rPr lang="en-GB" i="1" dirty="0">
                <a:cs typeface="Arial" panose="020B0604020202020204" pitchFamily="34" charset="0"/>
              </a:rPr>
              <a:t>, et al. </a:t>
            </a:r>
            <a:r>
              <a:rPr lang="en-GB" i="1" dirty="0" err="1">
                <a:cs typeface="Arial" panose="020B0604020202020204" pitchFamily="34" charset="0"/>
              </a:rPr>
              <a:t>PLoS</a:t>
            </a:r>
            <a:r>
              <a:rPr lang="en-GB" dirty="0">
                <a:cs typeface="Arial" panose="020B0604020202020204" pitchFamily="34" charset="0"/>
              </a:rPr>
              <a:t> </a:t>
            </a:r>
            <a:r>
              <a:rPr lang="en-GB" i="1" dirty="0">
                <a:cs typeface="Arial" panose="020B0604020202020204" pitchFamily="34" charset="0"/>
              </a:rPr>
              <a:t>One</a:t>
            </a:r>
            <a:r>
              <a:rPr lang="en-GB" dirty="0">
                <a:cs typeface="Arial" panose="020B0604020202020204" pitchFamily="34" charset="0"/>
              </a:rPr>
              <a:t> 2015;10:e0135309.</a:t>
            </a:r>
          </a:p>
          <a:p>
            <a:pPr marL="327025" indent="-307975">
              <a:lnSpc>
                <a:spcPct val="120000"/>
              </a:lnSpc>
              <a:spcBef>
                <a:spcPts val="0"/>
              </a:spcBef>
              <a:spcAft>
                <a:spcPts val="0"/>
              </a:spcAft>
              <a:buFont typeface="+mj-lt"/>
              <a:buAutoNum type="arabicPeriod"/>
            </a:pPr>
            <a:r>
              <a:rPr lang="en-GB" dirty="0">
                <a:cs typeface="Arial" panose="020B0604020202020204" pitchFamily="34" charset="0"/>
              </a:rPr>
              <a:t>Stovall D, et al. </a:t>
            </a:r>
            <a:r>
              <a:rPr lang="en-GB" i="1" dirty="0">
                <a:cs typeface="Arial" panose="020B0604020202020204" pitchFamily="34" charset="0"/>
              </a:rPr>
              <a:t>Eur J Contracept </a:t>
            </a:r>
            <a:r>
              <a:rPr lang="en-GB" i="1" dirty="0" err="1">
                <a:cs typeface="Arial" panose="020B0604020202020204" pitchFamily="34" charset="0"/>
              </a:rPr>
              <a:t>Reprod</a:t>
            </a:r>
            <a:r>
              <a:rPr lang="en-GB" i="1" dirty="0">
                <a:cs typeface="Arial" panose="020B0604020202020204" pitchFamily="34" charset="0"/>
              </a:rPr>
              <a:t> Health Care </a:t>
            </a:r>
            <a:r>
              <a:rPr lang="en-GB" dirty="0">
                <a:cs typeface="Arial" panose="020B0604020202020204" pitchFamily="34" charset="0"/>
              </a:rPr>
              <a:t>2021;26:462‒472.</a:t>
            </a:r>
          </a:p>
          <a:p>
            <a:pPr marL="327025" indent="-307975">
              <a:lnSpc>
                <a:spcPct val="120000"/>
              </a:lnSpc>
              <a:spcBef>
                <a:spcPts val="0"/>
              </a:spcBef>
              <a:spcAft>
                <a:spcPts val="0"/>
              </a:spcAft>
              <a:buFont typeface="+mj-lt"/>
              <a:buAutoNum type="arabicPeriod"/>
            </a:pPr>
            <a:r>
              <a:rPr lang="en-GB" dirty="0" err="1">
                <a:cs typeface="Arial" panose="020B0604020202020204" pitchFamily="34" charset="0"/>
              </a:rPr>
              <a:t>Beckert</a:t>
            </a:r>
            <a:r>
              <a:rPr lang="en-GB" dirty="0">
                <a:cs typeface="Arial" panose="020B0604020202020204" pitchFamily="34" charset="0"/>
              </a:rPr>
              <a:t> V, </a:t>
            </a:r>
            <a:r>
              <a:rPr lang="en-GB" i="1" dirty="0">
                <a:cs typeface="Arial" panose="020B0604020202020204" pitchFamily="34" charset="0"/>
              </a:rPr>
              <a:t>et al. Eur J Contracept </a:t>
            </a:r>
            <a:r>
              <a:rPr lang="en-GB" i="1" dirty="0" err="1">
                <a:cs typeface="Arial" panose="020B0604020202020204" pitchFamily="34" charset="0"/>
              </a:rPr>
              <a:t>Reprod</a:t>
            </a:r>
            <a:r>
              <a:rPr lang="en-GB" i="1" dirty="0">
                <a:cs typeface="Arial" panose="020B0604020202020204" pitchFamily="34" charset="0"/>
              </a:rPr>
              <a:t> Health Care </a:t>
            </a:r>
            <a:r>
              <a:rPr lang="en-GB" dirty="0">
                <a:cs typeface="Arial" panose="020B0604020202020204" pitchFamily="34" charset="0"/>
              </a:rPr>
              <a:t>2020;25:182‒9.</a:t>
            </a:r>
          </a:p>
        </p:txBody>
      </p:sp>
      <p:sp>
        <p:nvSpPr>
          <p:cNvPr id="38" name="Rectangle 37"/>
          <p:cNvSpPr>
            <a:spLocks noChangeArrowheads="1"/>
          </p:cNvSpPr>
          <p:nvPr/>
        </p:nvSpPr>
        <p:spPr bwMode="auto">
          <a:xfrm>
            <a:off x="476126" y="25606379"/>
            <a:ext cx="9162000" cy="1833168"/>
          </a:xfrm>
          <a:prstGeom prst="rect">
            <a:avLst/>
          </a:prstGeom>
          <a:solidFill>
            <a:schemeClr val="bg1"/>
          </a:solidFill>
          <a:ln w="25400">
            <a:solidFill>
              <a:srgbClr val="EA6D13"/>
            </a:solidFill>
            <a:miter lim="800000"/>
            <a:headEnd/>
            <a:tailEnd/>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67331" eaLnBrk="0" hangingPunct="0">
              <a:spcBef>
                <a:spcPct val="50000"/>
              </a:spcBef>
            </a:pPr>
            <a:r>
              <a:rPr lang="en-GB" sz="5588" b="1" cap="all" dirty="0">
                <a:solidFill>
                  <a:srgbClr val="42397C"/>
                </a:solidFill>
              </a:rPr>
              <a:t>CONTACT INFORMATION</a:t>
            </a:r>
          </a:p>
          <a:p>
            <a:r>
              <a:rPr lang="en-US" sz="1600" dirty="0">
                <a:cs typeface="Arial" panose="020B0604020202020204" pitchFamily="34" charset="0"/>
              </a:rPr>
              <a:t>Corresponding author: Brian Hauck. Department of Obstetrics and Gynecology, Foothills Hospital, University of Calgary, Calgary, Alberta, Canada. Email: </a:t>
            </a:r>
            <a:r>
              <a:rPr lang="en-US" sz="1600" dirty="0" err="1">
                <a:cs typeface="Arial" panose="020B0604020202020204" pitchFamily="34" charset="0"/>
              </a:rPr>
              <a:t>bhauck@telusplanet.net</a:t>
            </a:r>
            <a:endParaRPr lang="en-GB" sz="1600" dirty="0">
              <a:cs typeface="Arial" panose="020B0604020202020204" pitchFamily="34" charset="0"/>
            </a:endParaRPr>
          </a:p>
        </p:txBody>
      </p:sp>
      <p:sp>
        <p:nvSpPr>
          <p:cNvPr id="23" name="Text Box 2">
            <a:extLst>
              <a:ext uri="{FF2B5EF4-FFF2-40B4-BE49-F238E27FC236}">
                <a16:creationId xmlns:a16="http://schemas.microsoft.com/office/drawing/2014/main" id="{9438BBF4-F30D-4D59-A5DB-F17E8ED795B0}"/>
              </a:ext>
            </a:extLst>
          </p:cNvPr>
          <p:cNvSpPr txBox="1">
            <a:spLocks noChangeArrowheads="1"/>
          </p:cNvSpPr>
          <p:nvPr/>
        </p:nvSpPr>
        <p:spPr bwMode="auto">
          <a:xfrm>
            <a:off x="15523509" y="768022"/>
            <a:ext cx="30935949" cy="27981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0" tIns="0" rIns="0" bIns="0"/>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US" sz="7200" dirty="0">
                <a:solidFill>
                  <a:schemeClr val="bg1"/>
                </a:solidFill>
                <a:latin typeface="Arial" panose="020B0604020202020204" pitchFamily="34" charset="0"/>
                <a:cs typeface="Arial" panose="020B0604020202020204" pitchFamily="34" charset="0"/>
              </a:rPr>
              <a:t>Satisfaction with LNG-IUS 12 in North American women: </a:t>
            </a:r>
            <a:br>
              <a:rPr lang="en-US" sz="7200" dirty="0">
                <a:solidFill>
                  <a:schemeClr val="bg1"/>
                </a:solidFill>
                <a:latin typeface="Arial" panose="020B0604020202020204" pitchFamily="34" charset="0"/>
                <a:cs typeface="Arial" panose="020B0604020202020204" pitchFamily="34" charset="0"/>
              </a:rPr>
            </a:br>
            <a:r>
              <a:rPr lang="en-US" sz="7200" dirty="0">
                <a:solidFill>
                  <a:schemeClr val="bg1"/>
                </a:solidFill>
                <a:latin typeface="Arial" panose="020B0604020202020204" pitchFamily="34" charset="0"/>
                <a:cs typeface="Arial" panose="020B0604020202020204" pitchFamily="34" charset="0"/>
              </a:rPr>
              <a:t>Findings from the Kyleena</a:t>
            </a:r>
            <a:r>
              <a:rPr lang="en-US" sz="7200" baseline="30000" dirty="0">
                <a:solidFill>
                  <a:schemeClr val="bg1"/>
                </a:solidFill>
                <a:latin typeface="Arial" panose="020B0604020202020204" pitchFamily="34" charset="0"/>
                <a:cs typeface="Arial" panose="020B0604020202020204" pitchFamily="34" charset="0"/>
              </a:rPr>
              <a:t>®</a:t>
            </a:r>
            <a:r>
              <a:rPr lang="en-US" sz="7200" dirty="0">
                <a:solidFill>
                  <a:schemeClr val="bg1"/>
                </a:solidFill>
                <a:latin typeface="Arial" panose="020B0604020202020204" pitchFamily="34" charset="0"/>
                <a:cs typeface="Arial" panose="020B0604020202020204" pitchFamily="34" charset="0"/>
              </a:rPr>
              <a:t> Satisfaction Study</a:t>
            </a:r>
            <a:endParaRPr lang="en-GB" sz="7200" dirty="0">
              <a:solidFill>
                <a:schemeClr val="bg1"/>
              </a:solidFill>
              <a:latin typeface="Arial" panose="020B0604020202020204" pitchFamily="34" charset="0"/>
              <a:cs typeface="Arial" panose="020B0604020202020204" pitchFamily="34" charset="0"/>
            </a:endParaRPr>
          </a:p>
        </p:txBody>
      </p:sp>
      <p:sp>
        <p:nvSpPr>
          <p:cNvPr id="40" name="Text Box 40">
            <a:extLst>
              <a:ext uri="{FF2B5EF4-FFF2-40B4-BE49-F238E27FC236}">
                <a16:creationId xmlns:a16="http://schemas.microsoft.com/office/drawing/2014/main" id="{BE0B69FA-DDD7-47D0-80B6-8F66410CDB54}"/>
              </a:ext>
            </a:extLst>
          </p:cNvPr>
          <p:cNvSpPr txBox="1">
            <a:spLocks noChangeArrowheads="1"/>
          </p:cNvSpPr>
          <p:nvPr/>
        </p:nvSpPr>
        <p:spPr bwMode="auto">
          <a:xfrm>
            <a:off x="15523509" y="3294070"/>
            <a:ext cx="30976310" cy="1151991"/>
          </a:xfrm>
          <a:prstGeom prst="rect">
            <a:avLst/>
          </a:prstGeom>
          <a:noFill/>
          <a:ln>
            <a:noFill/>
          </a:ln>
          <a:effectLst/>
        </p:spPr>
        <p:txBody>
          <a:bodyPr lIns="0" tIns="0" rIns="0" bIns="0"/>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marL="19050" indent="-19050"/>
            <a:r>
              <a:rPr lang="en-GB" sz="3500" u="sng" cap="all" dirty="0">
                <a:solidFill>
                  <a:schemeClr val="bg1"/>
                </a:solidFill>
                <a:latin typeface="Arial" panose="020B0604020202020204" pitchFamily="34" charset="0"/>
                <a:cs typeface="Arial" panose="020B0604020202020204" pitchFamily="34" charset="0"/>
              </a:rPr>
              <a:t>B. Hauck</a:t>
            </a:r>
            <a:r>
              <a:rPr lang="en-GB" sz="3500" cap="all" baseline="30000" dirty="0">
                <a:solidFill>
                  <a:schemeClr val="bg1"/>
                </a:solidFill>
                <a:latin typeface="Arial" panose="020B0604020202020204" pitchFamily="34" charset="0"/>
                <a:cs typeface="Arial" panose="020B0604020202020204" pitchFamily="34" charset="0"/>
              </a:rPr>
              <a:t>1</a:t>
            </a:r>
            <a:r>
              <a:rPr lang="en-GB" sz="3500" cap="all" dirty="0">
                <a:solidFill>
                  <a:schemeClr val="bg1"/>
                </a:solidFill>
                <a:latin typeface="Arial" panose="020B0604020202020204" pitchFamily="34" charset="0"/>
                <a:cs typeface="Arial" panose="020B0604020202020204" pitchFamily="34" charset="0"/>
              </a:rPr>
              <a:t>, K. Baisden</a:t>
            </a:r>
            <a:r>
              <a:rPr lang="en-GB" sz="3500" cap="all" baseline="30000" dirty="0">
                <a:solidFill>
                  <a:schemeClr val="bg1"/>
                </a:solidFill>
                <a:latin typeface="Arial" panose="020B0604020202020204" pitchFamily="34" charset="0"/>
                <a:cs typeface="Arial" panose="020B0604020202020204" pitchFamily="34" charset="0"/>
              </a:rPr>
              <a:t>2</a:t>
            </a:r>
            <a:r>
              <a:rPr lang="en-GB" sz="3500" dirty="0">
                <a:solidFill>
                  <a:schemeClr val="bg1"/>
                </a:solidFill>
                <a:latin typeface="Arial" panose="020B0604020202020204" pitchFamily="34" charset="0"/>
                <a:cs typeface="Arial" panose="020B0604020202020204" pitchFamily="34" charset="0"/>
              </a:rPr>
              <a:t>, A-K. FRENZ</a:t>
            </a:r>
            <a:r>
              <a:rPr lang="en-GB" sz="3500" baseline="30000" dirty="0">
                <a:solidFill>
                  <a:schemeClr val="bg1"/>
                </a:solidFill>
                <a:latin typeface="Arial" panose="020B0604020202020204" pitchFamily="34" charset="0"/>
                <a:cs typeface="Arial" panose="020B0604020202020204" pitchFamily="34" charset="0"/>
              </a:rPr>
              <a:t>3</a:t>
            </a:r>
            <a:r>
              <a:rPr lang="en-GB" sz="3500" dirty="0">
                <a:solidFill>
                  <a:schemeClr val="bg1"/>
                </a:solidFill>
                <a:latin typeface="Arial" panose="020B0604020202020204" pitchFamily="34" charset="0"/>
                <a:cs typeface="Arial" panose="020B0604020202020204" pitchFamily="34" charset="0"/>
              </a:rPr>
              <a:t> and K. AQUA</a:t>
            </a:r>
            <a:r>
              <a:rPr lang="en-GB" sz="3500" baseline="30000" dirty="0">
                <a:solidFill>
                  <a:schemeClr val="bg1"/>
                </a:solidFill>
                <a:latin typeface="Arial" panose="020B0604020202020204" pitchFamily="34" charset="0"/>
                <a:cs typeface="Arial" panose="020B0604020202020204" pitchFamily="34" charset="0"/>
              </a:rPr>
              <a:t>4</a:t>
            </a:r>
            <a:endParaRPr lang="en-GB" sz="2800" dirty="0">
              <a:solidFill>
                <a:schemeClr val="bg1"/>
              </a:solidFill>
              <a:latin typeface="Arial" panose="020B0604020202020204" pitchFamily="34" charset="0"/>
              <a:cs typeface="Arial" panose="020B0604020202020204" pitchFamily="34" charset="0"/>
            </a:endParaRPr>
          </a:p>
          <a:p>
            <a:pPr marL="19050" indent="-19050">
              <a:buAutoNum type="arabicPeriod"/>
            </a:pPr>
            <a:r>
              <a:rPr lang="en-US" sz="2800" dirty="0">
                <a:solidFill>
                  <a:schemeClr val="bg1"/>
                </a:solidFill>
                <a:latin typeface="Arial" panose="020B0604020202020204" pitchFamily="34" charset="0"/>
                <a:cs typeface="Arial" panose="020B0604020202020204" pitchFamily="34" charset="0"/>
              </a:rPr>
              <a:t> Department of Obstetrics and Gynecology, Foothills Hospital, University of Calgary, Calgary, Alberta, Canada; </a:t>
            </a:r>
            <a:r>
              <a:rPr lang="en-GB" sz="2800" dirty="0">
                <a:solidFill>
                  <a:schemeClr val="bg1"/>
                </a:solidFill>
                <a:latin typeface="Arial" panose="020B0604020202020204" pitchFamily="34" charset="0"/>
                <a:cs typeface="Arial" panose="020B0604020202020204" pitchFamily="34" charset="0"/>
              </a:rPr>
              <a:t>2. Bayer US LLC, Whippany, New Jersey, USA; </a:t>
            </a:r>
            <a:br>
              <a:rPr lang="en-GB" sz="2800" dirty="0">
                <a:solidFill>
                  <a:schemeClr val="bg1"/>
                </a:solidFill>
                <a:latin typeface="Arial" panose="020B0604020202020204" pitchFamily="34" charset="0"/>
                <a:cs typeface="Arial" panose="020B0604020202020204" pitchFamily="34" charset="0"/>
              </a:rPr>
            </a:br>
            <a:r>
              <a:rPr lang="en-GB" sz="2800" dirty="0">
                <a:solidFill>
                  <a:schemeClr val="bg1"/>
                </a:solidFill>
                <a:latin typeface="Arial" panose="020B0604020202020204" pitchFamily="34" charset="0"/>
                <a:cs typeface="Arial" panose="020B0604020202020204" pitchFamily="34" charset="0"/>
              </a:rPr>
              <a:t>3. Bayer AG, Berlin, Germany; 4. Virtus Research Consultants, Wellington, Florida, USA</a:t>
            </a:r>
          </a:p>
          <a:p>
            <a:pPr marL="19050" indent="-19050"/>
            <a:endParaRPr lang="en-GB" sz="3500" dirty="0">
              <a:solidFill>
                <a:schemeClr val="bg1"/>
              </a:solidFill>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83BB3F5A-BA51-2145-91F1-8C9D4DE4608C}"/>
              </a:ext>
            </a:extLst>
          </p:cNvPr>
          <p:cNvSpPr/>
          <p:nvPr/>
        </p:nvSpPr>
        <p:spPr>
          <a:xfrm>
            <a:off x="10125641" y="8474535"/>
            <a:ext cx="13140000" cy="1096363"/>
          </a:xfrm>
          <a:prstGeom prst="rect">
            <a:avLst/>
          </a:prstGeom>
        </p:spPr>
        <p:txBody>
          <a:bodyPr wrap="square" lIns="360000" tIns="360000" rIns="360000" bIns="360000">
            <a:spAutoFit/>
          </a:bodyPr>
          <a:lstStyle/>
          <a:p>
            <a:r>
              <a:rPr lang="en-GB" sz="2400" b="1" dirty="0">
                <a:cs typeface="Arial" panose="020B0604020202020204" pitchFamily="34" charset="0"/>
              </a:rPr>
              <a:t>Figure 1. </a:t>
            </a:r>
            <a:r>
              <a:rPr lang="en-GB" sz="2400" dirty="0">
                <a:cs typeface="Arial" panose="020B0604020202020204" pitchFamily="34" charset="0"/>
              </a:rPr>
              <a:t>Participant flowchart for North American subset</a:t>
            </a:r>
          </a:p>
        </p:txBody>
      </p:sp>
      <p:sp>
        <p:nvSpPr>
          <p:cNvPr id="43" name="Rectangle 42">
            <a:extLst>
              <a:ext uri="{FF2B5EF4-FFF2-40B4-BE49-F238E27FC236}">
                <a16:creationId xmlns:a16="http://schemas.microsoft.com/office/drawing/2014/main" id="{30939C01-B9B0-7D4D-A09D-9639E258B34E}"/>
              </a:ext>
            </a:extLst>
          </p:cNvPr>
          <p:cNvSpPr/>
          <p:nvPr/>
        </p:nvSpPr>
        <p:spPr>
          <a:xfrm>
            <a:off x="10105763" y="16883584"/>
            <a:ext cx="13140000" cy="1004030"/>
          </a:xfrm>
          <a:prstGeom prst="rect">
            <a:avLst/>
          </a:prstGeom>
        </p:spPr>
        <p:txBody>
          <a:bodyPr wrap="square" lIns="360000" tIns="360000" rIns="360000" bIns="360000">
            <a:spAutoFit/>
          </a:bodyPr>
          <a:lstStyle/>
          <a:p>
            <a:r>
              <a:rPr lang="en-GB" dirty="0">
                <a:cs typeface="Arial" panose="020B0604020202020204" pitchFamily="34" charset="0"/>
              </a:rPr>
              <a:t>LNG-IUS, levonorgestrel-releasing intrauterine system</a:t>
            </a:r>
          </a:p>
        </p:txBody>
      </p:sp>
      <p:sp>
        <p:nvSpPr>
          <p:cNvPr id="44" name="Rectangle 43">
            <a:extLst>
              <a:ext uri="{FF2B5EF4-FFF2-40B4-BE49-F238E27FC236}">
                <a16:creationId xmlns:a16="http://schemas.microsoft.com/office/drawing/2014/main" id="{BA1BB1E0-CFBC-3948-9586-BDCDD2328A0B}"/>
              </a:ext>
            </a:extLst>
          </p:cNvPr>
          <p:cNvSpPr/>
          <p:nvPr/>
        </p:nvSpPr>
        <p:spPr>
          <a:xfrm>
            <a:off x="37156464" y="5811359"/>
            <a:ext cx="13249835" cy="1096363"/>
          </a:xfrm>
          <a:prstGeom prst="rect">
            <a:avLst/>
          </a:prstGeom>
        </p:spPr>
        <p:txBody>
          <a:bodyPr wrap="square" lIns="360000" tIns="360000" rIns="360000" bIns="360000">
            <a:spAutoFit/>
          </a:bodyPr>
          <a:lstStyle/>
          <a:p>
            <a:r>
              <a:rPr lang="en-GB" sz="2400" b="1" dirty="0">
                <a:solidFill>
                  <a:schemeClr val="tx1">
                    <a:lumMod val="75000"/>
                    <a:lumOff val="25000"/>
                  </a:schemeClr>
                </a:solidFill>
                <a:cs typeface="Arial" panose="020B0604020202020204" pitchFamily="34" charset="0"/>
              </a:rPr>
              <a:t>Figure 2. </a:t>
            </a:r>
            <a:r>
              <a:rPr lang="en-GB" sz="2400" dirty="0">
                <a:solidFill>
                  <a:srgbClr val="000000"/>
                </a:solidFill>
                <a:cs typeface="Arial" panose="020B0604020202020204" pitchFamily="34" charset="0"/>
              </a:rPr>
              <a:t>User satisfaction (percentage, %) with LNG-IUS 12 at 12 months/premature discontinuation</a:t>
            </a:r>
          </a:p>
        </p:txBody>
      </p:sp>
      <p:sp>
        <p:nvSpPr>
          <p:cNvPr id="45" name="Rectangle 44">
            <a:extLst>
              <a:ext uri="{FF2B5EF4-FFF2-40B4-BE49-F238E27FC236}">
                <a16:creationId xmlns:a16="http://schemas.microsoft.com/office/drawing/2014/main" id="{41526D2D-C268-F84A-AD55-E3D7EEC6ABC5}"/>
              </a:ext>
            </a:extLst>
          </p:cNvPr>
          <p:cNvSpPr/>
          <p:nvPr/>
        </p:nvSpPr>
        <p:spPr>
          <a:xfrm>
            <a:off x="37156464" y="12526235"/>
            <a:ext cx="12960000" cy="1004030"/>
          </a:xfrm>
          <a:prstGeom prst="rect">
            <a:avLst/>
          </a:prstGeom>
        </p:spPr>
        <p:txBody>
          <a:bodyPr wrap="square" lIns="360000" tIns="360000" rIns="360000" bIns="360000">
            <a:spAutoFit/>
          </a:bodyPr>
          <a:lstStyle/>
          <a:p>
            <a:r>
              <a:rPr lang="en-GB" dirty="0">
                <a:cs typeface="Arial" panose="020B0604020202020204" pitchFamily="34" charset="0"/>
              </a:rPr>
              <a:t>Note: percentages have been rounded to one decimal place, thus, may not total 100% exactly</a:t>
            </a:r>
            <a:endParaRPr lang="en-GB" dirty="0">
              <a:solidFill>
                <a:schemeClr val="tx2"/>
              </a:solidFill>
              <a:cs typeface="Arial" panose="020B0604020202020204" pitchFamily="34" charset="0"/>
            </a:endParaRPr>
          </a:p>
        </p:txBody>
      </p:sp>
      <p:sp>
        <p:nvSpPr>
          <p:cNvPr id="46" name="Rectangle 45">
            <a:extLst>
              <a:ext uri="{FF2B5EF4-FFF2-40B4-BE49-F238E27FC236}">
                <a16:creationId xmlns:a16="http://schemas.microsoft.com/office/drawing/2014/main" id="{3BB17864-646D-2845-AEAF-F9B745C24F82}"/>
              </a:ext>
            </a:extLst>
          </p:cNvPr>
          <p:cNvSpPr/>
          <p:nvPr/>
        </p:nvSpPr>
        <p:spPr>
          <a:xfrm>
            <a:off x="37156464" y="13108287"/>
            <a:ext cx="12702354" cy="1096363"/>
          </a:xfrm>
          <a:prstGeom prst="rect">
            <a:avLst/>
          </a:prstGeom>
        </p:spPr>
        <p:txBody>
          <a:bodyPr wrap="square" lIns="360000" tIns="360000" rIns="360000" bIns="360000">
            <a:spAutoFit/>
          </a:bodyPr>
          <a:lstStyle/>
          <a:p>
            <a:r>
              <a:rPr lang="en-US" sz="2400" b="1" dirty="0">
                <a:cs typeface="Arial" panose="020B0604020202020204" pitchFamily="34" charset="0"/>
              </a:rPr>
              <a:t>Table 2. </a:t>
            </a:r>
            <a:r>
              <a:rPr lang="en-US" sz="2400" dirty="0">
                <a:solidFill>
                  <a:srgbClr val="000000"/>
                </a:solidFill>
                <a:cs typeface="Arial" panose="020B0604020202020204" pitchFamily="34" charset="0"/>
              </a:rPr>
              <a:t>Discontinuation with LNG-IUS 12 at 12 months/premature discontinuation</a:t>
            </a:r>
            <a:endParaRPr lang="en-GB" sz="2400" dirty="0">
              <a:cs typeface="Arial" panose="020B0604020202020204" pitchFamily="34" charset="0"/>
            </a:endParaRPr>
          </a:p>
        </p:txBody>
      </p:sp>
      <p:sp>
        <p:nvSpPr>
          <p:cNvPr id="47" name="Rectangle 46">
            <a:extLst>
              <a:ext uri="{FF2B5EF4-FFF2-40B4-BE49-F238E27FC236}">
                <a16:creationId xmlns:a16="http://schemas.microsoft.com/office/drawing/2014/main" id="{3A32A8FD-26D2-E14C-81F5-605B4C294174}"/>
              </a:ext>
            </a:extLst>
          </p:cNvPr>
          <p:cNvSpPr/>
          <p:nvPr/>
        </p:nvSpPr>
        <p:spPr>
          <a:xfrm>
            <a:off x="37156464" y="19040888"/>
            <a:ext cx="10080000" cy="1004030"/>
          </a:xfrm>
          <a:prstGeom prst="rect">
            <a:avLst/>
          </a:prstGeom>
        </p:spPr>
        <p:txBody>
          <a:bodyPr wrap="square" lIns="360000" tIns="360000" rIns="360000" bIns="360000">
            <a:spAutoFit/>
          </a:bodyPr>
          <a:lstStyle/>
          <a:p>
            <a:r>
              <a:rPr lang="en-GB" dirty="0">
                <a:cs typeface="Arial" panose="020B0604020202020204" pitchFamily="34" charset="0"/>
              </a:rPr>
              <a:t>LNG-IUS, levonorgestrel-releasing intrauterine system</a:t>
            </a:r>
          </a:p>
        </p:txBody>
      </p:sp>
      <p:sp>
        <p:nvSpPr>
          <p:cNvPr id="25" name="Rectangle 24"/>
          <p:cNvSpPr>
            <a:spLocks noChangeArrowheads="1"/>
          </p:cNvSpPr>
          <p:nvPr/>
        </p:nvSpPr>
        <p:spPr bwMode="auto">
          <a:xfrm>
            <a:off x="10199246" y="25662888"/>
            <a:ext cx="40374000" cy="1794512"/>
          </a:xfrm>
          <a:prstGeom prst="rect">
            <a:avLst/>
          </a:prstGeom>
          <a:solidFill>
            <a:schemeClr val="bg1"/>
          </a:solidFill>
          <a:ln w="25400">
            <a:solidFill>
              <a:srgbClr val="EA6D13"/>
            </a:solidFill>
            <a:miter lim="800000"/>
            <a:headEnd/>
            <a:tailEnd/>
          </a:ln>
          <a:effectLst/>
        </p:spPr>
        <p:txBody>
          <a:bodyPr wrap="square" lIns="360000" tIns="360000" rIns="360000" bIns="36000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67331" eaLnBrk="0" hangingPunct="0">
              <a:spcBef>
                <a:spcPct val="50000"/>
              </a:spcBef>
            </a:pPr>
            <a:r>
              <a:rPr lang="en-US" sz="5588" b="1" cap="all" dirty="0">
                <a:solidFill>
                  <a:srgbClr val="42397C"/>
                </a:solidFill>
              </a:rPr>
              <a:t>Conclusions</a:t>
            </a:r>
          </a:p>
        </p:txBody>
      </p:sp>
      <p:sp>
        <p:nvSpPr>
          <p:cNvPr id="31" name="Rectangle 30">
            <a:extLst>
              <a:ext uri="{FF2B5EF4-FFF2-40B4-BE49-F238E27FC236}">
                <a16:creationId xmlns:a16="http://schemas.microsoft.com/office/drawing/2014/main" id="{60933368-6B25-5E45-A531-DC590FDD0BFB}"/>
              </a:ext>
            </a:extLst>
          </p:cNvPr>
          <p:cNvSpPr/>
          <p:nvPr/>
        </p:nvSpPr>
        <p:spPr>
          <a:xfrm>
            <a:off x="23126023" y="5785959"/>
            <a:ext cx="13140000" cy="1096363"/>
          </a:xfrm>
          <a:prstGeom prst="rect">
            <a:avLst/>
          </a:prstGeom>
        </p:spPr>
        <p:txBody>
          <a:bodyPr wrap="square" lIns="360000" tIns="360000" rIns="360000" bIns="360000">
            <a:spAutoFit/>
          </a:bodyPr>
          <a:lstStyle/>
          <a:p>
            <a:r>
              <a:rPr lang="en-GB" sz="2400" b="1" dirty="0">
                <a:cs typeface="Arial" panose="020B0604020202020204" pitchFamily="34" charset="0"/>
              </a:rPr>
              <a:t>Table 1. </a:t>
            </a:r>
            <a:r>
              <a:rPr lang="en-GB" sz="2400" dirty="0">
                <a:cs typeface="Arial" panose="020B0604020202020204" pitchFamily="34" charset="0"/>
              </a:rPr>
              <a:t>Baseline demographics</a:t>
            </a:r>
          </a:p>
        </p:txBody>
      </p:sp>
      <p:sp>
        <p:nvSpPr>
          <p:cNvPr id="33" name="Rectangle 32">
            <a:extLst>
              <a:ext uri="{FF2B5EF4-FFF2-40B4-BE49-F238E27FC236}">
                <a16:creationId xmlns:a16="http://schemas.microsoft.com/office/drawing/2014/main" id="{BC6A202D-9E23-DB44-B846-0865253EF22B}"/>
              </a:ext>
            </a:extLst>
          </p:cNvPr>
          <p:cNvSpPr/>
          <p:nvPr/>
        </p:nvSpPr>
        <p:spPr>
          <a:xfrm>
            <a:off x="23126023" y="15313990"/>
            <a:ext cx="13140000" cy="1004030"/>
          </a:xfrm>
          <a:prstGeom prst="rect">
            <a:avLst/>
          </a:prstGeom>
        </p:spPr>
        <p:txBody>
          <a:bodyPr wrap="square" lIns="360000" tIns="360000" rIns="360000" bIns="360000">
            <a:spAutoFit/>
          </a:bodyPr>
          <a:lstStyle/>
          <a:p>
            <a:r>
              <a:rPr lang="en-US" dirty="0">
                <a:cs typeface="Arial" panose="020B0604020202020204" pitchFamily="34" charset="0"/>
              </a:rPr>
              <a:t>BMI, body mass </a:t>
            </a:r>
            <a:r>
              <a:rPr lang="en-US" dirty="0">
                <a:solidFill>
                  <a:schemeClr val="tx2"/>
                </a:solidFill>
                <a:cs typeface="Arial" panose="020B0604020202020204" pitchFamily="34" charset="0"/>
              </a:rPr>
              <a:t>index; SD, standard deviation</a:t>
            </a:r>
            <a:endParaRPr lang="en-GB" dirty="0">
              <a:solidFill>
                <a:schemeClr val="tx2"/>
              </a:solidFill>
              <a:cs typeface="Arial" panose="020B0604020202020204" pitchFamily="34" charset="0"/>
            </a:endParaRPr>
          </a:p>
        </p:txBody>
      </p:sp>
      <p:sp>
        <p:nvSpPr>
          <p:cNvPr id="35" name="Rectangle 34">
            <a:extLst>
              <a:ext uri="{FF2B5EF4-FFF2-40B4-BE49-F238E27FC236}">
                <a16:creationId xmlns:a16="http://schemas.microsoft.com/office/drawing/2014/main" id="{8A8E82A6-3F73-C342-8F14-54E94A363E02}"/>
              </a:ext>
            </a:extLst>
          </p:cNvPr>
          <p:cNvSpPr/>
          <p:nvPr/>
        </p:nvSpPr>
        <p:spPr>
          <a:xfrm>
            <a:off x="37156464" y="19721063"/>
            <a:ext cx="12699040" cy="1096363"/>
          </a:xfrm>
          <a:prstGeom prst="rect">
            <a:avLst/>
          </a:prstGeom>
        </p:spPr>
        <p:txBody>
          <a:bodyPr wrap="square" lIns="360000" tIns="360000" rIns="360000" bIns="360000">
            <a:spAutoFit/>
          </a:bodyPr>
          <a:lstStyle/>
          <a:p>
            <a:r>
              <a:rPr lang="en-US" sz="2400" b="1" dirty="0">
                <a:solidFill>
                  <a:schemeClr val="tx1">
                    <a:lumMod val="75000"/>
                    <a:lumOff val="25000"/>
                  </a:schemeClr>
                </a:solidFill>
              </a:rPr>
              <a:t>Table 3. </a:t>
            </a:r>
            <a:r>
              <a:rPr lang="en-US" sz="2400" dirty="0">
                <a:solidFill>
                  <a:srgbClr val="000000"/>
                </a:solidFill>
              </a:rPr>
              <a:t>Summary of TEAEs with LNG-IUS 12 at 12 months/premature discontinuation</a:t>
            </a:r>
            <a:endParaRPr lang="en-GB" sz="2400" dirty="0"/>
          </a:p>
        </p:txBody>
      </p:sp>
      <p:sp>
        <p:nvSpPr>
          <p:cNvPr id="36" name="Rectangle 35">
            <a:extLst>
              <a:ext uri="{FF2B5EF4-FFF2-40B4-BE49-F238E27FC236}">
                <a16:creationId xmlns:a16="http://schemas.microsoft.com/office/drawing/2014/main" id="{D530FF60-6873-9643-91C1-7C59CA12BD73}"/>
              </a:ext>
            </a:extLst>
          </p:cNvPr>
          <p:cNvSpPr/>
          <p:nvPr/>
        </p:nvSpPr>
        <p:spPr>
          <a:xfrm>
            <a:off x="37156464" y="24345011"/>
            <a:ext cx="10080000" cy="1004030"/>
          </a:xfrm>
          <a:prstGeom prst="rect">
            <a:avLst/>
          </a:prstGeom>
        </p:spPr>
        <p:txBody>
          <a:bodyPr wrap="square" lIns="360000" tIns="360000" rIns="360000" bIns="360000">
            <a:spAutoFit/>
          </a:bodyPr>
          <a:lstStyle/>
          <a:p>
            <a:r>
              <a:rPr lang="en-GB" dirty="0">
                <a:cs typeface="Arial" panose="020B0604020202020204" pitchFamily="34" charset="0"/>
              </a:rPr>
              <a:t>LNG-IUS, levonorgestrel-releasing intrauterine system; TEAE, treatment-emergent adverse event</a:t>
            </a:r>
          </a:p>
        </p:txBody>
      </p:sp>
      <p:graphicFrame>
        <p:nvGraphicFramePr>
          <p:cNvPr id="39" name="Table 38">
            <a:extLst>
              <a:ext uri="{FF2B5EF4-FFF2-40B4-BE49-F238E27FC236}">
                <a16:creationId xmlns:a16="http://schemas.microsoft.com/office/drawing/2014/main" id="{2E69D757-7CB2-5F44-B427-0E0F87E52EBC}"/>
              </a:ext>
            </a:extLst>
          </p:cNvPr>
          <p:cNvGraphicFramePr>
            <a:graphicFrameLocks noGrp="1"/>
          </p:cNvGraphicFramePr>
          <p:nvPr>
            <p:extLst>
              <p:ext uri="{D42A27DB-BD31-4B8C-83A1-F6EECF244321}">
                <p14:modId xmlns:p14="http://schemas.microsoft.com/office/powerpoint/2010/main" val="2512635892"/>
              </p:ext>
            </p:extLst>
          </p:nvPr>
        </p:nvGraphicFramePr>
        <p:xfrm>
          <a:off x="37565474" y="20588046"/>
          <a:ext cx="12305771" cy="3858960"/>
        </p:xfrm>
        <a:graphic>
          <a:graphicData uri="http://schemas.openxmlformats.org/drawingml/2006/table">
            <a:tbl>
              <a:tblPr firstRow="1" firstCol="1" bandRow="1">
                <a:tableStyleId>{5C22544A-7EE6-4342-B048-85BDC9FD1C3A}</a:tableStyleId>
              </a:tblPr>
              <a:tblGrid>
                <a:gridCol w="7438909">
                  <a:extLst>
                    <a:ext uri="{9D8B030D-6E8A-4147-A177-3AD203B41FA5}">
                      <a16:colId xmlns:a16="http://schemas.microsoft.com/office/drawing/2014/main" val="3372179702"/>
                    </a:ext>
                  </a:extLst>
                </a:gridCol>
                <a:gridCol w="2433431">
                  <a:extLst>
                    <a:ext uri="{9D8B030D-6E8A-4147-A177-3AD203B41FA5}">
                      <a16:colId xmlns:a16="http://schemas.microsoft.com/office/drawing/2014/main" val="3527763009"/>
                    </a:ext>
                  </a:extLst>
                </a:gridCol>
                <a:gridCol w="2433431">
                  <a:extLst>
                    <a:ext uri="{9D8B030D-6E8A-4147-A177-3AD203B41FA5}">
                      <a16:colId xmlns:a16="http://schemas.microsoft.com/office/drawing/2014/main" val="2541203420"/>
                    </a:ext>
                  </a:extLst>
                </a:gridCol>
              </a:tblGrid>
              <a:tr h="345524">
                <a:tc>
                  <a:txBody>
                    <a:bodyPr/>
                    <a:lstStyle/>
                    <a:p>
                      <a:pPr>
                        <a:lnSpc>
                          <a:spcPct val="100000"/>
                        </a:lnSpc>
                        <a:spcAft>
                          <a:spcPts val="0"/>
                        </a:spcAft>
                      </a:pPr>
                      <a:r>
                        <a:rPr lang="en-US" sz="2200" dirty="0">
                          <a:effectLst/>
                          <a:latin typeface="+mn-lt"/>
                          <a:cs typeface="Arial" panose="020B0604020202020204" pitchFamily="34" charset="0"/>
                        </a:rPr>
                        <a:t>Safety Analysis Set, n (%)</a:t>
                      </a:r>
                      <a:endParaRPr lang="en-GB" sz="2200" dirty="0">
                        <a:effectLst/>
                        <a:latin typeface="+mn-lt"/>
                        <a:ea typeface="Calibri" panose="020F0502020204030204" pitchFamily="34" charset="0"/>
                        <a:cs typeface="Arial" panose="020B0604020202020204" pitchFamily="34" charset="0"/>
                      </a:endParaRPr>
                    </a:p>
                  </a:txBody>
                  <a:tcPr marL="108000" marR="108000" marT="108000" marB="10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lnSpc>
                          <a:spcPct val="100000"/>
                        </a:lnSpc>
                        <a:spcAft>
                          <a:spcPts val="0"/>
                        </a:spcAft>
                      </a:pPr>
                      <a:r>
                        <a:rPr lang="en-US" sz="2200" dirty="0">
                          <a:effectLst/>
                          <a:latin typeface="+mn-lt"/>
                          <a:cs typeface="Arial" panose="020B0604020202020204" pitchFamily="34" charset="0"/>
                        </a:rPr>
                        <a:t>Canada (n=99)</a:t>
                      </a:r>
                      <a:endParaRPr lang="en-GB" sz="2200" dirty="0">
                        <a:effectLst/>
                        <a:latin typeface="+mn-lt"/>
                        <a:ea typeface="Calibri" panose="020F0502020204030204" pitchFamily="34" charset="0"/>
                        <a:cs typeface="Arial" panose="020B0604020202020204" pitchFamily="34" charset="0"/>
                      </a:endParaRPr>
                    </a:p>
                  </a:txBody>
                  <a:tcPr marL="108000" marR="108000" marT="108000" marB="10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3"/>
                    </a:solidFill>
                  </a:tcPr>
                </a:tc>
                <a:tc>
                  <a:txBody>
                    <a:bodyPr/>
                    <a:lstStyle/>
                    <a:p>
                      <a:pPr algn="ctr">
                        <a:lnSpc>
                          <a:spcPct val="100000"/>
                        </a:lnSpc>
                        <a:spcAft>
                          <a:spcPts val="0"/>
                        </a:spcAft>
                      </a:pPr>
                      <a:r>
                        <a:rPr lang="en-US" sz="2200" dirty="0">
                          <a:effectLst/>
                          <a:latin typeface="+mn-lt"/>
                          <a:cs typeface="Arial" panose="020B0604020202020204" pitchFamily="34" charset="0"/>
                        </a:rPr>
                        <a:t>USA (n=100)</a:t>
                      </a:r>
                      <a:endParaRPr lang="en-GB" sz="2200" dirty="0">
                        <a:effectLst/>
                        <a:latin typeface="+mn-lt"/>
                        <a:ea typeface="Calibri" panose="020F0502020204030204" pitchFamily="34" charset="0"/>
                        <a:cs typeface="Arial" panose="020B0604020202020204" pitchFamily="34" charset="0"/>
                      </a:endParaRPr>
                    </a:p>
                  </a:txBody>
                  <a:tcPr marL="108000" marR="108000" marT="108000" marB="108000"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2607143900"/>
                  </a:ext>
                </a:extLst>
              </a:tr>
              <a:tr h="0">
                <a:tc>
                  <a:txBody>
                    <a:bodyPr/>
                    <a:lstStyle/>
                    <a:p>
                      <a:pPr>
                        <a:lnSpc>
                          <a:spcPct val="100000"/>
                        </a:lnSpc>
                        <a:spcAft>
                          <a:spcPts val="0"/>
                        </a:spcAft>
                      </a:pPr>
                      <a:r>
                        <a:rPr lang="en-GB" sz="2200" b="0" dirty="0">
                          <a:solidFill>
                            <a:schemeClr val="tx1"/>
                          </a:solidFill>
                          <a:effectLst/>
                          <a:latin typeface="+mn-lt"/>
                          <a:ea typeface="Calibri" panose="020F0502020204030204" pitchFamily="34" charset="0"/>
                          <a:cs typeface="Arial" panose="020B0604020202020204" pitchFamily="34" charset="0"/>
                        </a:rPr>
                        <a:t>TEAEs</a:t>
                      </a:r>
                    </a:p>
                  </a:txBody>
                  <a:tcPr marL="108000" marR="108000" marT="108000" marB="108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16 (16.2)</a:t>
                      </a:r>
                    </a:p>
                  </a:txBody>
                  <a:tcPr marL="108000" marR="108000" marT="108000" marB="10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24 (24.0)</a:t>
                      </a:r>
                    </a:p>
                  </a:txBody>
                  <a:tcPr marL="108000" marR="108000" marT="108000" marB="108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91390519"/>
                  </a:ext>
                </a:extLst>
              </a:tr>
              <a:tr h="347669">
                <a:tc>
                  <a:txBody>
                    <a:bodyPr/>
                    <a:lstStyle/>
                    <a:p>
                      <a:pPr>
                        <a:lnSpc>
                          <a:spcPct val="100000"/>
                        </a:lnSpc>
                        <a:spcAft>
                          <a:spcPts val="0"/>
                        </a:spcAft>
                      </a:pPr>
                      <a:r>
                        <a:rPr lang="en-GB" sz="2200" b="0" dirty="0">
                          <a:solidFill>
                            <a:schemeClr val="tx1"/>
                          </a:solidFill>
                          <a:effectLst/>
                          <a:latin typeface="+mn-lt"/>
                          <a:cs typeface="Arial" panose="020B0604020202020204" pitchFamily="34" charset="0"/>
                        </a:rPr>
                        <a:t>LNG-IUS 12 related TEAEs</a:t>
                      </a:r>
                    </a:p>
                  </a:txBody>
                  <a:tcPr marL="108000" marR="108000" marT="108000" marB="108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13 (13.1)</a:t>
                      </a:r>
                    </a:p>
                  </a:txBody>
                  <a:tcPr marL="108000" marR="108000" marT="108000" marB="10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14 (14.0)</a:t>
                      </a:r>
                    </a:p>
                  </a:txBody>
                  <a:tcPr marL="108000" marR="108000" marT="108000" marB="108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808665222"/>
                  </a:ext>
                </a:extLst>
              </a:tr>
              <a:tr h="347669">
                <a:tc>
                  <a:txBody>
                    <a:bodyPr/>
                    <a:lstStyle/>
                    <a:p>
                      <a:pPr>
                        <a:lnSpc>
                          <a:spcPct val="100000"/>
                        </a:lnSpc>
                        <a:spcAft>
                          <a:spcPts val="0"/>
                        </a:spcAft>
                      </a:pPr>
                      <a:r>
                        <a:rPr lang="en-GB" sz="2200" b="0" dirty="0">
                          <a:solidFill>
                            <a:schemeClr val="tx1"/>
                          </a:solidFill>
                          <a:effectLst/>
                          <a:latin typeface="+mn-lt"/>
                          <a:cs typeface="Arial" panose="020B0604020202020204" pitchFamily="34" charset="0"/>
                        </a:rPr>
                        <a:t>Serious TEAEs</a:t>
                      </a:r>
                    </a:p>
                  </a:txBody>
                  <a:tcPr marL="108000" marR="108000" marT="108000" marB="108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2 (2.0)</a:t>
                      </a:r>
                    </a:p>
                  </a:txBody>
                  <a:tcPr marL="108000" marR="108000" marT="108000" marB="10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1 (1.0)</a:t>
                      </a:r>
                    </a:p>
                  </a:txBody>
                  <a:tcPr marL="108000" marR="108000" marT="108000" marB="108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6291982"/>
                  </a:ext>
                </a:extLst>
              </a:tr>
              <a:tr h="3476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LNG-IUS 12 related serious TEAEs</a:t>
                      </a:r>
                    </a:p>
                  </a:txBody>
                  <a:tcPr marL="108000" marR="108000" marT="108000" marB="108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1 (1.0)</a:t>
                      </a:r>
                    </a:p>
                  </a:txBody>
                  <a:tcPr marL="108000" marR="108000" marT="108000" marB="10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1 (1.0)</a:t>
                      </a:r>
                    </a:p>
                  </a:txBody>
                  <a:tcPr marL="108000" marR="108000" marT="108000" marB="108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86221577"/>
                  </a:ext>
                </a:extLst>
              </a:tr>
              <a:tr h="347669">
                <a:tc>
                  <a:txBody>
                    <a:bodyPr/>
                    <a:lstStyle/>
                    <a:p>
                      <a:pPr>
                        <a:lnSpc>
                          <a:spcPct val="100000"/>
                        </a:lnSpc>
                        <a:spcAft>
                          <a:spcPts val="0"/>
                        </a:spcAft>
                      </a:pPr>
                      <a:r>
                        <a:rPr lang="en-GB" sz="2200" b="0" dirty="0">
                          <a:solidFill>
                            <a:schemeClr val="tx1"/>
                          </a:solidFill>
                          <a:effectLst/>
                          <a:latin typeface="+mn-lt"/>
                          <a:cs typeface="Arial" panose="020B0604020202020204" pitchFamily="34" charset="0"/>
                        </a:rPr>
                        <a:t>Discontinuation due to TEAEs</a:t>
                      </a:r>
                    </a:p>
                  </a:txBody>
                  <a:tcPr marL="108000" marR="108000" marT="108000" marB="108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10 (10.1)</a:t>
                      </a:r>
                    </a:p>
                  </a:txBody>
                  <a:tcPr marL="108000" marR="108000" marT="108000" marB="10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8 (8.0)</a:t>
                      </a:r>
                    </a:p>
                  </a:txBody>
                  <a:tcPr marL="108000" marR="108000" marT="108000" marB="108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70144052"/>
                  </a:ext>
                </a:extLst>
              </a:tr>
              <a:tr h="347669">
                <a:tc>
                  <a:txBody>
                    <a:bodyPr/>
                    <a:lstStyle/>
                    <a:p>
                      <a:pPr>
                        <a:lnSpc>
                          <a:spcPct val="100000"/>
                        </a:lnSpc>
                        <a:spcAft>
                          <a:spcPts val="0"/>
                        </a:spcAft>
                      </a:pPr>
                      <a:r>
                        <a:rPr lang="en-GB" sz="2200" b="0" dirty="0">
                          <a:solidFill>
                            <a:schemeClr val="tx1"/>
                          </a:solidFill>
                          <a:effectLst/>
                          <a:latin typeface="+mn-lt"/>
                          <a:cs typeface="Arial" panose="020B0604020202020204" pitchFamily="34" charset="0"/>
                        </a:rPr>
                        <a:t>Discontinuation due to bleeding-related TEAEs</a:t>
                      </a:r>
                    </a:p>
                  </a:txBody>
                  <a:tcPr marL="108000" marR="108000" marT="108000" marB="108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4 (4.0)</a:t>
                      </a:r>
                    </a:p>
                  </a:txBody>
                  <a:tcPr marL="108000" marR="108000" marT="108000" marB="10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5 (5.0)</a:t>
                      </a:r>
                    </a:p>
                  </a:txBody>
                  <a:tcPr marL="108000" marR="108000" marT="108000" marB="108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3">
                        <a:lumMod val="40000"/>
                        <a:lumOff val="60000"/>
                      </a:schemeClr>
                    </a:solidFill>
                  </a:tcPr>
                </a:tc>
                <a:extLst>
                  <a:ext uri="{0D108BD9-81ED-4DB2-BD59-A6C34878D82A}">
                    <a16:rowId xmlns:a16="http://schemas.microsoft.com/office/drawing/2014/main" val="1722995252"/>
                  </a:ext>
                </a:extLst>
              </a:tr>
            </a:tbl>
          </a:graphicData>
        </a:graphic>
      </p:graphicFrame>
      <p:sp>
        <p:nvSpPr>
          <p:cNvPr id="41" name="Rectangle 40">
            <a:extLst>
              <a:ext uri="{FF2B5EF4-FFF2-40B4-BE49-F238E27FC236}">
                <a16:creationId xmlns:a16="http://schemas.microsoft.com/office/drawing/2014/main" id="{1F5DD4A4-7A0C-0147-8F31-4A9789E44CD5}"/>
              </a:ext>
            </a:extLst>
          </p:cNvPr>
          <p:cNvSpPr>
            <a:spLocks noChangeArrowheads="1"/>
          </p:cNvSpPr>
          <p:nvPr/>
        </p:nvSpPr>
        <p:spPr bwMode="auto">
          <a:xfrm>
            <a:off x="476128" y="10993184"/>
            <a:ext cx="9163172" cy="2325610"/>
          </a:xfrm>
          <a:prstGeom prst="rect">
            <a:avLst/>
          </a:prstGeom>
          <a:solidFill>
            <a:schemeClr val="bg1"/>
          </a:solidFill>
          <a:ln w="25400">
            <a:solidFill>
              <a:srgbClr val="EA6D13"/>
            </a:solidFill>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67331" eaLnBrk="0" hangingPunct="0">
              <a:spcBef>
                <a:spcPct val="50000"/>
              </a:spcBef>
            </a:pPr>
            <a:r>
              <a:rPr lang="en-US" sz="5588" b="1" cap="all" dirty="0">
                <a:solidFill>
                  <a:srgbClr val="42397C"/>
                </a:solidFill>
              </a:rPr>
              <a:t>AIM</a:t>
            </a:r>
          </a:p>
          <a:p>
            <a:pPr marL="342900" indent="-342900">
              <a:buFont typeface="Arial" panose="020B0604020202020204" pitchFamily="34" charset="0"/>
              <a:buChar char="•"/>
            </a:pPr>
            <a:r>
              <a:rPr lang="en-GB" sz="2300" dirty="0"/>
              <a:t>Our aim here is to report the real-world data on LNG-IUS 12 use from the North American population of KYSS participants.</a:t>
            </a:r>
            <a:endParaRPr lang="en-US" sz="2300" dirty="0">
              <a:latin typeface="Arial" panose="020B0604020202020204" pitchFamily="34" charset="0"/>
              <a:cs typeface="Arial" panose="020B0604020202020204" pitchFamily="34" charset="0"/>
            </a:endParaRPr>
          </a:p>
        </p:txBody>
      </p:sp>
      <p:sp>
        <p:nvSpPr>
          <p:cNvPr id="56" name="Text Box 14">
            <a:extLst>
              <a:ext uri="{FF2B5EF4-FFF2-40B4-BE49-F238E27FC236}">
                <a16:creationId xmlns:a16="http://schemas.microsoft.com/office/drawing/2014/main" id="{14DDB6E2-61DB-014B-83EA-E321A4E5B479}"/>
              </a:ext>
            </a:extLst>
          </p:cNvPr>
          <p:cNvSpPr txBox="1">
            <a:spLocks noChangeArrowheads="1"/>
          </p:cNvSpPr>
          <p:nvPr/>
        </p:nvSpPr>
        <p:spPr bwMode="auto">
          <a:xfrm>
            <a:off x="23123732" y="15863379"/>
            <a:ext cx="14032732" cy="9883384"/>
          </a:xfrm>
          <a:prstGeom prst="rect">
            <a:avLst/>
          </a:prstGeom>
          <a:noFill/>
          <a:ln w="25400">
            <a:noFill/>
            <a:miter lim="800000"/>
            <a:headEnd/>
            <a:tailEnd/>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300" b="1" dirty="0">
                <a:cs typeface="Arial" panose="020B0604020202020204" pitchFamily="34" charset="0"/>
              </a:rPr>
              <a:t>Reason for choosing LNG-IUS 12</a:t>
            </a:r>
            <a:endParaRPr lang="en-US" sz="2300" dirty="0">
              <a:cs typeface="Arial" panose="020B0604020202020204" pitchFamily="34" charset="0"/>
            </a:endParaRPr>
          </a:p>
          <a:p>
            <a:pPr marL="342900" indent="-342900">
              <a:buFont typeface="Arial" panose="020B0604020202020204" pitchFamily="34" charset="0"/>
              <a:buChar char="•"/>
            </a:pPr>
            <a:r>
              <a:rPr lang="en-US" sz="2300" dirty="0">
                <a:cs typeface="Arial" panose="020B0604020202020204" pitchFamily="34" charset="0"/>
              </a:rPr>
              <a:t>Participants gave a variety of reasons for selecting to initiate LNG-IUS 12 use. The most common were the lack of need for a contraceptive routine </a:t>
            </a:r>
            <a:r>
              <a:rPr lang="pt-BR" sz="2300" dirty="0">
                <a:cs typeface="Arial" panose="020B0604020202020204" pitchFamily="34" charset="0"/>
              </a:rPr>
              <a:t>(Canada 31/99 [31.3%]; USA 49/99 [49.5%])</a:t>
            </a:r>
            <a:r>
              <a:rPr lang="en-US" sz="2300" dirty="0">
                <a:cs typeface="Arial" panose="020B0604020202020204" pitchFamily="34" charset="0"/>
              </a:rPr>
              <a:t>, high contraceptive reliability </a:t>
            </a:r>
            <a:r>
              <a:rPr lang="pt-BR" sz="2300" dirty="0">
                <a:cs typeface="Arial" panose="020B0604020202020204" pitchFamily="34" charset="0"/>
              </a:rPr>
              <a:t>(Canada 34/99 [34.3%]; USA 23/99 [23.2%])</a:t>
            </a:r>
            <a:r>
              <a:rPr lang="en-US" sz="2300" dirty="0">
                <a:cs typeface="Arial" panose="020B0604020202020204" pitchFamily="34" charset="0"/>
              </a:rPr>
              <a:t> and low hormone dose </a:t>
            </a:r>
            <a:r>
              <a:rPr lang="pt-BR" sz="2300" dirty="0">
                <a:cs typeface="Arial" panose="020B0604020202020204" pitchFamily="34" charset="0"/>
              </a:rPr>
              <a:t>(Canada 21/99 [21.2%]; USA 11/99 [11.1%])</a:t>
            </a:r>
            <a:r>
              <a:rPr lang="en-US" sz="2300" dirty="0">
                <a:cs typeface="Arial" panose="020B0604020202020204" pitchFamily="34" charset="0"/>
              </a:rPr>
              <a:t>. The expectation of shorter, lighter and less frequent bleeding episodes </a:t>
            </a:r>
            <a:r>
              <a:rPr lang="pt-BR" sz="2300" dirty="0">
                <a:cs typeface="Arial" panose="020B0604020202020204" pitchFamily="34" charset="0"/>
              </a:rPr>
              <a:t>(Canada 14/99 [14.1%]; USA 12/99 [12.1%]),</a:t>
            </a:r>
            <a:r>
              <a:rPr lang="en-US" sz="2300" dirty="0">
                <a:cs typeface="Arial" panose="020B0604020202020204" pitchFamily="34" charset="0"/>
              </a:rPr>
              <a:t> as well as being estrogen-free </a:t>
            </a:r>
            <a:r>
              <a:rPr lang="pt-BR" sz="2300" dirty="0">
                <a:cs typeface="Arial" panose="020B0604020202020204" pitchFamily="34" charset="0"/>
              </a:rPr>
              <a:t>(Canada 14/99 [14.1%]; USA 4/99 [4.0%])</a:t>
            </a:r>
            <a:r>
              <a:rPr lang="en-US" sz="2300" dirty="0">
                <a:cs typeface="Arial" panose="020B0604020202020204" pitchFamily="34" charset="0"/>
              </a:rPr>
              <a:t>, were also important reasons for selecting LNG-IUS 12.</a:t>
            </a:r>
          </a:p>
          <a:p>
            <a:pPr>
              <a:spcBef>
                <a:spcPts val="1200"/>
              </a:spcBef>
            </a:pPr>
            <a:r>
              <a:rPr lang="en-US" sz="2300" b="1" dirty="0">
                <a:cs typeface="Arial" panose="020B0604020202020204" pitchFamily="34" charset="0"/>
              </a:rPr>
              <a:t>LNG-IUS 12 user satisfaction</a:t>
            </a:r>
          </a:p>
          <a:p>
            <a:pPr marL="342900" indent="-342900">
              <a:buFont typeface="Arial" panose="020B0604020202020204" pitchFamily="34" charset="0"/>
              <a:buChar char="•"/>
            </a:pPr>
            <a:r>
              <a:rPr lang="en-US" sz="2300" dirty="0">
                <a:cs typeface="Arial" panose="020B0604020202020204" pitchFamily="34" charset="0"/>
              </a:rPr>
              <a:t>For the 164 North American participants </a:t>
            </a:r>
            <a:r>
              <a:rPr lang="pt-BR" sz="2300" dirty="0">
                <a:solidFill>
                  <a:schemeClr val="tx1">
                    <a:lumMod val="75000"/>
                    <a:lumOff val="25000"/>
                  </a:schemeClr>
                </a:solidFill>
                <a:cs typeface="Arial" panose="020B0604020202020204" pitchFamily="34" charset="0"/>
              </a:rPr>
              <a:t>(Canada n=75; USA n=89)</a:t>
            </a:r>
            <a:r>
              <a:rPr lang="en-US" sz="2300" dirty="0">
                <a:cs typeface="Arial" panose="020B0604020202020204" pitchFamily="34" charset="0"/>
              </a:rPr>
              <a:t> with satisfaction data available, most were satisfied </a:t>
            </a:r>
            <a:r>
              <a:rPr lang="pt-BR" sz="2300" dirty="0">
                <a:cs typeface="Arial" panose="020B0604020202020204" pitchFamily="34" charset="0"/>
              </a:rPr>
              <a:t>(Canada 69/75 [92.0%]; USA 83/89 [93.3%]) </a:t>
            </a:r>
            <a:r>
              <a:rPr lang="en-US" sz="2300" dirty="0">
                <a:cs typeface="Arial" panose="020B0604020202020204" pitchFamily="34" charset="0"/>
              </a:rPr>
              <a:t>with LNG-IUS 12 at 12 months/premature discontinuation with the majority very satisfied </a:t>
            </a:r>
            <a:r>
              <a:rPr lang="pt-BR" sz="2300" dirty="0">
                <a:solidFill>
                  <a:schemeClr val="tx1">
                    <a:lumMod val="75000"/>
                    <a:lumOff val="25000"/>
                  </a:schemeClr>
                </a:solidFill>
                <a:cs typeface="Arial" panose="020B0604020202020204" pitchFamily="34" charset="0"/>
              </a:rPr>
              <a:t>(Canada 49/75 [65.3%]; USA 64/89 [71.9%])</a:t>
            </a:r>
            <a:r>
              <a:rPr lang="en-US" sz="2300" dirty="0">
                <a:cs typeface="Arial" panose="020B0604020202020204" pitchFamily="34" charset="0"/>
              </a:rPr>
              <a:t> (Figure 2). </a:t>
            </a:r>
          </a:p>
          <a:p>
            <a:pPr marL="342900" indent="-342900">
              <a:buFont typeface="Arial" panose="020B0604020202020204" pitchFamily="34" charset="0"/>
              <a:buChar char="•"/>
            </a:pPr>
            <a:r>
              <a:rPr lang="en-US" sz="2300" dirty="0">
                <a:cs typeface="Arial" panose="020B0604020202020204" pitchFamily="34" charset="0"/>
              </a:rPr>
              <a:t>Satisfaction rates were similar for parous </a:t>
            </a:r>
            <a:r>
              <a:rPr lang="pt-BR" sz="2300" dirty="0">
                <a:cs typeface="Arial" panose="020B0604020202020204" pitchFamily="34" charset="0"/>
              </a:rPr>
              <a:t>(Canada 6/8 [75.0%]; USA 22/24 [91.7%])</a:t>
            </a:r>
            <a:r>
              <a:rPr lang="en-US" sz="2300" dirty="0">
                <a:cs typeface="Arial" panose="020B0604020202020204" pitchFamily="34" charset="0"/>
              </a:rPr>
              <a:t> and nulliparous </a:t>
            </a:r>
            <a:r>
              <a:rPr lang="pt-BR" sz="2300" dirty="0">
                <a:cs typeface="Arial" panose="020B0604020202020204" pitchFamily="34" charset="0"/>
              </a:rPr>
              <a:t>(Canada 63/67 [94.0%]; USA 61/65 [93.8%]) </a:t>
            </a:r>
            <a:r>
              <a:rPr lang="en-US" sz="2300" dirty="0">
                <a:cs typeface="Arial" panose="020B0604020202020204" pitchFamily="34" charset="0"/>
              </a:rPr>
              <a:t>women. </a:t>
            </a:r>
          </a:p>
          <a:p>
            <a:pPr marL="342900" indent="-342900">
              <a:buFont typeface="Arial" panose="020B0604020202020204" pitchFamily="34" charset="0"/>
              <a:buChar char="•"/>
            </a:pPr>
            <a:r>
              <a:rPr lang="en-US" sz="2300" dirty="0">
                <a:cs typeface="Arial" panose="020B0604020202020204" pitchFamily="34" charset="0"/>
              </a:rPr>
              <a:t>The majority were satisfied with their menstrual bleeding profile at 12 months/premature discontinuation </a:t>
            </a:r>
            <a:r>
              <a:rPr lang="pt-BR" sz="2300" dirty="0">
                <a:cs typeface="Arial" panose="020B0604020202020204" pitchFamily="34" charset="0"/>
              </a:rPr>
              <a:t>(Canada 49/74 [66.2%]; USA 64/80 [80.0%])</a:t>
            </a:r>
            <a:r>
              <a:rPr lang="en-US" sz="2300" dirty="0">
                <a:cs typeface="Arial" panose="020B0604020202020204" pitchFamily="34" charset="0"/>
              </a:rPr>
              <a:t>.</a:t>
            </a:r>
          </a:p>
          <a:p>
            <a:pPr>
              <a:spcBef>
                <a:spcPts val="1200"/>
              </a:spcBef>
            </a:pPr>
            <a:r>
              <a:rPr lang="en-US" sz="2300" b="1" dirty="0">
                <a:cs typeface="Arial" panose="020B0604020202020204" pitchFamily="34" charset="0"/>
              </a:rPr>
              <a:t>LNG-IUS 12 continuation and safety profile</a:t>
            </a:r>
          </a:p>
          <a:p>
            <a:pPr marL="342900" indent="-342900">
              <a:buFont typeface="Arial" panose="020B0604020202020204" pitchFamily="34" charset="0"/>
              <a:buChar char="•"/>
            </a:pPr>
            <a:r>
              <a:rPr lang="en-US" sz="2300" dirty="0">
                <a:cs typeface="Arial" panose="020B0604020202020204" pitchFamily="34" charset="0"/>
              </a:rPr>
              <a:t>The 12-month continuation rate was 73.7% (73/99) for Canadian women and 82.0% (82/100) for US women (Table 2). Most discontinuations were a result of loss to follow-up </a:t>
            </a:r>
            <a:r>
              <a:rPr lang="pt-BR" sz="2300" dirty="0">
                <a:cs typeface="Arial" panose="020B0604020202020204" pitchFamily="34" charset="0"/>
              </a:rPr>
              <a:t>(Canada 16/99 [16.2%]; USA 7/100 [7.0%]) </a:t>
            </a:r>
            <a:r>
              <a:rPr lang="en-US" sz="2300" dirty="0">
                <a:cs typeface="Arial" panose="020B0604020202020204" pitchFamily="34" charset="0"/>
              </a:rPr>
              <a:t>or treatment-emergent adverse events (TEAEs) </a:t>
            </a:r>
            <a:r>
              <a:rPr lang="pt-BR" sz="2300" dirty="0">
                <a:cs typeface="Arial" panose="020B0604020202020204" pitchFamily="34" charset="0"/>
              </a:rPr>
              <a:t>(Canada 10/99 [10.1%]; USA 8/100 [8.0%])</a:t>
            </a:r>
            <a:r>
              <a:rPr lang="en-US" sz="2300" dirty="0">
                <a:cs typeface="Arial" panose="020B0604020202020204" pitchFamily="34" charset="0"/>
              </a:rPr>
              <a:t>. There were few discontinuations due to bleeding-related TEAEs </a:t>
            </a:r>
            <a:r>
              <a:rPr lang="pt-BR" sz="2300" dirty="0">
                <a:cs typeface="Arial" panose="020B0604020202020204" pitchFamily="34" charset="0"/>
              </a:rPr>
              <a:t>(Canada 4/99 [4.0%]; USA 5/100 [5.0%]) (</a:t>
            </a:r>
            <a:r>
              <a:rPr lang="pt-BR" sz="2300" dirty="0" err="1">
                <a:cs typeface="Arial" panose="020B0604020202020204" pitchFamily="34" charset="0"/>
              </a:rPr>
              <a:t>Table</a:t>
            </a:r>
            <a:r>
              <a:rPr lang="pt-BR" sz="2300" dirty="0">
                <a:cs typeface="Arial" panose="020B0604020202020204" pitchFamily="34" charset="0"/>
              </a:rPr>
              <a:t> 3).</a:t>
            </a:r>
          </a:p>
          <a:p>
            <a:pPr marL="342900" indent="-342900">
              <a:buFont typeface="Arial" panose="020B0604020202020204" pitchFamily="34" charset="0"/>
              <a:buChar char="•"/>
            </a:pPr>
            <a:r>
              <a:rPr lang="en-US" sz="2300" dirty="0">
                <a:cs typeface="Arial" panose="020B0604020202020204" pitchFamily="34" charset="0"/>
              </a:rPr>
              <a:t>Overall, 16/99 (16.2%) Canadian women and 24/100 (24.0%) US women experienced a TEAE (Table 3). TEAEs were judged to be LNG-IUS 12-related in 13/99 (13.1%) Canadian women and 14/100 (14.0%) US women. </a:t>
            </a:r>
          </a:p>
          <a:p>
            <a:pPr marL="342900" indent="-342900">
              <a:buFont typeface="Arial" panose="020B0604020202020204" pitchFamily="34" charset="0"/>
              <a:buChar char="•"/>
            </a:pPr>
            <a:r>
              <a:rPr lang="en-US" sz="2300" dirty="0">
                <a:cs typeface="Arial" panose="020B0604020202020204" pitchFamily="34" charset="0"/>
              </a:rPr>
              <a:t>The most common TEAEs in Canadian women were bacterial vaginosis (3/99 [3.0%]), metrorrhagia (3/99 [3.0%]) and vaginal hemorrhage (3/99 [3.0%]). In US women, the most common TEAEs were ovarian cyst (5/100 [5.0%]), abdominal pain (3/100 [3.0%]), dysmenorrhea (3/100 [3.0%]) and pelvic pain (3/100 [3.0%]).</a:t>
            </a:r>
            <a:endParaRPr lang="en-GB" sz="2300" dirty="0">
              <a:cs typeface="Arial" panose="020B0604020202020204" pitchFamily="34" charset="0"/>
            </a:endParaRPr>
          </a:p>
        </p:txBody>
      </p:sp>
      <p:sp>
        <p:nvSpPr>
          <p:cNvPr id="59" name="Text Box 14">
            <a:extLst>
              <a:ext uri="{FF2B5EF4-FFF2-40B4-BE49-F238E27FC236}">
                <a16:creationId xmlns:a16="http://schemas.microsoft.com/office/drawing/2014/main" id="{8D50EF8D-C4C9-F74A-BCFD-6E2F5852E118}"/>
              </a:ext>
            </a:extLst>
          </p:cNvPr>
          <p:cNvSpPr txBox="1">
            <a:spLocks noChangeArrowheads="1"/>
          </p:cNvSpPr>
          <p:nvPr/>
        </p:nvSpPr>
        <p:spPr bwMode="auto">
          <a:xfrm>
            <a:off x="10080341" y="17543591"/>
            <a:ext cx="12960000" cy="8113669"/>
          </a:xfrm>
          <a:prstGeom prst="rect">
            <a:avLst/>
          </a:prstGeom>
          <a:noFill/>
          <a:ln w="25400">
            <a:noFill/>
            <a:miter lim="800000"/>
            <a:headEnd/>
            <a:tailEnd/>
          </a:ln>
          <a:effectLst/>
        </p:spPr>
        <p:txBody>
          <a:bodyPr wrap="square" lIns="360000" tIns="360000" rIns="360000" bIns="360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Bef>
                <a:spcPts val="1200"/>
              </a:spcBef>
            </a:pPr>
            <a:r>
              <a:rPr lang="en-US" sz="2300" b="1" dirty="0">
                <a:cs typeface="Arial" panose="020B0604020202020204" pitchFamily="34" charset="0"/>
              </a:rPr>
              <a:t>Baseline demographics</a:t>
            </a:r>
          </a:p>
          <a:p>
            <a:pPr marL="342900" indent="-342900">
              <a:buFont typeface="Arial" panose="020B0604020202020204" pitchFamily="34" charset="0"/>
              <a:buChar char="•"/>
            </a:pPr>
            <a:r>
              <a:rPr lang="en-US" sz="2300" dirty="0">
                <a:cs typeface="Arial" panose="020B0604020202020204" pitchFamily="34" charset="0"/>
              </a:rPr>
              <a:t>The Canadian study population (full analysis set) had a mean age (±standard deviation) of 24.2±7.0 years (&gt;90% were younger than 35 years); 12/99 women (12.1%) were parous, and 87/99 women (87.9%) were nulliparous (Table 1).</a:t>
            </a:r>
          </a:p>
          <a:p>
            <a:pPr marL="342900" indent="-342900">
              <a:buFont typeface="Arial" panose="020B0604020202020204" pitchFamily="34" charset="0"/>
              <a:buChar char="•"/>
            </a:pPr>
            <a:r>
              <a:rPr lang="en-US" sz="2300" dirty="0">
                <a:cs typeface="Arial" panose="020B0604020202020204" pitchFamily="34" charset="0"/>
              </a:rPr>
              <a:t>The US study population (full analysis set) had a mean age (±standard deviation) of 26.4±7.3 years (&gt;85% were younger than 35 years); 28/99 women (28.3%) were parous, and 71/99 women (71.7%) were nulliparous (Table 1).</a:t>
            </a:r>
          </a:p>
          <a:p>
            <a:pPr>
              <a:spcBef>
                <a:spcPts val="1200"/>
              </a:spcBef>
            </a:pPr>
            <a:r>
              <a:rPr lang="en-US" sz="2300" b="1" dirty="0">
                <a:cs typeface="Arial" panose="020B0604020202020204" pitchFamily="34" charset="0"/>
              </a:rPr>
              <a:t>LNG-IUS 12 placement </a:t>
            </a:r>
          </a:p>
          <a:p>
            <a:pPr marL="342900" indent="-342900">
              <a:buFont typeface="Arial" panose="020B0604020202020204" pitchFamily="34" charset="0"/>
              <a:buChar char="•"/>
            </a:pPr>
            <a:r>
              <a:rPr lang="en-US" sz="2300" dirty="0">
                <a:cs typeface="Arial" panose="020B0604020202020204" pitchFamily="34" charset="0"/>
              </a:rPr>
              <a:t>Clinicians rated placement ‘easy’ in 88/99 (88.9%) Canadian women and 90/100 (90.0%) US women. Pain during placement was rated as ‘none’ or ‘mild’ by 67/99 (67.7%) Canadian women and 72/100 (72.0%) US women.</a:t>
            </a:r>
          </a:p>
          <a:p>
            <a:pPr marL="342900" indent="-342900">
              <a:buFont typeface="Arial" panose="020B0604020202020204" pitchFamily="34" charset="0"/>
              <a:buChar char="•"/>
            </a:pPr>
            <a:r>
              <a:rPr lang="en-US" sz="2300" dirty="0">
                <a:cs typeface="Arial" panose="020B0604020202020204" pitchFamily="34" charset="0"/>
              </a:rPr>
              <a:t>Systemic medication during placement was used in 32/99 (32.3%) Canadian women and 21/100 (21.0%) US women, local anesthesia in 16/99 (16.2%) Canadian women and 6/100 (6.0%) US women and cervical dilation in 3/99 (3.0%) Canadian women and 7/100 (7.0%) US women.</a:t>
            </a:r>
          </a:p>
          <a:p>
            <a:pPr>
              <a:spcBef>
                <a:spcPts val="1200"/>
              </a:spcBef>
            </a:pPr>
            <a:r>
              <a:rPr lang="en-US" sz="2300" b="1" dirty="0">
                <a:cs typeface="Arial" panose="020B0604020202020204" pitchFamily="34" charset="0"/>
              </a:rPr>
              <a:t>Prior contraceptive method</a:t>
            </a:r>
          </a:p>
          <a:p>
            <a:pPr marL="342900" indent="-342900">
              <a:buFont typeface="Arial" panose="020B0604020202020204" pitchFamily="34" charset="0"/>
              <a:buChar char="•"/>
            </a:pPr>
            <a:r>
              <a:rPr lang="en-US" sz="2300" dirty="0">
                <a:cs typeface="Arial" panose="020B0604020202020204" pitchFamily="34" charset="0"/>
              </a:rPr>
              <a:t>Most participants </a:t>
            </a:r>
            <a:r>
              <a:rPr lang="pt-BR" sz="2300" dirty="0">
                <a:cs typeface="Arial" panose="020B0604020202020204" pitchFamily="34" charset="0"/>
              </a:rPr>
              <a:t>(Canada 79/99 [79.8%]; USA 67/99 [67.7%])</a:t>
            </a:r>
            <a:r>
              <a:rPr lang="en-US" sz="2300" dirty="0">
                <a:cs typeface="Arial" panose="020B0604020202020204" pitchFamily="34" charset="0"/>
              </a:rPr>
              <a:t> had been using a form of contraception in the 3 months prior to initiating use of LNG-IUS 12. Oral hormonal contraceptives were the most common method </a:t>
            </a:r>
            <a:r>
              <a:rPr lang="pt-BR" sz="2300" dirty="0">
                <a:cs typeface="Arial" panose="020B0604020202020204" pitchFamily="34" charset="0"/>
              </a:rPr>
              <a:t>(Canada 36/99 [36.4%]; USA 32/99 [32.3%])</a:t>
            </a:r>
            <a:r>
              <a:rPr lang="en-US" sz="2300" dirty="0">
                <a:cs typeface="Arial" panose="020B0604020202020204" pitchFamily="34" charset="0"/>
              </a:rPr>
              <a:t>, followed by barrier methods </a:t>
            </a:r>
            <a:r>
              <a:rPr lang="pt-BR" sz="2300" dirty="0">
                <a:cs typeface="Arial" panose="020B0604020202020204" pitchFamily="34" charset="0"/>
              </a:rPr>
              <a:t>(Canada 25/99 [25.3%]; USA 12/99 [12.1%]) and </a:t>
            </a:r>
            <a:r>
              <a:rPr lang="en-US" sz="2300" dirty="0">
                <a:cs typeface="Arial" panose="020B0604020202020204" pitchFamily="34" charset="0"/>
              </a:rPr>
              <a:t>hormonal IUS </a:t>
            </a:r>
            <a:r>
              <a:rPr lang="pt-BR" sz="2300" dirty="0">
                <a:cs typeface="Arial" panose="020B0604020202020204" pitchFamily="34" charset="0"/>
              </a:rPr>
              <a:t>(Canada 13/99 [13.1%]; USA 8/99 [8.1%])</a:t>
            </a:r>
            <a:r>
              <a:rPr lang="en-US" sz="2300" dirty="0">
                <a:cs typeface="Arial" panose="020B0604020202020204" pitchFamily="34" charset="0"/>
              </a:rPr>
              <a:t>.</a:t>
            </a:r>
          </a:p>
        </p:txBody>
      </p:sp>
      <p:graphicFrame>
        <p:nvGraphicFramePr>
          <p:cNvPr id="32" name="Table 31">
            <a:extLst>
              <a:ext uri="{FF2B5EF4-FFF2-40B4-BE49-F238E27FC236}">
                <a16:creationId xmlns:a16="http://schemas.microsoft.com/office/drawing/2014/main" id="{4F91207B-5946-E24E-9AC3-7EB2B8A8D281}"/>
              </a:ext>
            </a:extLst>
          </p:cNvPr>
          <p:cNvGraphicFramePr>
            <a:graphicFrameLocks noGrp="1"/>
          </p:cNvGraphicFramePr>
          <p:nvPr>
            <p:extLst>
              <p:ext uri="{D42A27DB-BD31-4B8C-83A1-F6EECF244321}">
                <p14:modId xmlns:p14="http://schemas.microsoft.com/office/powerpoint/2010/main" val="2594228827"/>
              </p:ext>
            </p:extLst>
          </p:nvPr>
        </p:nvGraphicFramePr>
        <p:xfrm>
          <a:off x="37565474" y="13988154"/>
          <a:ext cx="12305771" cy="5272080"/>
        </p:xfrm>
        <a:graphic>
          <a:graphicData uri="http://schemas.openxmlformats.org/drawingml/2006/table">
            <a:tbl>
              <a:tblPr firstRow="1" firstCol="1" bandRow="1">
                <a:tableStyleId>{5C22544A-7EE6-4342-B048-85BDC9FD1C3A}</a:tableStyleId>
              </a:tblPr>
              <a:tblGrid>
                <a:gridCol w="7438909">
                  <a:extLst>
                    <a:ext uri="{9D8B030D-6E8A-4147-A177-3AD203B41FA5}">
                      <a16:colId xmlns:a16="http://schemas.microsoft.com/office/drawing/2014/main" val="3372179702"/>
                    </a:ext>
                  </a:extLst>
                </a:gridCol>
                <a:gridCol w="2433431">
                  <a:extLst>
                    <a:ext uri="{9D8B030D-6E8A-4147-A177-3AD203B41FA5}">
                      <a16:colId xmlns:a16="http://schemas.microsoft.com/office/drawing/2014/main" val="3527763009"/>
                    </a:ext>
                  </a:extLst>
                </a:gridCol>
                <a:gridCol w="2433431">
                  <a:extLst>
                    <a:ext uri="{9D8B030D-6E8A-4147-A177-3AD203B41FA5}">
                      <a16:colId xmlns:a16="http://schemas.microsoft.com/office/drawing/2014/main" val="2541203420"/>
                    </a:ext>
                  </a:extLst>
                </a:gridCol>
              </a:tblGrid>
              <a:tr h="345524">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200" dirty="0">
                          <a:effectLst/>
                          <a:latin typeface="+mn-lt"/>
                          <a:cs typeface="Arial" panose="020B0604020202020204" pitchFamily="34" charset="0"/>
                        </a:rPr>
                        <a:t>Safety Analysis Set, n (%)</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lnSpc>
                          <a:spcPct val="100000"/>
                        </a:lnSpc>
                        <a:spcAft>
                          <a:spcPts val="0"/>
                        </a:spcAft>
                      </a:pPr>
                      <a:r>
                        <a:rPr lang="en-US" sz="2200" dirty="0">
                          <a:effectLst/>
                          <a:latin typeface="+mn-lt"/>
                          <a:cs typeface="Arial" panose="020B0604020202020204" pitchFamily="34" charset="0"/>
                        </a:rPr>
                        <a:t>Canada (n=99)</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3"/>
                    </a:solidFill>
                  </a:tcPr>
                </a:tc>
                <a:tc>
                  <a:txBody>
                    <a:bodyPr/>
                    <a:lstStyle/>
                    <a:p>
                      <a:pPr algn="ctr">
                        <a:lnSpc>
                          <a:spcPct val="100000"/>
                        </a:lnSpc>
                        <a:spcAft>
                          <a:spcPts val="0"/>
                        </a:spcAft>
                      </a:pPr>
                      <a:r>
                        <a:rPr lang="en-US" sz="2200" dirty="0">
                          <a:effectLst/>
                          <a:latin typeface="+mn-lt"/>
                          <a:cs typeface="Arial" panose="020B0604020202020204" pitchFamily="34" charset="0"/>
                        </a:rPr>
                        <a:t>USA (n=100)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2607143900"/>
                  </a:ext>
                </a:extLst>
              </a:tr>
              <a:tr h="0">
                <a:tc>
                  <a:txBody>
                    <a:bodyPr/>
                    <a:lstStyle/>
                    <a:p>
                      <a:pPr>
                        <a:lnSpc>
                          <a:spcPct val="100000"/>
                        </a:lnSpc>
                        <a:spcAft>
                          <a:spcPts val="0"/>
                        </a:spcAft>
                      </a:pPr>
                      <a:r>
                        <a:rPr lang="en-US" sz="2200" b="0" dirty="0">
                          <a:solidFill>
                            <a:schemeClr val="tx1"/>
                          </a:solidFill>
                          <a:effectLst/>
                          <a:latin typeface="+mn-lt"/>
                          <a:cs typeface="Arial" panose="020B0604020202020204" pitchFamily="34" charset="0"/>
                        </a:rPr>
                        <a:t>LNG-IUS 12 still in use at 12 months</a:t>
                      </a:r>
                      <a:endParaRPr lang="en-GB" sz="2200" b="0" dirty="0">
                        <a:solidFill>
                          <a:schemeClr val="tx1"/>
                        </a:solidFill>
                        <a:effectLst/>
                        <a:latin typeface="+mn-lt"/>
                        <a:ea typeface="Calibri" panose="020F0502020204030204" pitchFamily="34" charset="0"/>
                        <a:cs typeface="Arial" panose="020B0604020202020204" pitchFamily="34" charset="0"/>
                      </a:endParaRPr>
                    </a:p>
                  </a:txBody>
                  <a:tcPr marL="108000" marR="108000" marT="72000" marB="7200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r>
                        <a:rPr lang="en-US" sz="2200" dirty="0">
                          <a:effectLst/>
                          <a:latin typeface="+mn-lt"/>
                          <a:ea typeface="Calibri" panose="020F0502020204030204" pitchFamily="34" charset="0"/>
                          <a:cs typeface="Arial" panose="020B0604020202020204" pitchFamily="34" charset="0"/>
                        </a:rPr>
                        <a:t>73 (73.7)</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r>
                        <a:rPr lang="en-US" sz="2200" dirty="0">
                          <a:effectLst/>
                          <a:latin typeface="+mn-lt"/>
                          <a:ea typeface="Calibri" panose="020F0502020204030204" pitchFamily="34" charset="0"/>
                          <a:cs typeface="Arial" panose="020B0604020202020204" pitchFamily="34" charset="0"/>
                        </a:rPr>
                        <a:t>82 (82.0)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91390519"/>
                  </a:ext>
                </a:extLst>
              </a:tr>
              <a:tr h="347669">
                <a:tc>
                  <a:txBody>
                    <a:bodyPr/>
                    <a:lstStyle/>
                    <a:p>
                      <a:pPr>
                        <a:lnSpc>
                          <a:spcPct val="100000"/>
                        </a:lnSpc>
                        <a:spcAft>
                          <a:spcPts val="0"/>
                        </a:spcAft>
                      </a:pPr>
                      <a:r>
                        <a:rPr lang="en-US" sz="2200" b="0" dirty="0">
                          <a:solidFill>
                            <a:schemeClr val="tx1"/>
                          </a:solidFill>
                          <a:effectLst/>
                          <a:latin typeface="+mn-lt"/>
                          <a:cs typeface="Arial" panose="020B0604020202020204" pitchFamily="34" charset="0"/>
                        </a:rPr>
                        <a:t>LNG-IUS 12 discontinued before 12 months</a:t>
                      </a:r>
                      <a:endParaRPr lang="en-GB" sz="2200" b="0" dirty="0">
                        <a:solidFill>
                          <a:schemeClr val="tx1"/>
                        </a:solidFill>
                        <a:effectLst/>
                        <a:latin typeface="+mn-lt"/>
                        <a:ea typeface="Calibri" panose="020F0502020204030204" pitchFamily="34" charset="0"/>
                        <a:cs typeface="Arial" panose="020B0604020202020204" pitchFamily="34" charset="0"/>
                      </a:endParaRPr>
                    </a:p>
                  </a:txBody>
                  <a:tcPr marL="108000" marR="108000" marT="72000" marB="7200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r>
                        <a:rPr lang="en-US" sz="2200" dirty="0">
                          <a:effectLst/>
                          <a:latin typeface="+mn-lt"/>
                          <a:ea typeface="Calibri" panose="020F0502020204030204" pitchFamily="34" charset="0"/>
                          <a:cs typeface="Arial" panose="020B0604020202020204" pitchFamily="34" charset="0"/>
                        </a:rPr>
                        <a:t>26 (26.3)</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r>
                        <a:rPr lang="en-US" sz="2200" dirty="0">
                          <a:effectLst/>
                          <a:latin typeface="+mn-lt"/>
                          <a:ea typeface="Calibri" panose="020F0502020204030204" pitchFamily="34" charset="0"/>
                          <a:cs typeface="Arial" panose="020B0604020202020204" pitchFamily="34" charset="0"/>
                        </a:rPr>
                        <a:t>18 (18.0)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808665222"/>
                  </a:ext>
                </a:extLst>
              </a:tr>
              <a:tr h="347669">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Primary reason for end of observation/discontinuation</a:t>
                      </a:r>
                    </a:p>
                  </a:txBody>
                  <a:tcPr marL="108000" marR="108000" marT="72000" marB="72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6291982"/>
                  </a:ext>
                </a:extLst>
              </a:tr>
              <a:tr h="347669">
                <a:tc>
                  <a:txBody>
                    <a:bodyPr/>
                    <a:lstStyle/>
                    <a:p>
                      <a:pPr marL="360000" marR="0" lvl="0" indent="0" algn="l" defTabSz="91440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Lost to follow-up</a:t>
                      </a:r>
                      <a:endParaRPr lang="en-GB" sz="2200" b="0" dirty="0">
                        <a:solidFill>
                          <a:schemeClr val="tx1"/>
                        </a:solidFill>
                        <a:effectLst/>
                        <a:latin typeface="+mn-lt"/>
                        <a:cs typeface="Arial" panose="020B0604020202020204" pitchFamily="34" charset="0"/>
                      </a:endParaRPr>
                    </a:p>
                  </a:txBody>
                  <a:tcPr marL="108000" marR="108000" marT="72000" marB="72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16 (16.2)</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7 (7.0)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386221577"/>
                  </a:ext>
                </a:extLst>
              </a:tr>
              <a:tr h="347669">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Unsuccessful LNG-IUS 12 placement</a:t>
                      </a:r>
                      <a:endParaRPr lang="en-GB" sz="2200" b="0" dirty="0">
                        <a:solidFill>
                          <a:schemeClr val="tx1"/>
                        </a:solidFill>
                        <a:effectLst/>
                        <a:latin typeface="+mn-lt"/>
                        <a:cs typeface="Arial" panose="020B0604020202020204" pitchFamily="34" charset="0"/>
                      </a:endParaRPr>
                    </a:p>
                  </a:txBody>
                  <a:tcPr marL="108000" marR="108000" marT="72000" marB="72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0 (0.0)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1 (1.0)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70144052"/>
                  </a:ext>
                </a:extLst>
              </a:tr>
              <a:tr h="347669">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Expulsion of LNG-IUS 12</a:t>
                      </a:r>
                      <a:endParaRPr lang="en-GB" sz="2200" b="0" dirty="0">
                        <a:solidFill>
                          <a:schemeClr val="tx1"/>
                        </a:solidFill>
                        <a:effectLst/>
                        <a:latin typeface="+mn-lt"/>
                        <a:cs typeface="Arial" panose="020B0604020202020204" pitchFamily="34" charset="0"/>
                      </a:endParaRPr>
                    </a:p>
                  </a:txBody>
                  <a:tcPr marL="108000" marR="108000" marT="72000" marB="72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 (2.0)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1 (1.0)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22995252"/>
                  </a:ext>
                </a:extLst>
              </a:tr>
              <a:tr h="347669">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Removal of LNG-IUS 12</a:t>
                      </a:r>
                    </a:p>
                  </a:txBody>
                  <a:tcPr marL="108000" marR="108000" marT="72000" marB="72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8 (8.1)</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9 (9.0)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752460183"/>
                  </a:ext>
                </a:extLst>
              </a:tr>
              <a:tr h="347669">
                <a:tc>
                  <a:txBody>
                    <a:bodyPr/>
                    <a:lstStyle/>
                    <a:p>
                      <a:pPr marL="72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Adverse event/adverse drug reaction</a:t>
                      </a:r>
                    </a:p>
                  </a:txBody>
                  <a:tcPr marL="108000" marR="108000" marT="72000" marB="72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8 (8.1)</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7 (7.0)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89175829"/>
                  </a:ext>
                </a:extLst>
              </a:tr>
              <a:tr h="347669">
                <a:tc>
                  <a:txBody>
                    <a:bodyPr/>
                    <a:lstStyle/>
                    <a:p>
                      <a:pPr marL="72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Pregnancy</a:t>
                      </a:r>
                    </a:p>
                  </a:txBody>
                  <a:tcPr marL="108000" marR="108000" marT="72000" marB="72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0 (0.0)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1 (1.0)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31560239"/>
                  </a:ext>
                </a:extLst>
              </a:tr>
              <a:tr h="347669">
                <a:tc>
                  <a:txBody>
                    <a:bodyPr/>
                    <a:lstStyle/>
                    <a:p>
                      <a:pPr marL="72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Wish for pregnancy</a:t>
                      </a:r>
                    </a:p>
                  </a:txBody>
                  <a:tcPr marL="108000" marR="108000" marT="72000" marB="72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0 (0.0)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1 (1.0)</a:t>
                      </a:r>
                      <a:endParaRPr lang="en-GB" sz="2200" dirty="0">
                        <a:effectLst/>
                        <a:latin typeface="+mn-lt"/>
                        <a:ea typeface="Calibri" panose="020F0502020204030204" pitchFamily="34" charset="0"/>
                        <a:cs typeface="Arial" panose="020B0604020202020204" pitchFamily="34" charset="0"/>
                      </a:endParaRPr>
                    </a:p>
                  </a:txBody>
                  <a:tcPr marL="108000" marR="108000" marT="72000" marB="72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3849346152"/>
                  </a:ext>
                </a:extLst>
              </a:tr>
            </a:tbl>
          </a:graphicData>
        </a:graphic>
      </p:graphicFrame>
      <p:graphicFrame>
        <p:nvGraphicFramePr>
          <p:cNvPr id="48" name="Table 47">
            <a:extLst>
              <a:ext uri="{FF2B5EF4-FFF2-40B4-BE49-F238E27FC236}">
                <a16:creationId xmlns:a16="http://schemas.microsoft.com/office/drawing/2014/main" id="{1DE05FDA-2367-FD45-AB2E-345156EBE5EB}"/>
              </a:ext>
            </a:extLst>
          </p:cNvPr>
          <p:cNvGraphicFramePr>
            <a:graphicFrameLocks noGrp="1"/>
          </p:cNvGraphicFramePr>
          <p:nvPr>
            <p:extLst>
              <p:ext uri="{D42A27DB-BD31-4B8C-83A1-F6EECF244321}">
                <p14:modId xmlns:p14="http://schemas.microsoft.com/office/powerpoint/2010/main" val="826266577"/>
              </p:ext>
            </p:extLst>
          </p:nvPr>
        </p:nvGraphicFramePr>
        <p:xfrm>
          <a:off x="23497726" y="6688560"/>
          <a:ext cx="12998761" cy="8865600"/>
        </p:xfrm>
        <a:graphic>
          <a:graphicData uri="http://schemas.openxmlformats.org/drawingml/2006/table">
            <a:tbl>
              <a:tblPr firstRow="1" firstCol="1" bandRow="1">
                <a:tableStyleId>{5C22544A-7EE6-4342-B048-85BDC9FD1C3A}</a:tableStyleId>
              </a:tblPr>
              <a:tblGrid>
                <a:gridCol w="7857825">
                  <a:extLst>
                    <a:ext uri="{9D8B030D-6E8A-4147-A177-3AD203B41FA5}">
                      <a16:colId xmlns:a16="http://schemas.microsoft.com/office/drawing/2014/main" val="3372179702"/>
                    </a:ext>
                  </a:extLst>
                </a:gridCol>
                <a:gridCol w="2570468">
                  <a:extLst>
                    <a:ext uri="{9D8B030D-6E8A-4147-A177-3AD203B41FA5}">
                      <a16:colId xmlns:a16="http://schemas.microsoft.com/office/drawing/2014/main" val="3527763009"/>
                    </a:ext>
                  </a:extLst>
                </a:gridCol>
                <a:gridCol w="2570468">
                  <a:extLst>
                    <a:ext uri="{9D8B030D-6E8A-4147-A177-3AD203B41FA5}">
                      <a16:colId xmlns:a16="http://schemas.microsoft.com/office/drawing/2014/main" val="2541203420"/>
                    </a:ext>
                  </a:extLst>
                </a:gridCol>
              </a:tblGrid>
              <a:tr h="407618">
                <a:tc>
                  <a:txBody>
                    <a:bodyPr/>
                    <a:lstStyle/>
                    <a:p>
                      <a:pPr>
                        <a:lnSpc>
                          <a:spcPct val="100000"/>
                        </a:lnSpc>
                        <a:spcAft>
                          <a:spcPts val="0"/>
                        </a:spcAft>
                      </a:pPr>
                      <a:r>
                        <a:rPr lang="en-US" sz="2200" dirty="0">
                          <a:effectLst/>
                          <a:latin typeface="+mn-lt"/>
                          <a:cs typeface="Arial" panose="020B0604020202020204" pitchFamily="34" charset="0"/>
                        </a:rPr>
                        <a:t>Full Analysis Set</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lnSpc>
                          <a:spcPct val="100000"/>
                        </a:lnSpc>
                        <a:spcAft>
                          <a:spcPts val="0"/>
                        </a:spcAft>
                      </a:pPr>
                      <a:r>
                        <a:rPr lang="en-US" sz="2200" dirty="0">
                          <a:effectLst/>
                          <a:latin typeface="+mn-lt"/>
                          <a:cs typeface="Arial" panose="020B0604020202020204" pitchFamily="34" charset="0"/>
                        </a:rPr>
                        <a:t>Canada (n=99)</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3"/>
                    </a:solidFill>
                  </a:tcPr>
                </a:tc>
                <a:tc>
                  <a:txBody>
                    <a:bodyPr/>
                    <a:lstStyle/>
                    <a:p>
                      <a:pPr algn="ctr">
                        <a:lnSpc>
                          <a:spcPct val="100000"/>
                        </a:lnSpc>
                        <a:spcAft>
                          <a:spcPts val="0"/>
                        </a:spcAft>
                      </a:pPr>
                      <a:r>
                        <a:rPr lang="en-US" sz="2200" dirty="0">
                          <a:effectLst/>
                          <a:latin typeface="+mn-lt"/>
                          <a:cs typeface="Arial" panose="020B0604020202020204" pitchFamily="34" charset="0"/>
                        </a:rPr>
                        <a:t>USA (n=99)</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2607143900"/>
                  </a:ext>
                </a:extLst>
              </a:tr>
              <a:tr h="407618">
                <a:tc>
                  <a:txBody>
                    <a:bodyPr/>
                    <a:lstStyle/>
                    <a:p>
                      <a:pPr>
                        <a:lnSpc>
                          <a:spcPct val="100000"/>
                        </a:lnSpc>
                        <a:spcAft>
                          <a:spcPts val="0"/>
                        </a:spcAft>
                      </a:pPr>
                      <a:r>
                        <a:rPr lang="en-US" sz="2200" b="0" dirty="0">
                          <a:solidFill>
                            <a:schemeClr val="tx1"/>
                          </a:solidFill>
                          <a:effectLst/>
                          <a:latin typeface="+mn-lt"/>
                          <a:cs typeface="Arial" panose="020B0604020202020204" pitchFamily="34" charset="0"/>
                        </a:rPr>
                        <a:t>Age, </a:t>
                      </a:r>
                      <a:r>
                        <a:rPr lang="en-US" sz="2200" b="0" dirty="0" err="1">
                          <a:solidFill>
                            <a:schemeClr val="tx1"/>
                          </a:solidFill>
                          <a:effectLst/>
                          <a:latin typeface="+mn-lt"/>
                          <a:cs typeface="Arial" panose="020B0604020202020204" pitchFamily="34" charset="0"/>
                        </a:rPr>
                        <a:t>mean±SD</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24.2±7.0</a:t>
                      </a: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26.4±7.3</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91390519"/>
                  </a:ext>
                </a:extLst>
              </a:tr>
              <a:tr h="407618">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Age, n (%)</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808665222"/>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≤17 years</a:t>
                      </a: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11 (11.1)</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3 (3.0)</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26291982"/>
                  </a:ext>
                </a:extLst>
              </a:tr>
              <a:tr h="407618">
                <a:tc>
                  <a:txBody>
                    <a:bodyPr/>
                    <a:lstStyle/>
                    <a:p>
                      <a:pPr marL="360000" marR="0" lvl="0" indent="0" algn="l" defTabSz="91440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18–25 years</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56 (56.6)</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54 (54.5)</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86221577"/>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26–35 years</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23 (23.2)</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29 (29.3)</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770144052"/>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&gt;35 years</a:t>
                      </a:r>
                      <a:endParaRPr lang="en-GB" sz="2200" b="0" dirty="0">
                        <a:solidFill>
                          <a:schemeClr val="tx1"/>
                        </a:solidFill>
                        <a:effectLst/>
                        <a:latin typeface="+mn-lt"/>
                        <a:ea typeface="Calibri" panose="020F0502020204030204" pitchFamily="34" charset="0"/>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9 (9.1)</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14 (14.1)</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722995252"/>
                  </a:ext>
                </a:extLst>
              </a:tr>
              <a:tr h="407618">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BMI, kg/m</a:t>
                      </a:r>
                      <a:r>
                        <a:rPr lang="en-US" sz="2200" b="0" baseline="30000" dirty="0">
                          <a:solidFill>
                            <a:schemeClr val="tx1"/>
                          </a:solidFill>
                          <a:effectLst/>
                          <a:latin typeface="+mn-lt"/>
                          <a:cs typeface="Arial" panose="020B0604020202020204" pitchFamily="34" charset="0"/>
                        </a:rPr>
                        <a:t>2</a:t>
                      </a:r>
                      <a:r>
                        <a:rPr lang="en-US" sz="2200" b="0" baseline="0" dirty="0">
                          <a:solidFill>
                            <a:schemeClr val="tx1"/>
                          </a:solidFill>
                          <a:effectLst/>
                          <a:latin typeface="+mn-lt"/>
                          <a:cs typeface="Arial" panose="020B0604020202020204" pitchFamily="34" charset="0"/>
                        </a:rPr>
                        <a:t>, </a:t>
                      </a:r>
                      <a:r>
                        <a:rPr lang="en-US" sz="2200" b="0" baseline="0" dirty="0" err="1">
                          <a:solidFill>
                            <a:schemeClr val="tx1"/>
                          </a:solidFill>
                          <a:effectLst/>
                          <a:latin typeface="+mn-lt"/>
                          <a:cs typeface="Arial" panose="020B0604020202020204" pitchFamily="34" charset="0"/>
                        </a:rPr>
                        <a:t>mean±SD</a:t>
                      </a:r>
                      <a:endParaRPr lang="en-GB" sz="2200" b="0" dirty="0">
                        <a:solidFill>
                          <a:schemeClr val="tx1"/>
                        </a:solidFill>
                        <a:effectLst/>
                        <a:latin typeface="+mn-lt"/>
                        <a:ea typeface="Calibri" panose="020F0502020204030204" pitchFamily="34" charset="0"/>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24.4±4.4</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26.9±6.3</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57880654"/>
                  </a:ext>
                </a:extLst>
              </a:tr>
              <a:tr h="407618">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Parity, n (%)</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444145101"/>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Parous</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12 (12.1)</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28 (28.3)</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943794155"/>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Nulliparous</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87 (87.9)</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71 (71.7)</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472874630"/>
                  </a:ext>
                </a:extLst>
              </a:tr>
              <a:tr h="407618">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Previous contraception during last 3 months, n (%)</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692919085"/>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Yes</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79 (79.8)</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67 (67.7)</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976043864"/>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No</a:t>
                      </a: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20 (20.2)</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US" sz="2200" dirty="0">
                          <a:effectLst/>
                          <a:latin typeface="+mn-lt"/>
                          <a:ea typeface="Calibri" panose="020F0502020204030204" pitchFamily="34" charset="0"/>
                          <a:cs typeface="Arial" panose="020B0604020202020204" pitchFamily="34" charset="0"/>
                        </a:rPr>
                        <a:t>32 (32.3)</a:t>
                      </a: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615756429"/>
                  </a:ext>
                </a:extLst>
              </a:tr>
              <a:tr h="407618">
                <a:tc>
                  <a:txBody>
                    <a:bodyPr/>
                    <a:lstStyle/>
                    <a:p>
                      <a:pPr marL="0" marR="0" lvl="0" indent="0" algn="l" defTabSz="3840480" rtl="0" eaLnBrk="1" fontAlgn="auto" latinLnBrk="0" hangingPunct="1">
                        <a:lnSpc>
                          <a:spcPct val="100000"/>
                        </a:lnSpc>
                        <a:spcBef>
                          <a:spcPts val="0"/>
                        </a:spcBef>
                        <a:spcAft>
                          <a:spcPts val="0"/>
                        </a:spcAft>
                        <a:buClrTx/>
                        <a:buSzTx/>
                        <a:buFontTx/>
                        <a:buNone/>
                        <a:tabLst/>
                        <a:defRPr/>
                      </a:pPr>
                      <a:r>
                        <a:rPr lang="en-US" sz="2200" b="0" dirty="0">
                          <a:solidFill>
                            <a:schemeClr val="tx1"/>
                          </a:solidFill>
                          <a:effectLst/>
                          <a:latin typeface="+mn-lt"/>
                          <a:cs typeface="Arial" panose="020B0604020202020204" pitchFamily="34" charset="0"/>
                        </a:rPr>
                        <a:t>Race, n (%)</a:t>
                      </a:r>
                      <a:endParaRPr lang="en-GB" sz="2200" b="0" dirty="0">
                        <a:solidFill>
                          <a:schemeClr val="tx1"/>
                        </a:solidFill>
                        <a:effectLst/>
                        <a:latin typeface="+mn-lt"/>
                        <a:cs typeface="Arial" panose="020B0604020202020204" pitchFamily="34" charset="0"/>
                      </a:endParaRPr>
                    </a:p>
                  </a:txBody>
                  <a:tcPr marL="72000" marR="72000" marT="54000" marB="5400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endParaRPr lang="en-GB" sz="2200" dirty="0">
                        <a:effectLst/>
                        <a:latin typeface="+mn-lt"/>
                        <a:ea typeface="Calibri" panose="020F0502020204030204" pitchFamily="34" charset="0"/>
                        <a:cs typeface="Arial" panose="020B0604020202020204" pitchFamily="34" charset="0"/>
                      </a:endParaRPr>
                    </a:p>
                  </a:txBody>
                  <a:tcPr marL="72000" marR="72000" marT="54000" marB="54000"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615194522"/>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White</a:t>
                      </a: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85 (85.9)</a:t>
                      </a: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90 (90.9)</a:t>
                      </a: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623416125"/>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Black</a:t>
                      </a: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algn="ctr">
                        <a:lnSpc>
                          <a:spcPct val="100000"/>
                        </a:lnSpc>
                        <a:spcAft>
                          <a:spcPts val="0"/>
                        </a:spcAft>
                      </a:pPr>
                      <a:r>
                        <a:rPr lang="en-GB" sz="2200" dirty="0">
                          <a:effectLst/>
                          <a:latin typeface="+mn-lt"/>
                          <a:ea typeface="Calibri" panose="020F0502020204030204" pitchFamily="34" charset="0"/>
                          <a:cs typeface="Arial" panose="020B0604020202020204" pitchFamily="34" charset="0"/>
                        </a:rPr>
                        <a:t>2 (2.0)</a:t>
                      </a: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6 (6.1)</a:t>
                      </a: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697297657"/>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Asian</a:t>
                      </a: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6 (6.1)</a:t>
                      </a: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2 (2.0)</a:t>
                      </a: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435204162"/>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Not reported</a:t>
                      </a: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5 (5.1)</a:t>
                      </a: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1 (1.0)</a:t>
                      </a: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81876196"/>
                  </a:ext>
                </a:extLst>
              </a:tr>
              <a:tr h="407618">
                <a:tc>
                  <a:txBody>
                    <a:bodyPr/>
                    <a:lstStyle/>
                    <a:p>
                      <a:pPr marL="360000" marR="0" lvl="0" indent="0" algn="l" defTabSz="3840480" rtl="0" eaLnBrk="1" fontAlgn="auto" latinLnBrk="0" hangingPunct="1">
                        <a:lnSpc>
                          <a:spcPct val="100000"/>
                        </a:lnSpc>
                        <a:spcBef>
                          <a:spcPts val="0"/>
                        </a:spcBef>
                        <a:spcAft>
                          <a:spcPts val="0"/>
                        </a:spcAft>
                        <a:buClrTx/>
                        <a:buSzTx/>
                        <a:buFontTx/>
                        <a:buNone/>
                        <a:tabLst/>
                        <a:defRPr/>
                      </a:pPr>
                      <a:r>
                        <a:rPr lang="en-GB" sz="2200" b="0" dirty="0">
                          <a:solidFill>
                            <a:schemeClr val="tx1"/>
                          </a:solidFill>
                          <a:effectLst/>
                          <a:latin typeface="+mn-lt"/>
                          <a:cs typeface="Arial" panose="020B0604020202020204" pitchFamily="34" charset="0"/>
                        </a:rPr>
                        <a:t>Multiple</a:t>
                      </a:r>
                    </a:p>
                  </a:txBody>
                  <a:tcPr marL="72000" marR="72000" marT="54000" marB="54000" anchor="ctr">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1 (1.0)</a:t>
                      </a:r>
                    </a:p>
                  </a:txBody>
                  <a:tcPr marL="72000" marR="72000" marT="54000" marB="54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solidFill>
                      <a:schemeClr val="accent3">
                        <a:lumMod val="40000"/>
                        <a:lumOff val="60000"/>
                      </a:schemeClr>
                    </a:solidFill>
                  </a:tcPr>
                </a:tc>
                <a:tc>
                  <a:txBody>
                    <a:bodyPr/>
                    <a:lstStyle/>
                    <a:p>
                      <a:pPr marL="0" marR="0" lvl="0" indent="0" algn="ctr" defTabSz="3840480" rtl="0" eaLnBrk="1" fontAlgn="auto" latinLnBrk="0" hangingPunct="1">
                        <a:lnSpc>
                          <a:spcPct val="100000"/>
                        </a:lnSpc>
                        <a:spcBef>
                          <a:spcPts val="0"/>
                        </a:spcBef>
                        <a:spcAft>
                          <a:spcPts val="0"/>
                        </a:spcAft>
                        <a:buClrTx/>
                        <a:buSzTx/>
                        <a:buFontTx/>
                        <a:buNone/>
                        <a:tabLst/>
                        <a:defRPr/>
                      </a:pPr>
                      <a:r>
                        <a:rPr lang="en-GB" sz="2200" dirty="0">
                          <a:effectLst/>
                          <a:latin typeface="+mn-lt"/>
                          <a:ea typeface="Calibri" panose="020F0502020204030204" pitchFamily="34" charset="0"/>
                          <a:cs typeface="Arial" panose="020B0604020202020204" pitchFamily="34" charset="0"/>
                        </a:rPr>
                        <a:t>0 (0.0)</a:t>
                      </a:r>
                    </a:p>
                  </a:txBody>
                  <a:tcPr marL="72000" marR="72000" marT="54000" marB="54000" anchor="ctr">
                    <a:lnL w="28575" cap="flat" cmpd="sng" algn="ctr">
                      <a:solidFill>
                        <a:schemeClr val="bg1"/>
                      </a:solidFill>
                      <a:prstDash val="solid"/>
                      <a:round/>
                      <a:headEnd type="none" w="med" len="med"/>
                      <a:tailEnd type="none" w="med" len="med"/>
                    </a:lnL>
                    <a:lnT w="28575" cap="flat" cmpd="sng" algn="ctr">
                      <a:noFill/>
                      <a:prstDash val="solid"/>
                      <a:round/>
                      <a:headEnd type="none" w="med" len="med"/>
                      <a:tailEnd type="none" w="med" len="med"/>
                    </a:lnT>
                    <a:solidFill>
                      <a:schemeClr val="accent3">
                        <a:lumMod val="40000"/>
                        <a:lumOff val="60000"/>
                      </a:schemeClr>
                    </a:solidFill>
                  </a:tcPr>
                </a:tc>
                <a:extLst>
                  <a:ext uri="{0D108BD9-81ED-4DB2-BD59-A6C34878D82A}">
                    <a16:rowId xmlns:a16="http://schemas.microsoft.com/office/drawing/2014/main" val="4161141707"/>
                  </a:ext>
                </a:extLst>
              </a:tr>
            </a:tbl>
          </a:graphicData>
        </a:graphic>
      </p:graphicFrame>
      <p:pic>
        <p:nvPicPr>
          <p:cNvPr id="5" name="Picture 4" descr="Chart&#10;&#10;Description automatically generated">
            <a:extLst>
              <a:ext uri="{FF2B5EF4-FFF2-40B4-BE49-F238E27FC236}">
                <a16:creationId xmlns:a16="http://schemas.microsoft.com/office/drawing/2014/main" id="{ECCB7EBF-955E-484A-B69F-F1C53F132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23251" y="6706446"/>
            <a:ext cx="12367871" cy="6157843"/>
          </a:xfrm>
          <a:prstGeom prst="rect">
            <a:avLst/>
          </a:prstGeom>
        </p:spPr>
      </p:pic>
      <p:sp>
        <p:nvSpPr>
          <p:cNvPr id="2" name="Rectangle 1">
            <a:extLst>
              <a:ext uri="{FF2B5EF4-FFF2-40B4-BE49-F238E27FC236}">
                <a16:creationId xmlns:a16="http://schemas.microsoft.com/office/drawing/2014/main" id="{CC2D4F9C-5B55-2041-AD81-E90E8C4FCE7E}"/>
              </a:ext>
            </a:extLst>
          </p:cNvPr>
          <p:cNvSpPr/>
          <p:nvPr/>
        </p:nvSpPr>
        <p:spPr>
          <a:xfrm>
            <a:off x="18161000" y="25866636"/>
            <a:ext cx="13081000" cy="1384995"/>
          </a:xfrm>
          <a:prstGeom prst="rect">
            <a:avLst/>
          </a:prstGeom>
        </p:spPr>
        <p:txBody>
          <a:bodyPr wrap="square">
            <a:spAutoFit/>
          </a:bodyPr>
          <a:lstStyle/>
          <a:p>
            <a:pPr marL="360000" indent="-360000">
              <a:buFont typeface="Arial" panose="020B0604020202020204" pitchFamily="34" charset="0"/>
              <a:buChar char="•"/>
            </a:pPr>
            <a:r>
              <a:rPr lang="en-US" sz="2800" b="1" dirty="0">
                <a:cs typeface="Arial" panose="020B0604020202020204" pitchFamily="34" charset="0"/>
              </a:rPr>
              <a:t>Both USA and Canada had a high proportion of nulliparous and young participants</a:t>
            </a:r>
          </a:p>
          <a:p>
            <a:pPr marL="360000" indent="-360000">
              <a:buFont typeface="Arial" panose="020B0604020202020204" pitchFamily="34" charset="0"/>
              <a:buChar char="•"/>
            </a:pPr>
            <a:r>
              <a:rPr lang="en-US" sz="2800" b="1" dirty="0">
                <a:cs typeface="Arial" panose="020B0604020202020204" pitchFamily="34" charset="0"/>
              </a:rPr>
              <a:t>Satisfaction rates were similarly high in both USA and Canada regardless of parity</a:t>
            </a:r>
          </a:p>
          <a:p>
            <a:pPr marL="360000" indent="-360000">
              <a:buFont typeface="Arial" panose="020B0604020202020204" pitchFamily="34" charset="0"/>
              <a:buChar char="•"/>
            </a:pPr>
            <a:r>
              <a:rPr lang="en-US" sz="2800" b="1" dirty="0">
                <a:cs typeface="Arial" panose="020B0604020202020204" pitchFamily="34" charset="0"/>
              </a:rPr>
              <a:t>Discontinuation and rates of adverse events were low</a:t>
            </a:r>
          </a:p>
        </p:txBody>
      </p:sp>
      <p:sp>
        <p:nvSpPr>
          <p:cNvPr id="34" name="Rectangle 33">
            <a:extLst>
              <a:ext uri="{FF2B5EF4-FFF2-40B4-BE49-F238E27FC236}">
                <a16:creationId xmlns:a16="http://schemas.microsoft.com/office/drawing/2014/main" id="{8BFC992A-4FC3-B943-9BFE-B68B38B5EBC7}"/>
              </a:ext>
            </a:extLst>
          </p:cNvPr>
          <p:cNvSpPr/>
          <p:nvPr/>
        </p:nvSpPr>
        <p:spPr>
          <a:xfrm>
            <a:off x="34389391" y="25866636"/>
            <a:ext cx="15501732" cy="954107"/>
          </a:xfrm>
          <a:prstGeom prst="rect">
            <a:avLst/>
          </a:prstGeom>
        </p:spPr>
        <p:txBody>
          <a:bodyPr wrap="square">
            <a:spAutoFit/>
          </a:bodyPr>
          <a:lstStyle/>
          <a:p>
            <a:pPr marL="360000" indent="-360000">
              <a:buFont typeface="Arial" panose="020B0604020202020204" pitchFamily="34" charset="0"/>
              <a:buChar char="•"/>
            </a:pPr>
            <a:r>
              <a:rPr lang="en-GB" sz="2800" b="1" dirty="0">
                <a:cs typeface="Arial" panose="020B0604020202020204" pitchFamily="34" charset="0"/>
              </a:rPr>
              <a:t>These findings demonstrate LNG-IUS 12 is well-tolerated with a high satisfaction and continuation rate in a broad population of North American KYSS participants</a:t>
            </a:r>
            <a:endParaRPr lang="en-US" sz="2800" b="1" dirty="0">
              <a:cs typeface="Arial" panose="020B0604020202020204" pitchFamily="34" charset="0"/>
            </a:endParaRPr>
          </a:p>
        </p:txBody>
      </p:sp>
      <p:pic>
        <p:nvPicPr>
          <p:cNvPr id="4" name="Picture 3" descr="Diagram&#10;&#10;Description automatically generated with low confidence">
            <a:extLst>
              <a:ext uri="{FF2B5EF4-FFF2-40B4-BE49-F238E27FC236}">
                <a16:creationId xmlns:a16="http://schemas.microsoft.com/office/drawing/2014/main" id="{5DAB2032-DB2F-6542-83B8-F771D69E45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0700" y="9671050"/>
            <a:ext cx="11557000" cy="7175500"/>
          </a:xfrm>
          <a:prstGeom prst="rect">
            <a:avLst/>
          </a:prstGeom>
        </p:spPr>
      </p:pic>
    </p:spTree>
    <p:extLst>
      <p:ext uri="{BB962C8B-B14F-4D97-AF65-F5344CB8AC3E}">
        <p14:creationId xmlns:p14="http://schemas.microsoft.com/office/powerpoint/2010/main" val="14256389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20DB6797A391499BAED021306705CF" ma:contentTypeVersion="17" ma:contentTypeDescription="Create a new document." ma:contentTypeScope="" ma:versionID="036f54896eb0fcc9bcf631b9f52d7cf9">
  <xsd:schema xmlns:xsd="http://www.w3.org/2001/XMLSchema" xmlns:xs="http://www.w3.org/2001/XMLSchema" xmlns:p="http://schemas.microsoft.com/office/2006/metadata/properties" xmlns:ns2="1eec6f57-7560-491c-b8df-387c2e65725b" xmlns:ns3="de750d16-2945-427f-9cce-f4208b236e0b" targetNamespace="http://schemas.microsoft.com/office/2006/metadata/properties" ma:root="true" ma:fieldsID="9560f60d7dcbee3f59096d651381ab85" ns2:_="" ns3:_="">
    <xsd:import namespace="1eec6f57-7560-491c-b8df-387c2e65725b"/>
    <xsd:import namespace="de750d16-2945-427f-9cce-f4208b236e0b"/>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Siz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ec6f57-7560-491c-b8df-387c2e6572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528aecc-a67f-4a4d-8b61-a715cbeb048e" ma:termSetId="09814cd3-568e-fe90-9814-8d621ff8fb84" ma:anchorId="fba54fb3-c3e1-fe81-a776-ca4b69148c4d" ma:open="true" ma:isKeyword="false">
      <xsd:complexType>
        <xsd:sequence>
          <xsd:element ref="pc:Terms" minOccurs="0" maxOccurs="1"/>
        </xsd:sequence>
      </xsd:complexType>
    </xsd:element>
    <xsd:element name="Size" ma:index="24" nillable="true" ma:displayName="Size" ma:internalName="Siz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e750d16-2945-427f-9cce-f4208b236e0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45cfe6b-263b-44e1-9a83-78987c42235f}" ma:internalName="TaxCatchAll" ma:showField="CatchAllData" ma:web="de750d16-2945-427f-9cce-f4208b236e0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e750d16-2945-427f-9cce-f4208b236e0b" xsi:nil="true"/>
    <lcf76f155ced4ddcb4097134ff3c332f xmlns="1eec6f57-7560-491c-b8df-387c2e65725b">
      <Terms xmlns="http://schemas.microsoft.com/office/infopath/2007/PartnerControls"/>
    </lcf76f155ced4ddcb4097134ff3c332f>
    <Size xmlns="1eec6f57-7560-491c-b8df-387c2e65725b" xsi:nil="true"/>
  </documentManagement>
</p:properties>
</file>

<file path=customXml/itemProps1.xml><?xml version="1.0" encoding="utf-8"?>
<ds:datastoreItem xmlns:ds="http://schemas.openxmlformats.org/officeDocument/2006/customXml" ds:itemID="{CBC4A793-FDA6-424B-A94C-A138B6942EF8}"/>
</file>

<file path=customXml/itemProps2.xml><?xml version="1.0" encoding="utf-8"?>
<ds:datastoreItem xmlns:ds="http://schemas.openxmlformats.org/officeDocument/2006/customXml" ds:itemID="{FC6B3DD0-F46F-452D-B2D5-7277673CFC2A}"/>
</file>

<file path=customXml/itemProps3.xml><?xml version="1.0" encoding="utf-8"?>
<ds:datastoreItem xmlns:ds="http://schemas.openxmlformats.org/officeDocument/2006/customXml" ds:itemID="{756817BD-6D24-4301-BDD0-DE91F723FDC9}"/>
</file>

<file path=docProps/app.xml><?xml version="1.0" encoding="utf-8"?>
<Properties xmlns="http://schemas.openxmlformats.org/officeDocument/2006/extended-properties" xmlns:vt="http://schemas.openxmlformats.org/officeDocument/2006/docPropsVTypes">
  <Template>Office Theme</Template>
  <TotalTime>554</TotalTime>
  <Words>1781</Words>
  <Application>Microsoft Office PowerPoint</Application>
  <PresentationFormat>Custom</PresentationFormat>
  <Paragraphs>161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Ortiz</dc:creator>
  <cp:lastModifiedBy>Lizzie Sandham</cp:lastModifiedBy>
  <cp:revision>57</cp:revision>
  <dcterms:created xsi:type="dcterms:W3CDTF">2016-12-01T17:42:49Z</dcterms:created>
  <dcterms:modified xsi:type="dcterms:W3CDTF">2022-04-12T08:31:49Z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0x0101003920DB6797A391499BAED021306705CF</vt:lpwstr>
  </property>
</Properties>
</file>