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97C"/>
    <a:srgbClr val="EA6D13"/>
    <a:srgbClr val="E1E1E1"/>
    <a:srgbClr val="A5A5A5"/>
    <a:srgbClr val="3E397B"/>
    <a:srgbClr val="343333"/>
    <a:srgbClr val="0F5C45"/>
    <a:srgbClr val="1FC390"/>
    <a:srgbClr val="88D8BF"/>
    <a:srgbClr val="349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140F3-1D88-4EC5-8BA1-D5B0C2E9CC90}" v="2" dt="2022-04-12T15:21:28.41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1" autoAdjust="0"/>
    <p:restoredTop sz="94660"/>
  </p:normalViewPr>
  <p:slideViewPr>
    <p:cSldViewPr snapToGrid="0">
      <p:cViewPr>
        <p:scale>
          <a:sx n="75" d="100"/>
          <a:sy n="75" d="100"/>
        </p:scale>
        <p:origin x="-10500" y="-63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810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507E4F-0347-4E3E-9B3A-E53BAD07E3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51206400" cy="28803600"/>
          </a:xfrm>
          <a:prstGeom prst="rect">
            <a:avLst/>
          </a:prstGeom>
        </p:spPr>
      </p:pic>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4/12/2022</a:t>
            </a:fld>
            <a:endParaRPr lang="en-US"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pic>
        <p:nvPicPr>
          <p:cNvPr id="14" name="Picture 13">
            <a:extLst>
              <a:ext uri="{FF2B5EF4-FFF2-40B4-BE49-F238E27FC236}">
                <a16:creationId xmlns:a16="http://schemas.microsoft.com/office/drawing/2014/main" id="{FD042463-2C25-4F43-9875-73818C81CC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 y="-1"/>
            <a:ext cx="51206400" cy="5486400"/>
          </a:xfrm>
          <a:prstGeom prst="rect">
            <a:avLst/>
          </a:prstGeom>
        </p:spPr>
      </p:pic>
    </p:spTree>
    <p:extLst>
      <p:ext uri="{BB962C8B-B14F-4D97-AF65-F5344CB8AC3E}">
        <p14:creationId xmlns:p14="http://schemas.microsoft.com/office/powerpoint/2010/main" val="2902049311"/>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clinicaltrials.bayer.com/study/?id=18649" TargetMode="Externa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ChangeArrowheads="1"/>
          </p:cNvSpPr>
          <p:nvPr/>
        </p:nvSpPr>
        <p:spPr bwMode="auto">
          <a:xfrm>
            <a:off x="455032" y="10457603"/>
            <a:ext cx="10450950" cy="7680923"/>
          </a:xfrm>
          <a:prstGeom prst="rect">
            <a:avLst/>
          </a:prstGeom>
          <a:solidFill>
            <a:schemeClr val="bg1"/>
          </a:solidFill>
          <a:ln w="25400">
            <a:solidFill>
              <a:srgbClr val="EA6D13"/>
            </a:solidFill>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42397C"/>
                </a:solidFill>
              </a:rPr>
              <a:t>Introduction</a:t>
            </a:r>
          </a:p>
          <a:p>
            <a:pPr marL="180000" indent="-180000">
              <a:buFont typeface="Arial" panose="020B0604020202020204" pitchFamily="34" charset="0"/>
              <a:buChar char="•"/>
            </a:pPr>
            <a:r>
              <a:rPr lang="en-US" sz="2200" dirty="0">
                <a:ea typeface="Times New Roman" panose="02020603050405020304" pitchFamily="18" charset="0"/>
                <a:cs typeface="Arial" panose="020B0604020202020204" pitchFamily="34" charset="0"/>
              </a:rPr>
              <a:t>Several LNG-IUS options with different reservoir contents and initial release rates are available, including LNG-IUS 13.5 mg (Jaydess</a:t>
            </a:r>
            <a:r>
              <a:rPr lang="en-US" sz="2200" baseline="30000" dirty="0">
                <a:ea typeface="Times New Roman" panose="02020603050405020304" pitchFamily="18" charset="0"/>
                <a:cs typeface="Arial" panose="020B0604020202020204" pitchFamily="34" charset="0"/>
              </a:rPr>
              <a:t>®</a:t>
            </a:r>
            <a:r>
              <a:rPr lang="en-US" sz="2200" dirty="0">
                <a:ea typeface="Times New Roman" panose="02020603050405020304" pitchFamily="18" charset="0"/>
                <a:cs typeface="Arial" panose="020B0604020202020204" pitchFamily="34" charset="0"/>
              </a:rPr>
              <a:t>/Skyla</a:t>
            </a:r>
            <a:r>
              <a:rPr lang="en-US" sz="2200" baseline="30000" dirty="0">
                <a:ea typeface="Times New Roman" panose="02020603050405020304" pitchFamily="18" charset="0"/>
                <a:cs typeface="Arial" panose="020B0604020202020204" pitchFamily="34" charset="0"/>
              </a:rPr>
              <a:t>®</a:t>
            </a:r>
            <a:r>
              <a:rPr lang="en-US" sz="2200" dirty="0">
                <a:ea typeface="Times New Roman" panose="02020603050405020304" pitchFamily="18" charset="0"/>
                <a:cs typeface="Arial" panose="020B0604020202020204" pitchFamily="34" charset="0"/>
              </a:rPr>
              <a:t>, Bayer AG; initial release rate, IIR 8 </a:t>
            </a:r>
            <a:r>
              <a:rPr lang="en-US" sz="2200" dirty="0" err="1">
                <a:ea typeface="Times New Roman" panose="02020603050405020304" pitchFamily="18" charset="0"/>
                <a:cs typeface="Arial" panose="020B0604020202020204" pitchFamily="34" charset="0"/>
              </a:rPr>
              <a:t>μg</a:t>
            </a:r>
            <a:r>
              <a:rPr lang="en-US" sz="2200" dirty="0">
                <a:ea typeface="Times New Roman" panose="02020603050405020304" pitchFamily="18" charset="0"/>
                <a:cs typeface="Arial" panose="020B0604020202020204" pitchFamily="34" charset="0"/>
              </a:rPr>
              <a:t>/d) [2], LNG-IUS 19.5 mg (Kyleena</a:t>
            </a:r>
            <a:r>
              <a:rPr lang="en-US" sz="2200" baseline="30000" dirty="0">
                <a:ea typeface="Times New Roman" panose="02020603050405020304" pitchFamily="18" charset="0"/>
                <a:cs typeface="Arial" panose="020B0604020202020204" pitchFamily="34" charset="0"/>
              </a:rPr>
              <a:t>®</a:t>
            </a:r>
            <a:r>
              <a:rPr lang="en-US" sz="2200" dirty="0">
                <a:ea typeface="Times New Roman" panose="02020603050405020304" pitchFamily="18" charset="0"/>
                <a:cs typeface="Arial" panose="020B0604020202020204" pitchFamily="34" charset="0"/>
              </a:rPr>
              <a:t>, Bayer AG; IIR 12 </a:t>
            </a:r>
            <a:r>
              <a:rPr lang="en-US" sz="2200" dirty="0" err="1">
                <a:ea typeface="Times New Roman" panose="02020603050405020304" pitchFamily="18" charset="0"/>
                <a:cs typeface="Arial" panose="020B0604020202020204" pitchFamily="34" charset="0"/>
              </a:rPr>
              <a:t>μg</a:t>
            </a:r>
            <a:r>
              <a:rPr lang="en-US" sz="2200" dirty="0">
                <a:ea typeface="Times New Roman" panose="02020603050405020304" pitchFamily="18" charset="0"/>
                <a:cs typeface="Arial" panose="020B0604020202020204" pitchFamily="34" charset="0"/>
              </a:rPr>
              <a:t>/d) [3], and LNG-IUS 52 mg (Mirena</a:t>
            </a:r>
            <a:r>
              <a:rPr lang="en-US" sz="2200" baseline="30000" dirty="0">
                <a:ea typeface="Times New Roman" panose="02020603050405020304" pitchFamily="18" charset="0"/>
                <a:cs typeface="Arial" panose="020B0604020202020204" pitchFamily="34" charset="0"/>
              </a:rPr>
              <a:t>®</a:t>
            </a:r>
            <a:r>
              <a:rPr lang="en-US" sz="2200" dirty="0">
                <a:ea typeface="Times New Roman" panose="02020603050405020304" pitchFamily="18" charset="0"/>
                <a:cs typeface="Arial" panose="020B0604020202020204" pitchFamily="34" charset="0"/>
              </a:rPr>
              <a:t>, Bayer AG; IIR 20 </a:t>
            </a:r>
            <a:r>
              <a:rPr lang="en-US" sz="2200" dirty="0" err="1">
                <a:ea typeface="Times New Roman" panose="02020603050405020304" pitchFamily="18" charset="0"/>
                <a:cs typeface="Arial" panose="020B0604020202020204" pitchFamily="34" charset="0"/>
              </a:rPr>
              <a:t>μg</a:t>
            </a:r>
            <a:r>
              <a:rPr lang="en-US" sz="2200" dirty="0">
                <a:ea typeface="Times New Roman" panose="02020603050405020304" pitchFamily="18" charset="0"/>
                <a:cs typeface="Arial" panose="020B0604020202020204" pitchFamily="34" charset="0"/>
              </a:rPr>
              <a:t>/d) [1,4,5].</a:t>
            </a:r>
          </a:p>
          <a:p>
            <a:pPr marL="180000" indent="-180000">
              <a:buFont typeface="Arial" panose="020B0604020202020204" pitchFamily="34" charset="0"/>
              <a:buChar char="•"/>
            </a:pPr>
            <a:r>
              <a:rPr lang="en-US" sz="2200" dirty="0">
                <a:cs typeface="Arial" panose="020B0604020202020204" pitchFamily="34" charset="0"/>
              </a:rPr>
              <a:t>All of these devices are effective with a well-established safety profile [5], and considerably lower systemic LNG exposure than LNG-containing oral/implanted contraceptives [6].</a:t>
            </a:r>
          </a:p>
          <a:p>
            <a:pPr marL="180000" indent="-180000">
              <a:buFont typeface="Arial" panose="020B0604020202020204" pitchFamily="34" charset="0"/>
              <a:buChar char="•"/>
            </a:pPr>
            <a:r>
              <a:rPr lang="en-US" sz="2200" dirty="0">
                <a:cs typeface="Arial" panose="020B0604020202020204" pitchFamily="34" charset="0"/>
              </a:rPr>
              <a:t>Population pharmacokinetic (popPK) models provide a uniform method of comparison among different pharmacological studies and thus yield a comprehensive understanding of pharmacokinetics, including plasma/serum drug exposure and relevant covariates, across different products [7].</a:t>
            </a:r>
          </a:p>
          <a:p>
            <a:pPr marL="180000" indent="-180000">
              <a:buFont typeface="Arial" panose="020B0604020202020204" pitchFamily="34" charset="0"/>
              <a:buChar char="•"/>
            </a:pPr>
            <a:r>
              <a:rPr lang="en-US" sz="2200" dirty="0">
                <a:cs typeface="Arial" panose="020B0604020202020204" pitchFamily="34" charset="0"/>
              </a:rPr>
              <a:t>We previously developed a comprehensive 5-year popPK model based on measured plasma/serum LNG and sex hormone-binding globulin (SHBG) – due to the specific </a:t>
            </a:r>
            <a:br>
              <a:rPr lang="en-US" sz="2200" dirty="0">
                <a:cs typeface="Arial" panose="020B0604020202020204" pitchFamily="34" charset="0"/>
              </a:rPr>
            </a:br>
            <a:r>
              <a:rPr lang="en-US" sz="2200" dirty="0">
                <a:cs typeface="Arial" panose="020B0604020202020204" pitchFamily="34" charset="0"/>
              </a:rPr>
              <a:t>plasma-protein binding – concentrations and residual LNG content from removed 52 mg, 19.5 mg, and 13.5 mg LNG-IUS devices from clinical studies for up to 5 years of use, in order to estimate </a:t>
            </a:r>
            <a:r>
              <a:rPr lang="en-US" sz="2200" i="1" dirty="0">
                <a:cs typeface="Arial" panose="020B0604020202020204" pitchFamily="34" charset="0"/>
              </a:rPr>
              <a:t>in vivo</a:t>
            </a:r>
            <a:r>
              <a:rPr lang="en-US" sz="2200" dirty="0">
                <a:cs typeface="Arial" panose="020B0604020202020204" pitchFamily="34" charset="0"/>
              </a:rPr>
              <a:t> LNG release and exposure [6,7].</a:t>
            </a:r>
          </a:p>
          <a:p>
            <a:pPr marL="180000" indent="-180000">
              <a:buFont typeface="Arial" panose="020B0604020202020204" pitchFamily="34" charset="0"/>
              <a:buChar char="•"/>
            </a:pPr>
            <a:r>
              <a:rPr lang="en-US" sz="2200" dirty="0">
                <a:cs typeface="Arial" panose="020B0604020202020204" pitchFamily="34" charset="0"/>
              </a:rPr>
              <a:t>The Mirena Extension Trial (MET), designed to evaluate the safety and efficacy of continued Mirena use from beyond 5 up to 8 years, included a popPK analysis [8].</a:t>
            </a:r>
            <a:endParaRPr lang="en-AU" sz="2200" strike="sngStrike" dirty="0">
              <a:latin typeface="Arial" charset="0"/>
            </a:endParaRPr>
          </a:p>
        </p:txBody>
      </p:sp>
      <p:sp>
        <p:nvSpPr>
          <p:cNvPr id="26" name="Rectangle 25"/>
          <p:cNvSpPr>
            <a:spLocks noChangeArrowheads="1"/>
          </p:cNvSpPr>
          <p:nvPr/>
        </p:nvSpPr>
        <p:spPr bwMode="auto">
          <a:xfrm>
            <a:off x="11384281" y="5962699"/>
            <a:ext cx="27432000" cy="21515021"/>
          </a:xfrm>
          <a:prstGeom prst="rect">
            <a:avLst/>
          </a:prstGeom>
          <a:solidFill>
            <a:schemeClr val="bg1"/>
          </a:solidFill>
          <a:ln w="25400">
            <a:solidFill>
              <a:srgbClr val="EA6D13"/>
            </a:solidFill>
            <a:miter lim="800000"/>
            <a:headEnd/>
            <a:tailEnd/>
          </a:ln>
          <a:effectLst/>
        </p:spPr>
        <p:txBody>
          <a:bodyPr wrap="none" lIns="360000" tIns="360000" rIns="360000" bIns="360000" numCol="1" spcCol="72068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42397C"/>
                </a:solidFill>
              </a:rPr>
              <a:t>Results</a:t>
            </a:r>
            <a:endParaRPr lang="en-AU" sz="1626" dirty="0">
              <a:solidFill>
                <a:srgbClr val="42397C"/>
              </a:solidFill>
              <a:latin typeface="+mj-lt"/>
            </a:endParaRPr>
          </a:p>
        </p:txBody>
      </p:sp>
      <p:sp>
        <p:nvSpPr>
          <p:cNvPr id="27" name="Rectangle 26"/>
          <p:cNvSpPr>
            <a:spLocks noChangeArrowheads="1"/>
          </p:cNvSpPr>
          <p:nvPr/>
        </p:nvSpPr>
        <p:spPr bwMode="auto">
          <a:xfrm>
            <a:off x="476129" y="19285467"/>
            <a:ext cx="10450951" cy="8204143"/>
          </a:xfrm>
          <a:prstGeom prst="rect">
            <a:avLst/>
          </a:prstGeom>
          <a:solidFill>
            <a:schemeClr val="bg1"/>
          </a:solidFill>
          <a:ln w="25400">
            <a:solidFill>
              <a:srgbClr val="EA6D13"/>
            </a:solidFill>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05356" indent="-405356" defTabSz="967331" eaLnBrk="0" hangingPunct="0">
              <a:spcBef>
                <a:spcPct val="50000"/>
              </a:spcBef>
            </a:pPr>
            <a:r>
              <a:rPr lang="en-US" sz="5588" b="1" cap="all" dirty="0">
                <a:solidFill>
                  <a:srgbClr val="42397C"/>
                </a:solidFill>
              </a:rPr>
              <a:t>Method</a:t>
            </a:r>
          </a:p>
          <a:p>
            <a:pPr marL="180000" indent="-180000"/>
            <a:r>
              <a:rPr lang="en-GB" sz="2000" b="1" dirty="0">
                <a:cs typeface="Arial" panose="020B0604020202020204" pitchFamily="34" charset="0"/>
              </a:rPr>
              <a:t>MET data collection</a:t>
            </a:r>
          </a:p>
          <a:p>
            <a:pPr marL="180000" indent="-180000"/>
            <a:r>
              <a:rPr lang="en-US" sz="2000" dirty="0">
                <a:cs typeface="Arial" panose="020B0604020202020204" pitchFamily="34" charset="0"/>
              </a:rPr>
              <a:t>• Blood samples at baseline (~5 years after insertion), study end (~8 years after insertion), and randomly at 2 of 4 visits within the study period, a minimum of 6 months apart.</a:t>
            </a:r>
          </a:p>
          <a:p>
            <a:pPr marL="180000" indent="-180000"/>
            <a:r>
              <a:rPr lang="en-US" sz="2000" dirty="0">
                <a:cs typeface="Arial" panose="020B0604020202020204" pitchFamily="34" charset="0"/>
              </a:rPr>
              <a:t>• SHBG and LNG concentrations measured at each sampling time point.</a:t>
            </a:r>
          </a:p>
          <a:p>
            <a:pPr marL="180000" indent="-180000"/>
            <a:r>
              <a:rPr lang="en-US" sz="2000" dirty="0">
                <a:cs typeface="Arial" panose="020B0604020202020204" pitchFamily="34" charset="0"/>
              </a:rPr>
              <a:t>• Residual LNG content of the IUS devices determined (removed at study end or premature discontinuation).</a:t>
            </a:r>
          </a:p>
          <a:p>
            <a:pPr marL="180000" indent="-180000">
              <a:spcBef>
                <a:spcPts val="1200"/>
              </a:spcBef>
            </a:pPr>
            <a:r>
              <a:rPr lang="en-GB" sz="2000" b="1" dirty="0">
                <a:cs typeface="Arial" panose="020B0604020202020204" pitchFamily="34" charset="0"/>
              </a:rPr>
              <a:t>Population pharmacokinetic (</a:t>
            </a:r>
            <a:r>
              <a:rPr lang="en-GB" sz="2000" b="1" dirty="0" err="1">
                <a:cs typeface="Arial" panose="020B0604020202020204" pitchFamily="34" charset="0"/>
              </a:rPr>
              <a:t>popPK</a:t>
            </a:r>
            <a:r>
              <a:rPr lang="en-GB" sz="2000" b="1" dirty="0">
                <a:cs typeface="Arial" panose="020B0604020202020204" pitchFamily="34" charset="0"/>
              </a:rPr>
              <a:t>) analysis</a:t>
            </a:r>
          </a:p>
          <a:p>
            <a:pPr marL="180000" indent="-180000">
              <a:buFont typeface="Arial" panose="020B0604020202020204" pitchFamily="34" charset="0"/>
              <a:buChar char="•"/>
            </a:pPr>
            <a:r>
              <a:rPr lang="en-US" sz="2000" dirty="0">
                <a:cs typeface="Arial" panose="020B0604020202020204" pitchFamily="34" charset="0"/>
              </a:rPr>
              <a:t>We used the estimates of LNG (total and unbound) and SHBG exposure and </a:t>
            </a:r>
            <a:r>
              <a:rPr lang="en-US" sz="2000" i="1" dirty="0">
                <a:cs typeface="Arial" panose="020B0604020202020204" pitchFamily="34" charset="0"/>
              </a:rPr>
              <a:t>in vivo</a:t>
            </a:r>
            <a:r>
              <a:rPr lang="en-US" sz="2000" dirty="0">
                <a:cs typeface="Arial" panose="020B0604020202020204" pitchFamily="34" charset="0"/>
              </a:rPr>
              <a:t> LNG release rates for LG-IUS 52 mg, 19.5 mg, and 13.5 mg devices in multiple clinical studies for up to 5 years of use  developed in the previously published  comprehensive popPK model [6,7].</a:t>
            </a:r>
          </a:p>
          <a:p>
            <a:pPr marL="180000" indent="-180000">
              <a:buFont typeface="Arial" panose="020B0604020202020204" pitchFamily="34" charset="0"/>
              <a:buChar char="•"/>
            </a:pPr>
            <a:r>
              <a:rPr lang="en-US" sz="2000" dirty="0">
                <a:cs typeface="Arial" panose="020B0604020202020204" pitchFamily="34" charset="0"/>
              </a:rPr>
              <a:t>We applied and refined these models, resulting in an 8-year release model and an 8-year popPK model, to MET-derived data up to 6, 7 and finally 8 years, in order to estimate LNG release and LNG (total and unbound) and SHBG exposure for LNG-IUS 52 mg use up to </a:t>
            </a:r>
            <a:br>
              <a:rPr lang="en-US" sz="2000" dirty="0">
                <a:cs typeface="Arial" panose="020B0604020202020204" pitchFamily="34" charset="0"/>
              </a:rPr>
            </a:br>
            <a:r>
              <a:rPr lang="en-US" sz="2000" dirty="0">
                <a:cs typeface="Arial" panose="020B0604020202020204" pitchFamily="34" charset="0"/>
              </a:rPr>
              <a:t>8 years.</a:t>
            </a:r>
          </a:p>
          <a:p>
            <a:pPr marL="180000" indent="-180000">
              <a:buFont typeface="Arial" panose="020B0604020202020204" pitchFamily="34" charset="0"/>
              <a:buChar char="•"/>
            </a:pPr>
            <a:r>
              <a:rPr lang="en-US" sz="2000" dirty="0">
                <a:cs typeface="Arial" panose="020B0604020202020204" pitchFamily="34" charset="0"/>
              </a:rPr>
              <a:t>The popPK analysis performed by means of nonlinear mixed-effects modeling using NONMEM</a:t>
            </a:r>
            <a:r>
              <a:rPr lang="en-US" sz="2000" baseline="30000" dirty="0">
                <a:cs typeface="Arial" panose="020B0604020202020204" pitchFamily="34" charset="0"/>
              </a:rPr>
              <a:t>®</a:t>
            </a:r>
            <a:r>
              <a:rPr lang="en-US" sz="2000" dirty="0">
                <a:cs typeface="Arial" panose="020B0604020202020204" pitchFamily="34" charset="0"/>
              </a:rPr>
              <a:t> software (version 7.5.0, Icon Development Solutions, Ellicott City, Maryland USA), in combination with </a:t>
            </a:r>
            <a:r>
              <a:rPr lang="en-US" sz="2000" dirty="0" err="1">
                <a:cs typeface="Arial" panose="020B0604020202020204" pitchFamily="34" charset="0"/>
              </a:rPr>
              <a:t>PsN</a:t>
            </a:r>
            <a:r>
              <a:rPr lang="en-US" sz="2000" dirty="0">
                <a:cs typeface="Arial" panose="020B0604020202020204" pitchFamily="34" charset="0"/>
              </a:rPr>
              <a:t> (version 5.0.0). </a:t>
            </a:r>
            <a:r>
              <a:rPr lang="en-US" sz="2000" dirty="0" err="1">
                <a:cs typeface="Arial" panose="020B0604020202020204" pitchFamily="34" charset="0"/>
              </a:rPr>
              <a:t>Gfortran</a:t>
            </a:r>
            <a:r>
              <a:rPr lang="en-US" sz="2000" dirty="0">
                <a:cs typeface="Arial" panose="020B0604020202020204" pitchFamily="34" charset="0"/>
              </a:rPr>
              <a:t> (version 9.3.0) was the compiler. Diagnostic graphics, exploratory analyses, and post-processing of NONMEM</a:t>
            </a:r>
            <a:r>
              <a:rPr lang="en-US" sz="2000" baseline="30000" dirty="0">
                <a:cs typeface="Arial" panose="020B0604020202020204" pitchFamily="34" charset="0"/>
              </a:rPr>
              <a:t> ®</a:t>
            </a:r>
            <a:r>
              <a:rPr lang="en-US" sz="2000" dirty="0">
                <a:cs typeface="Arial" panose="020B0604020202020204" pitchFamily="34" charset="0"/>
              </a:rPr>
              <a:t> output were performed using R (version 4.0.3, The R Foundation for Statistical Computing, Vienna, Austria), and </a:t>
            </a:r>
            <a:r>
              <a:rPr lang="en-US" sz="2000" dirty="0" err="1">
                <a:cs typeface="Arial" panose="020B0604020202020204" pitchFamily="34" charset="0"/>
              </a:rPr>
              <a:t>Rstudio</a:t>
            </a:r>
            <a:r>
              <a:rPr lang="en-US" sz="2000" dirty="0">
                <a:cs typeface="Arial" panose="020B0604020202020204" pitchFamily="34" charset="0"/>
              </a:rPr>
              <a:t> (version 1.3.1093, </a:t>
            </a:r>
            <a:r>
              <a:rPr lang="en-US" sz="2000" dirty="0" err="1">
                <a:cs typeface="Arial" panose="020B0604020202020204" pitchFamily="34" charset="0"/>
              </a:rPr>
              <a:t>Rstudio</a:t>
            </a:r>
            <a:r>
              <a:rPr lang="en-US" sz="2000" dirty="0">
                <a:cs typeface="Arial" panose="020B0604020202020204" pitchFamily="34" charset="0"/>
              </a:rPr>
              <a:t> Inc, Boston, USA). </a:t>
            </a:r>
            <a:endParaRPr lang="en-GB" sz="2000" strike="sngStrike" dirty="0">
              <a:latin typeface="Arial" panose="020B0604020202020204" pitchFamily="34" charset="0"/>
              <a:cs typeface="Arial" panose="020B0604020202020204" pitchFamily="34" charset="0"/>
            </a:endParaRPr>
          </a:p>
        </p:txBody>
      </p:sp>
      <p:sp>
        <p:nvSpPr>
          <p:cNvPr id="28" name="Rectangle 27"/>
          <p:cNvSpPr>
            <a:spLocks noChangeArrowheads="1"/>
          </p:cNvSpPr>
          <p:nvPr/>
        </p:nvSpPr>
        <p:spPr bwMode="auto">
          <a:xfrm>
            <a:off x="39192148" y="18910102"/>
            <a:ext cx="11534400" cy="2325610"/>
          </a:xfrm>
          <a:prstGeom prst="rect">
            <a:avLst/>
          </a:prstGeom>
          <a:solidFill>
            <a:schemeClr val="bg1"/>
          </a:solidFill>
          <a:ln w="25400">
            <a:solidFill>
              <a:srgbClr val="EA6D13"/>
            </a:solidFill>
            <a:miter lim="800000"/>
            <a:headEnd/>
            <a:tailEnd/>
          </a:ln>
          <a:effectLst/>
        </p:spPr>
        <p:txBody>
          <a:bodyPr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GB" sz="5588" b="1" cap="all" dirty="0">
                <a:solidFill>
                  <a:srgbClr val="42397C"/>
                </a:solidFill>
              </a:rPr>
              <a:t>Acknowledgements</a:t>
            </a:r>
          </a:p>
          <a:p>
            <a:r>
              <a:rPr lang="en-US" sz="1600" dirty="0">
                <a:cs typeface="Arial" panose="020B0604020202020204" pitchFamily="34" charset="0"/>
              </a:rPr>
              <a:t>The authors would like to acknowledge </a:t>
            </a:r>
            <a:r>
              <a:rPr lang="en-US" sz="1600" dirty="0" err="1">
                <a:cs typeface="Arial" panose="020B0604020202020204" pitchFamily="34" charset="0"/>
              </a:rPr>
              <a:t>Highfield</a:t>
            </a:r>
            <a:r>
              <a:rPr lang="en-US" sz="1600" dirty="0">
                <a:cs typeface="Arial" panose="020B0604020202020204" pitchFamily="34" charset="0"/>
              </a:rPr>
              <a:t>, Oxford, UK for providing medical writing assistance with </a:t>
            </a:r>
            <a:r>
              <a:rPr lang="en-GB" sz="1600" dirty="0">
                <a:cs typeface="Arial" panose="020B0604020202020204" pitchFamily="34" charset="0"/>
              </a:rPr>
              <a:t>funding from Bayer AG</a:t>
            </a:r>
          </a:p>
          <a:p>
            <a:r>
              <a:rPr lang="en-GB" sz="1600" dirty="0">
                <a:cs typeface="Arial" panose="020B0604020202020204" pitchFamily="34" charset="0"/>
              </a:rPr>
              <a:t>The authors would like to acknowledge Teun Post and Stefan </a:t>
            </a:r>
            <a:r>
              <a:rPr lang="en-GB" sz="1600" dirty="0" err="1">
                <a:cs typeface="Arial" panose="020B0604020202020204" pitchFamily="34" charset="0"/>
              </a:rPr>
              <a:t>Zeiser</a:t>
            </a:r>
            <a:r>
              <a:rPr lang="en-GB" sz="1600" dirty="0">
                <a:cs typeface="Arial" panose="020B0604020202020204" pitchFamily="34" charset="0"/>
              </a:rPr>
              <a:t> (LAP&amp;P Consultants, BV, Leiden, The Netherlands) for the contributions to the 8-year </a:t>
            </a:r>
            <a:r>
              <a:rPr lang="en-GB" sz="1600" err="1">
                <a:cs typeface="Arial" panose="020B0604020202020204" pitchFamily="34" charset="0"/>
              </a:rPr>
              <a:t>popPK</a:t>
            </a:r>
            <a:r>
              <a:rPr lang="en-GB" sz="1600">
                <a:cs typeface="Arial" panose="020B0604020202020204" pitchFamily="34" charset="0"/>
              </a:rPr>
              <a:t> analysis.</a:t>
            </a:r>
            <a:endParaRPr lang="en-GB" sz="1600" dirty="0">
              <a:cs typeface="Arial" panose="020B0604020202020204" pitchFamily="34" charset="0"/>
            </a:endParaRPr>
          </a:p>
        </p:txBody>
      </p:sp>
      <p:sp>
        <p:nvSpPr>
          <p:cNvPr id="29" name="Text Box 10"/>
          <p:cNvSpPr txBox="1">
            <a:spLocks noChangeArrowheads="1"/>
          </p:cNvSpPr>
          <p:nvPr/>
        </p:nvSpPr>
        <p:spPr bwMode="auto">
          <a:xfrm>
            <a:off x="455032" y="5962699"/>
            <a:ext cx="10450951" cy="4172270"/>
          </a:xfrm>
          <a:prstGeom prst="rect">
            <a:avLst/>
          </a:prstGeom>
          <a:solidFill>
            <a:schemeClr val="bg1"/>
          </a:solidFill>
          <a:ln w="25400">
            <a:solidFill>
              <a:srgbClr val="EA6D13"/>
            </a:solid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GB" sz="5588" b="1" cap="all" dirty="0">
                <a:solidFill>
                  <a:srgbClr val="42397C"/>
                </a:solidFill>
              </a:rPr>
              <a:t>AIM</a:t>
            </a:r>
          </a:p>
          <a:p>
            <a:r>
              <a:rPr lang="en-US" sz="2800" dirty="0">
                <a:ea typeface="Yu Mincho" panose="02020400000000000000" pitchFamily="18" charset="-128"/>
                <a:cs typeface="Arial" panose="020B0604020202020204" pitchFamily="34" charset="0"/>
              </a:rPr>
              <a:t>To characterize the PK profile of LNG-IUS 52 mg (Mirena</a:t>
            </a:r>
            <a:r>
              <a:rPr lang="en-US" sz="2800" baseline="30000" dirty="0">
                <a:ea typeface="Yu Mincho" panose="02020400000000000000" pitchFamily="18" charset="-128"/>
                <a:cs typeface="Arial" panose="020B0604020202020204" pitchFamily="34" charset="0"/>
              </a:rPr>
              <a:t>®</a:t>
            </a:r>
            <a:r>
              <a:rPr lang="en-US" sz="2800" dirty="0">
                <a:ea typeface="Yu Mincho" panose="02020400000000000000" pitchFamily="18" charset="-128"/>
                <a:cs typeface="Arial" panose="020B0604020202020204" pitchFamily="34" charset="0"/>
              </a:rPr>
              <a:t>) [1] up to 8 years, and to facilitate comparisons with LNG-IUS 19.5 mg (Kyleena</a:t>
            </a:r>
            <a:r>
              <a:rPr lang="en-US" sz="2800" baseline="30000" dirty="0">
                <a:ea typeface="Yu Mincho" panose="02020400000000000000" pitchFamily="18" charset="-128"/>
                <a:cs typeface="Arial" panose="020B0604020202020204" pitchFamily="34" charset="0"/>
              </a:rPr>
              <a:t>®</a:t>
            </a:r>
            <a:r>
              <a:rPr lang="en-US" sz="2800" dirty="0">
                <a:ea typeface="Yu Mincho" panose="02020400000000000000" pitchFamily="18" charset="-128"/>
                <a:cs typeface="Arial" panose="020B0604020202020204" pitchFamily="34" charset="0"/>
              </a:rPr>
              <a:t>) and LNG-IUS 13.5 mg (Skyla</a:t>
            </a:r>
            <a:r>
              <a:rPr lang="en-US" sz="2800" baseline="30000" dirty="0">
                <a:ea typeface="Yu Mincho" panose="02020400000000000000" pitchFamily="18" charset="-128"/>
                <a:cs typeface="Arial" panose="020B0604020202020204" pitchFamily="34" charset="0"/>
              </a:rPr>
              <a:t>®</a:t>
            </a:r>
            <a:r>
              <a:rPr lang="en-US" sz="2800" dirty="0">
                <a:ea typeface="Yu Mincho" panose="02020400000000000000" pitchFamily="18" charset="-128"/>
                <a:cs typeface="Arial" panose="020B0604020202020204" pitchFamily="34" charset="0"/>
              </a:rPr>
              <a:t>/Jaydess</a:t>
            </a:r>
            <a:r>
              <a:rPr lang="en-US" sz="2800" baseline="30000" dirty="0">
                <a:ea typeface="Yu Mincho" panose="02020400000000000000" pitchFamily="18" charset="-128"/>
                <a:cs typeface="Arial" panose="020B0604020202020204" pitchFamily="34" charset="0"/>
              </a:rPr>
              <a:t>®</a:t>
            </a:r>
            <a:r>
              <a:rPr lang="en-US" sz="2800" dirty="0">
                <a:ea typeface="Yu Mincho" panose="02020400000000000000" pitchFamily="18" charset="-128"/>
                <a:cs typeface="Arial" panose="020B0604020202020204" pitchFamily="34" charset="0"/>
              </a:rPr>
              <a:t>) over their respective approved period of use, using a population pharmacokinetic (popPK) approach with data from the Mirena Extension Trial (MET) and earlier clinical trials.</a:t>
            </a:r>
            <a:endParaRPr lang="en-GB" sz="2800" dirty="0">
              <a:latin typeface="Arial" panose="020B0604020202020204" pitchFamily="34" charset="0"/>
              <a:cs typeface="Arial" panose="020B0604020202020204" pitchFamily="34" charset="0"/>
            </a:endParaRPr>
          </a:p>
        </p:txBody>
      </p:sp>
      <p:sp>
        <p:nvSpPr>
          <p:cNvPr id="30" name="Rectangle 29"/>
          <p:cNvSpPr>
            <a:spLocks noChangeArrowheads="1"/>
          </p:cNvSpPr>
          <p:nvPr/>
        </p:nvSpPr>
        <p:spPr bwMode="auto">
          <a:xfrm>
            <a:off x="39192148" y="11828582"/>
            <a:ext cx="11534400" cy="6849926"/>
          </a:xfrm>
          <a:prstGeom prst="rect">
            <a:avLst/>
          </a:prstGeom>
          <a:solidFill>
            <a:schemeClr val="bg1"/>
          </a:solidFill>
          <a:ln w="25400">
            <a:solidFill>
              <a:srgbClr val="EA6D13"/>
            </a:solid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42397C"/>
                </a:solidFill>
              </a:rPr>
              <a:t>References</a:t>
            </a:r>
          </a:p>
          <a:p>
            <a:pPr marL="342900" indent="-342900">
              <a:spcBef>
                <a:spcPts val="0"/>
              </a:spcBef>
              <a:spcAft>
                <a:spcPts val="0"/>
              </a:spcAft>
              <a:buFont typeface="+mj-lt"/>
              <a:buAutoNum type="arabicPeriod"/>
            </a:pPr>
            <a:r>
              <a:rPr lang="en-GB" dirty="0" err="1"/>
              <a:t>Gemzell</a:t>
            </a:r>
            <a:r>
              <a:rPr lang="en-GB" dirty="0"/>
              <a:t>-Danielsson, K., et al., Thirty years of Mirena: A story of innovation and change in women's healthcare. </a:t>
            </a:r>
            <a:r>
              <a:rPr lang="en-GB" i="1" dirty="0"/>
              <a:t>Acta </a:t>
            </a:r>
            <a:r>
              <a:rPr lang="en-GB" i="1" dirty="0" err="1"/>
              <a:t>Obstet</a:t>
            </a:r>
            <a:r>
              <a:rPr lang="en-GB" i="1" dirty="0"/>
              <a:t> </a:t>
            </a:r>
            <a:r>
              <a:rPr lang="en-GB" i="1" dirty="0" err="1"/>
              <a:t>Gynecol</a:t>
            </a:r>
            <a:r>
              <a:rPr lang="en-GB" i="1" dirty="0"/>
              <a:t> </a:t>
            </a:r>
            <a:r>
              <a:rPr lang="en-GB" i="1" dirty="0" err="1"/>
              <a:t>Scand</a:t>
            </a:r>
            <a:r>
              <a:rPr lang="en-GB" dirty="0"/>
              <a:t>, 2021. 100(4): p. 614-618.</a:t>
            </a:r>
          </a:p>
          <a:p>
            <a:pPr marL="342900" indent="-342900">
              <a:spcBef>
                <a:spcPts val="0"/>
              </a:spcBef>
              <a:spcAft>
                <a:spcPts val="0"/>
              </a:spcAft>
              <a:buFont typeface="+mj-lt"/>
              <a:buAutoNum type="arabicPeriod"/>
            </a:pPr>
            <a:r>
              <a:rPr lang="en-GB" dirty="0"/>
              <a:t>Bayer Inc., Skyla Summary of Product Characteristics., B.H.P. Inc., Editor. 2021, Bayer HealthCare Pharmaceuticals Inc.: Whippany, NJ 07981.</a:t>
            </a:r>
          </a:p>
          <a:p>
            <a:pPr marL="342900" indent="-342900">
              <a:spcBef>
                <a:spcPts val="0"/>
              </a:spcBef>
              <a:spcAft>
                <a:spcPts val="0"/>
              </a:spcAft>
              <a:buFont typeface="+mj-lt"/>
              <a:buAutoNum type="arabicPeriod"/>
            </a:pPr>
            <a:r>
              <a:rPr lang="en-GB" dirty="0"/>
              <a:t>Bayer Inc, Kyleena Summary of Product Characteristics., B.H.P. Inc., Editor. 2021, Bayer HealthCare Pharmaceuticals Inc.: Whippany, NJ 07981.</a:t>
            </a:r>
          </a:p>
          <a:p>
            <a:pPr marL="342900" indent="-342900">
              <a:spcBef>
                <a:spcPts val="0"/>
              </a:spcBef>
              <a:spcAft>
                <a:spcPts val="0"/>
              </a:spcAft>
              <a:buFont typeface="+mj-lt"/>
              <a:buAutoNum type="arabicPeriod"/>
            </a:pPr>
            <a:r>
              <a:rPr lang="en-GB" dirty="0"/>
              <a:t>Bayer Inc, Mirena [package insert], B.H.P. Inc., Editor. 2021, Bayer HealthCare Pharmaceuticals Inc.: </a:t>
            </a:r>
            <a:br>
              <a:rPr lang="en-GB" dirty="0"/>
            </a:br>
            <a:r>
              <a:rPr lang="en-GB" dirty="0"/>
              <a:t>Whippany, NJ.</a:t>
            </a:r>
          </a:p>
          <a:p>
            <a:pPr marL="342900" indent="-342900">
              <a:spcBef>
                <a:spcPts val="0"/>
              </a:spcBef>
              <a:spcAft>
                <a:spcPts val="0"/>
              </a:spcAft>
              <a:buFont typeface="+mj-lt"/>
              <a:buAutoNum type="arabicPeriod"/>
            </a:pPr>
            <a:r>
              <a:rPr lang="en-GB" dirty="0" err="1"/>
              <a:t>Costescu</a:t>
            </a:r>
            <a:r>
              <a:rPr lang="en-GB" dirty="0"/>
              <a:t>, D., Levonorgestrel-releasing intrauterine systems for long-acting contraception: current perspectives, safety, and patient </a:t>
            </a:r>
            <a:r>
              <a:rPr lang="en-GB" dirty="0" err="1"/>
              <a:t>counseling</a:t>
            </a:r>
            <a:r>
              <a:rPr lang="en-GB" dirty="0"/>
              <a:t>. </a:t>
            </a:r>
            <a:r>
              <a:rPr lang="en-GB" i="1" dirty="0"/>
              <a:t>International Journal of Women's Health</a:t>
            </a:r>
            <a:r>
              <a:rPr lang="en-GB" dirty="0"/>
              <a:t>, 2016. Volume 8: p. 589-598.</a:t>
            </a:r>
          </a:p>
          <a:p>
            <a:pPr marL="342900" indent="-342900">
              <a:spcBef>
                <a:spcPts val="0"/>
              </a:spcBef>
              <a:buFont typeface="+mj-lt"/>
              <a:buAutoNum type="arabicPeriod"/>
            </a:pPr>
            <a:r>
              <a:rPr lang="en-GB" dirty="0"/>
              <a:t>Hofmann, B.M., et al., Comparative pharmacokinetic analysis of levonorgestrel-releasing intrauterine systems and levonorgestrel-containing contraceptives with oral or subdermal administration route. </a:t>
            </a:r>
            <a:r>
              <a:rPr lang="en-GB" i="1" dirty="0"/>
              <a:t>The European Journal of Contraception &amp; Reproductive Health Care</a:t>
            </a:r>
            <a:r>
              <a:rPr lang="en-GB" dirty="0"/>
              <a:t>, 2020. 25(6): p. 417-426.</a:t>
            </a:r>
          </a:p>
          <a:p>
            <a:pPr marL="342900" indent="-342900">
              <a:spcBef>
                <a:spcPts val="0"/>
              </a:spcBef>
              <a:buFont typeface="+mj-lt"/>
              <a:buAutoNum type="arabicPeriod"/>
            </a:pPr>
            <a:r>
              <a:rPr lang="en-GB" dirty="0"/>
              <a:t>Reinecke, I., et al., An Integrated Population Pharmacokinetic Analysis to Characterize Levonorgestrel Pharmacokinetics After Different Administration Routes. </a:t>
            </a:r>
            <a:r>
              <a:rPr lang="en-GB" i="1" dirty="0"/>
              <a:t>The Journal of Clinical Pharmacology</a:t>
            </a:r>
            <a:r>
              <a:rPr lang="en-GB" dirty="0"/>
              <a:t>, 2018. 58(12): </a:t>
            </a:r>
            <a:br>
              <a:rPr lang="en-GB" dirty="0"/>
            </a:br>
            <a:r>
              <a:rPr lang="en-GB" dirty="0"/>
              <a:t>p. 1639-1654.</a:t>
            </a:r>
          </a:p>
          <a:p>
            <a:pPr marL="342900" indent="-342900">
              <a:spcBef>
                <a:spcPts val="0"/>
              </a:spcBef>
              <a:buFont typeface="+mj-lt"/>
              <a:buAutoNum type="arabicPeriod"/>
            </a:pPr>
            <a:r>
              <a:rPr lang="en-US" dirty="0"/>
              <a:t>Mirena Extension Trial study synopsis. Available at: </a:t>
            </a:r>
            <a:r>
              <a:rPr lang="en-US" dirty="0">
                <a:hlinkClick r:id="rId2">
                  <a:extLst>
                    <a:ext uri="{A12FA001-AC4F-418D-AE19-62706E023703}">
                      <ahyp:hlinkClr xmlns:ahyp="http://schemas.microsoft.com/office/drawing/2018/hyperlinkcolor" val="tx"/>
                    </a:ext>
                  </a:extLst>
                </a:hlinkClick>
              </a:rPr>
              <a:t>https://clinicaltrials.bayer.com/study/?id=18649</a:t>
            </a:r>
            <a:endParaRPr lang="en-GB" dirty="0"/>
          </a:p>
          <a:p>
            <a:pPr marL="342900" indent="-342900">
              <a:spcBef>
                <a:spcPts val="0"/>
              </a:spcBef>
              <a:buFont typeface="+mj-lt"/>
              <a:buAutoNum type="arabicPeriod"/>
            </a:pPr>
            <a:r>
              <a:rPr lang="en-GB" dirty="0"/>
              <a:t>Jensen, J.T., et al., Contraceptive Efficacy and Safety of 52 mg LNG-IUS for up to Eight Years: Year 6 Data From the Mirena Extension Trial [OP04-1D]. </a:t>
            </a:r>
            <a:r>
              <a:rPr lang="en-GB" i="1" dirty="0"/>
              <a:t>Obstetrics &amp; </a:t>
            </a:r>
            <a:r>
              <a:rPr lang="en-GB" i="1" dirty="0" err="1"/>
              <a:t>Gynecology</a:t>
            </a:r>
            <a:r>
              <a:rPr lang="en-GB" dirty="0"/>
              <a:t>, 2020. 135: p. 6S.</a:t>
            </a:r>
            <a:endParaRPr lang="en-US" sz="2540" dirty="0">
              <a:solidFill>
                <a:srgbClr val="3C4B46"/>
              </a:solidFill>
              <a:latin typeface="Arial" charset="0"/>
              <a:cs typeface="Arial" charset="0"/>
            </a:endParaRPr>
          </a:p>
        </p:txBody>
      </p:sp>
      <p:sp>
        <p:nvSpPr>
          <p:cNvPr id="32" name="Text Box 14"/>
          <p:cNvSpPr txBox="1">
            <a:spLocks noChangeArrowheads="1"/>
          </p:cNvSpPr>
          <p:nvPr/>
        </p:nvSpPr>
        <p:spPr bwMode="auto">
          <a:xfrm>
            <a:off x="11384292" y="6947901"/>
            <a:ext cx="9000000" cy="2265914"/>
          </a:xfrm>
          <a:prstGeom prst="rect">
            <a:avLst/>
          </a:prstGeom>
          <a:noFill/>
          <a:ln w="25400">
            <a:no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0000" indent="-180000"/>
            <a:r>
              <a:rPr lang="en-US" sz="2000" b="1" dirty="0">
                <a:cs typeface="Arial" panose="020B0604020202020204" pitchFamily="34" charset="0"/>
              </a:rPr>
              <a:t>Participants</a:t>
            </a:r>
          </a:p>
          <a:p>
            <a:pPr marL="180000" indent="-180000">
              <a:buFont typeface="Arial" panose="020B0604020202020204" pitchFamily="34" charset="0"/>
              <a:buChar char="•"/>
            </a:pPr>
            <a:r>
              <a:rPr lang="en-US" sz="2000" dirty="0">
                <a:cs typeface="Arial" panose="020B0604020202020204" pitchFamily="34" charset="0"/>
              </a:rPr>
              <a:t>501 healthy premenopausal women enrolled in the MET, 362 started year 6, and 232 completed year 8. Baseline characteristics are given in Table 1.</a:t>
            </a:r>
          </a:p>
          <a:p>
            <a:pPr marL="180000" indent="-180000">
              <a:buFont typeface="Arial" panose="020B0604020202020204" pitchFamily="34" charset="0"/>
              <a:buChar char="•"/>
            </a:pPr>
            <a:r>
              <a:rPr lang="en-US" sz="2000" dirty="0">
                <a:cs typeface="Arial" panose="020B0604020202020204" pitchFamily="34" charset="0"/>
              </a:rPr>
              <a:t>Mean (SD) exposure duration of extended LNG-IUS 52 mg use was 834.1 (368.0) days and total exposure was 827.2 women-years.</a:t>
            </a:r>
          </a:p>
        </p:txBody>
      </p:sp>
      <p:sp>
        <p:nvSpPr>
          <p:cNvPr id="38" name="Rectangle 37"/>
          <p:cNvSpPr>
            <a:spLocks noChangeArrowheads="1"/>
          </p:cNvSpPr>
          <p:nvPr/>
        </p:nvSpPr>
        <p:spPr bwMode="auto">
          <a:xfrm>
            <a:off x="39186183" y="21513800"/>
            <a:ext cx="11538927" cy="2122845"/>
          </a:xfrm>
          <a:prstGeom prst="rect">
            <a:avLst/>
          </a:prstGeom>
          <a:solidFill>
            <a:schemeClr val="bg1"/>
          </a:solidFill>
          <a:ln w="25400">
            <a:solidFill>
              <a:srgbClr val="EA6D13"/>
            </a:solid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GB" sz="5588" b="1" cap="all" dirty="0">
                <a:solidFill>
                  <a:srgbClr val="42397C"/>
                </a:solidFill>
              </a:rPr>
              <a:t>CONTACT INFORMATION</a:t>
            </a:r>
          </a:p>
          <a:p>
            <a:r>
              <a:rPr lang="en-US" sz="1600" dirty="0">
                <a:cs typeface="Arial" panose="020B0604020202020204" pitchFamily="34" charset="0"/>
              </a:rPr>
              <a:t>Corresponding author: Dr. Jeffrey Jensen. Department of Obstetrics &amp; Gynecology, Oregon Health &amp; Science University, Portland, OR, USA. Email: </a:t>
            </a:r>
            <a:r>
              <a:rPr lang="en-US" sz="1600" dirty="0" err="1">
                <a:cs typeface="Arial" panose="020B0604020202020204" pitchFamily="34" charset="0"/>
              </a:rPr>
              <a:t>jensenje@ohsu.edu</a:t>
            </a:r>
            <a:endParaRPr lang="en-GB" sz="1600" dirty="0">
              <a:cs typeface="Arial" panose="020B0604020202020204" pitchFamily="34" charset="0"/>
            </a:endParaRPr>
          </a:p>
        </p:txBody>
      </p:sp>
      <p:sp>
        <p:nvSpPr>
          <p:cNvPr id="23" name="Text Box 2">
            <a:extLst>
              <a:ext uri="{FF2B5EF4-FFF2-40B4-BE49-F238E27FC236}">
                <a16:creationId xmlns:a16="http://schemas.microsoft.com/office/drawing/2014/main" id="{9438BBF4-F30D-4D59-A5DB-F17E8ED795B0}"/>
              </a:ext>
            </a:extLst>
          </p:cNvPr>
          <p:cNvSpPr txBox="1">
            <a:spLocks noChangeArrowheads="1"/>
          </p:cNvSpPr>
          <p:nvPr/>
        </p:nvSpPr>
        <p:spPr bwMode="auto">
          <a:xfrm>
            <a:off x="13412451" y="768022"/>
            <a:ext cx="30935949" cy="2798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7000" dirty="0">
                <a:solidFill>
                  <a:schemeClr val="bg1"/>
                </a:solidFill>
                <a:latin typeface="Arial" panose="020B0604020202020204" pitchFamily="34" charset="0"/>
                <a:cs typeface="Arial" panose="020B0604020202020204" pitchFamily="34" charset="0"/>
              </a:rPr>
              <a:t>Estimating </a:t>
            </a:r>
            <a:r>
              <a:rPr lang="en-GB" sz="7000" i="1" dirty="0">
                <a:solidFill>
                  <a:schemeClr val="bg1"/>
                </a:solidFill>
                <a:latin typeface="Arial" panose="020B0604020202020204" pitchFamily="34" charset="0"/>
                <a:cs typeface="Arial" panose="020B0604020202020204" pitchFamily="34" charset="0"/>
              </a:rPr>
              <a:t>In Vivo </a:t>
            </a:r>
            <a:r>
              <a:rPr lang="en-GB" sz="7000" dirty="0">
                <a:solidFill>
                  <a:schemeClr val="bg1"/>
                </a:solidFill>
                <a:latin typeface="Arial" panose="020B0604020202020204" pitchFamily="34" charset="0"/>
                <a:cs typeface="Arial" panose="020B0604020202020204" pitchFamily="34" charset="0"/>
              </a:rPr>
              <a:t>Levonorgestrel Release Rate and Exposure over 8 Years LNG-IUS 52 mg Use with a Population Pharmacokinetic Approach</a:t>
            </a:r>
          </a:p>
        </p:txBody>
      </p:sp>
      <p:sp>
        <p:nvSpPr>
          <p:cNvPr id="40" name="Text Box 40">
            <a:extLst>
              <a:ext uri="{FF2B5EF4-FFF2-40B4-BE49-F238E27FC236}">
                <a16:creationId xmlns:a16="http://schemas.microsoft.com/office/drawing/2014/main" id="{BE0B69FA-DDD7-47D0-80B6-8F66410CDB54}"/>
              </a:ext>
            </a:extLst>
          </p:cNvPr>
          <p:cNvSpPr txBox="1">
            <a:spLocks noChangeArrowheads="1"/>
          </p:cNvSpPr>
          <p:nvPr/>
        </p:nvSpPr>
        <p:spPr bwMode="auto">
          <a:xfrm>
            <a:off x="13412451" y="3294070"/>
            <a:ext cx="30976310" cy="1151991"/>
          </a:xfrm>
          <a:prstGeom prst="rect">
            <a:avLst/>
          </a:prstGeom>
          <a:noFill/>
          <a:ln>
            <a:noFill/>
          </a:ln>
          <a:effec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Aft>
                <a:spcPts val="1200"/>
              </a:spcAft>
            </a:pPr>
            <a:r>
              <a:rPr lang="en-GB" sz="3500" u="sng" dirty="0">
                <a:solidFill>
                  <a:schemeClr val="bg1"/>
                </a:solidFill>
                <a:latin typeface="Arial" panose="020B0604020202020204" pitchFamily="34" charset="0"/>
                <a:cs typeface="Arial" panose="020B0604020202020204" pitchFamily="34" charset="0"/>
              </a:rPr>
              <a:t>J. JENSEN</a:t>
            </a:r>
            <a:r>
              <a:rPr lang="en-GB" sz="3500" u="sng" baseline="30000" dirty="0">
                <a:solidFill>
                  <a:schemeClr val="bg1"/>
                </a:solidFill>
                <a:latin typeface="Arial" panose="020B0604020202020204" pitchFamily="34" charset="0"/>
                <a:cs typeface="Arial" panose="020B0604020202020204" pitchFamily="34" charset="0"/>
              </a:rPr>
              <a:t>1</a:t>
            </a:r>
            <a:r>
              <a:rPr lang="en-GB" sz="3500" dirty="0">
                <a:solidFill>
                  <a:schemeClr val="bg1"/>
                </a:solidFill>
                <a:latin typeface="Arial" panose="020B0604020202020204" pitchFamily="34" charset="0"/>
                <a:cs typeface="Arial" panose="020B0604020202020204" pitchFamily="34" charset="0"/>
              </a:rPr>
              <a:t>, I. REINECKE</a:t>
            </a:r>
            <a:r>
              <a:rPr lang="en-GB" sz="3500" baseline="30000" dirty="0">
                <a:solidFill>
                  <a:schemeClr val="bg1"/>
                </a:solidFill>
                <a:latin typeface="Arial" panose="020B0604020202020204" pitchFamily="34" charset="0"/>
                <a:cs typeface="Arial" panose="020B0604020202020204" pitchFamily="34" charset="0"/>
              </a:rPr>
              <a:t>2</a:t>
            </a:r>
            <a:r>
              <a:rPr lang="en-GB" sz="3500" dirty="0">
                <a:solidFill>
                  <a:schemeClr val="bg1"/>
                </a:solidFill>
                <a:latin typeface="Arial" panose="020B0604020202020204" pitchFamily="34" charset="0"/>
                <a:cs typeface="Arial" panose="020B0604020202020204" pitchFamily="34" charset="0"/>
              </a:rPr>
              <a:t>, E. LUKKARI-LAX</a:t>
            </a:r>
            <a:r>
              <a:rPr lang="en-GB" sz="3500" baseline="30000" dirty="0">
                <a:solidFill>
                  <a:schemeClr val="bg1"/>
                </a:solidFill>
                <a:latin typeface="Arial" panose="020B0604020202020204" pitchFamily="34" charset="0"/>
                <a:cs typeface="Arial" panose="020B0604020202020204" pitchFamily="34" charset="0"/>
              </a:rPr>
              <a:t>3</a:t>
            </a:r>
            <a:r>
              <a:rPr lang="en-GB" sz="3500" dirty="0">
                <a:solidFill>
                  <a:schemeClr val="bg1"/>
                </a:solidFill>
                <a:latin typeface="Arial" panose="020B0604020202020204" pitchFamily="34" charset="0"/>
                <a:cs typeface="Arial" panose="020B0604020202020204" pitchFamily="34" charset="0"/>
              </a:rPr>
              <a:t> and B. HOFMANN</a:t>
            </a:r>
            <a:r>
              <a:rPr lang="en-GB" sz="3500" baseline="30000" dirty="0">
                <a:solidFill>
                  <a:schemeClr val="bg1"/>
                </a:solidFill>
                <a:latin typeface="Arial" panose="020B0604020202020204" pitchFamily="34" charset="0"/>
                <a:cs typeface="Arial" panose="020B0604020202020204" pitchFamily="34" charset="0"/>
              </a:rPr>
              <a:t>4</a:t>
            </a:r>
            <a:endParaRPr lang="en-GB" sz="3500" dirty="0">
              <a:solidFill>
                <a:schemeClr val="bg1"/>
              </a:solidFill>
              <a:latin typeface="Arial" panose="020B0604020202020204" pitchFamily="34" charset="0"/>
              <a:cs typeface="Arial" panose="020B0604020202020204" pitchFamily="34" charset="0"/>
            </a:endParaRPr>
          </a:p>
          <a:p>
            <a:r>
              <a:rPr lang="en-GB" sz="2800" baseline="30000" dirty="0">
                <a:solidFill>
                  <a:schemeClr val="bg1"/>
                </a:solidFill>
                <a:latin typeface="Arial" panose="020B0604020202020204" pitchFamily="34" charset="0"/>
                <a:cs typeface="Arial" panose="020B0604020202020204" pitchFamily="34" charset="0"/>
              </a:rPr>
              <a:t>1</a:t>
            </a:r>
            <a:r>
              <a:rPr lang="en-GB" sz="2800" dirty="0">
                <a:solidFill>
                  <a:schemeClr val="bg1"/>
                </a:solidFill>
                <a:latin typeface="Arial" panose="020B0604020202020204" pitchFamily="34" charset="0"/>
                <a:cs typeface="Arial" panose="020B0604020202020204" pitchFamily="34" charset="0"/>
              </a:rPr>
              <a:t>Department of Obstetrics &amp; </a:t>
            </a:r>
            <a:r>
              <a:rPr lang="en-GB" sz="2800" dirty="0" err="1">
                <a:solidFill>
                  <a:schemeClr val="bg1"/>
                </a:solidFill>
                <a:latin typeface="Arial" panose="020B0604020202020204" pitchFamily="34" charset="0"/>
                <a:cs typeface="Arial" panose="020B0604020202020204" pitchFamily="34" charset="0"/>
              </a:rPr>
              <a:t>Gynecology</a:t>
            </a:r>
            <a:r>
              <a:rPr lang="en-GB" sz="2800" dirty="0">
                <a:solidFill>
                  <a:schemeClr val="bg1"/>
                </a:solidFill>
                <a:latin typeface="Arial" panose="020B0604020202020204" pitchFamily="34" charset="0"/>
                <a:cs typeface="Arial" panose="020B0604020202020204" pitchFamily="34" charset="0"/>
              </a:rPr>
              <a:t>, Oregon Health &amp; Science University, Portland, OR, USA; </a:t>
            </a:r>
            <a:r>
              <a:rPr lang="en-GB" sz="2800" baseline="30000" dirty="0">
                <a:solidFill>
                  <a:schemeClr val="bg1"/>
                </a:solidFill>
                <a:latin typeface="Arial" panose="020B0604020202020204" pitchFamily="34" charset="0"/>
                <a:cs typeface="Arial" panose="020B0604020202020204" pitchFamily="34" charset="0"/>
              </a:rPr>
              <a:t>2</a:t>
            </a:r>
            <a:r>
              <a:rPr lang="en-GB" sz="2800" dirty="0">
                <a:solidFill>
                  <a:schemeClr val="bg1"/>
                </a:solidFill>
                <a:latin typeface="Arial" panose="020B0604020202020204" pitchFamily="34" charset="0"/>
                <a:cs typeface="Arial" panose="020B0604020202020204" pitchFamily="34" charset="0"/>
              </a:rPr>
              <a:t>Bayer AB, Solna, Sweden; </a:t>
            </a:r>
            <a:r>
              <a:rPr lang="en-GB" sz="2800" baseline="30000" dirty="0">
                <a:solidFill>
                  <a:schemeClr val="bg1"/>
                </a:solidFill>
                <a:latin typeface="Arial" panose="020B0604020202020204" pitchFamily="34" charset="0"/>
                <a:cs typeface="Arial" panose="020B0604020202020204" pitchFamily="34" charset="0"/>
              </a:rPr>
              <a:t>3</a:t>
            </a:r>
            <a:r>
              <a:rPr lang="en-GB" sz="2800" dirty="0">
                <a:solidFill>
                  <a:schemeClr val="bg1"/>
                </a:solidFill>
                <a:latin typeface="Arial" panose="020B0604020202020204" pitchFamily="34" charset="0"/>
                <a:cs typeface="Arial" panose="020B0604020202020204" pitchFamily="34" charset="0"/>
              </a:rPr>
              <a:t>Bayer OY, Espoo, Finland; </a:t>
            </a:r>
            <a:r>
              <a:rPr lang="en-GB" sz="2800" baseline="30000" dirty="0">
                <a:solidFill>
                  <a:schemeClr val="bg1"/>
                </a:solidFill>
                <a:latin typeface="Arial" panose="020B0604020202020204" pitchFamily="34" charset="0"/>
                <a:cs typeface="Arial" panose="020B0604020202020204" pitchFamily="34" charset="0"/>
              </a:rPr>
              <a:t>4</a:t>
            </a:r>
            <a:r>
              <a:rPr lang="en-GB" sz="2800" dirty="0">
                <a:solidFill>
                  <a:schemeClr val="bg1"/>
                </a:solidFill>
                <a:latin typeface="Arial" panose="020B0604020202020204" pitchFamily="34" charset="0"/>
                <a:cs typeface="Arial" panose="020B0604020202020204" pitchFamily="34" charset="0"/>
              </a:rPr>
              <a:t>Bayer AG, Berlin, Germany</a:t>
            </a:r>
          </a:p>
          <a:p>
            <a:endParaRPr lang="en-GB" sz="30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390FAEA-E0E1-5249-AB07-AAF23340622B}"/>
              </a:ext>
            </a:extLst>
          </p:cNvPr>
          <p:cNvSpPr/>
          <p:nvPr/>
        </p:nvSpPr>
        <p:spPr>
          <a:xfrm>
            <a:off x="11728777" y="9161808"/>
            <a:ext cx="9000000" cy="400110"/>
          </a:xfrm>
          <a:prstGeom prst="rect">
            <a:avLst/>
          </a:prstGeom>
        </p:spPr>
        <p:txBody>
          <a:bodyPr wrap="square">
            <a:spAutoFit/>
          </a:bodyPr>
          <a:lstStyle/>
          <a:p>
            <a:r>
              <a:rPr lang="en-US" sz="2000" b="1" dirty="0"/>
              <a:t>Table 1. </a:t>
            </a:r>
            <a:r>
              <a:rPr lang="en-US" sz="2000" dirty="0"/>
              <a:t>Baseline characteristics</a:t>
            </a:r>
            <a:endParaRPr lang="en-GB" sz="2000" dirty="0"/>
          </a:p>
        </p:txBody>
      </p:sp>
      <p:graphicFrame>
        <p:nvGraphicFramePr>
          <p:cNvPr id="41" name="Table 40">
            <a:extLst>
              <a:ext uri="{FF2B5EF4-FFF2-40B4-BE49-F238E27FC236}">
                <a16:creationId xmlns:a16="http://schemas.microsoft.com/office/drawing/2014/main" id="{42FE8985-5A71-ED49-AE4C-B0EFEAD34327}"/>
              </a:ext>
            </a:extLst>
          </p:cNvPr>
          <p:cNvGraphicFramePr>
            <a:graphicFrameLocks noGrp="1"/>
          </p:cNvGraphicFramePr>
          <p:nvPr>
            <p:extLst>
              <p:ext uri="{D42A27DB-BD31-4B8C-83A1-F6EECF244321}">
                <p14:modId xmlns:p14="http://schemas.microsoft.com/office/powerpoint/2010/main" val="2994366939"/>
              </p:ext>
            </p:extLst>
          </p:nvPr>
        </p:nvGraphicFramePr>
        <p:xfrm>
          <a:off x="11802805" y="9622174"/>
          <a:ext cx="8202483" cy="6024710"/>
        </p:xfrm>
        <a:graphic>
          <a:graphicData uri="http://schemas.openxmlformats.org/drawingml/2006/table">
            <a:tbl>
              <a:tblPr firstRow="1" bandRow="1">
                <a:tableStyleId>{073A0DAA-6AF3-43AB-8588-CEC1D06C72B9}</a:tableStyleId>
              </a:tblPr>
              <a:tblGrid>
                <a:gridCol w="5414678">
                  <a:extLst>
                    <a:ext uri="{9D8B030D-6E8A-4147-A177-3AD203B41FA5}">
                      <a16:colId xmlns:a16="http://schemas.microsoft.com/office/drawing/2014/main" val="790037988"/>
                    </a:ext>
                  </a:extLst>
                </a:gridCol>
                <a:gridCol w="2787805">
                  <a:extLst>
                    <a:ext uri="{9D8B030D-6E8A-4147-A177-3AD203B41FA5}">
                      <a16:colId xmlns:a16="http://schemas.microsoft.com/office/drawing/2014/main" val="3912624905"/>
                    </a:ext>
                  </a:extLst>
                </a:gridCol>
              </a:tblGrid>
              <a:tr h="201744">
                <a:tc>
                  <a:txBody>
                    <a:bodyPr/>
                    <a:lstStyle/>
                    <a:p>
                      <a:pPr>
                        <a:lnSpc>
                          <a:spcPct val="100000"/>
                        </a:lnSpc>
                      </a:pPr>
                      <a:r>
                        <a:rPr lang="en-US" sz="2000" dirty="0">
                          <a:effectLst/>
                        </a:rPr>
                        <a:t>Characteristic</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nchor="b">
                    <a:solidFill>
                      <a:schemeClr val="accent3"/>
                    </a:solidFill>
                  </a:tcPr>
                </a:tc>
                <a:tc>
                  <a:txBody>
                    <a:bodyPr/>
                    <a:lstStyle/>
                    <a:p>
                      <a:pPr algn="ctr">
                        <a:lnSpc>
                          <a:spcPct val="100000"/>
                        </a:lnSpc>
                      </a:pPr>
                      <a:r>
                        <a:rPr lang="en-US" sz="2000" dirty="0">
                          <a:effectLst/>
                        </a:rPr>
                        <a:t>Full Analysis Set (N=362)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nchor="b">
                    <a:solidFill>
                      <a:schemeClr val="accent3"/>
                    </a:solidFill>
                  </a:tcPr>
                </a:tc>
                <a:extLst>
                  <a:ext uri="{0D108BD9-81ED-4DB2-BD59-A6C34878D82A}">
                    <a16:rowId xmlns:a16="http://schemas.microsoft.com/office/drawing/2014/main" val="3285253788"/>
                  </a:ext>
                </a:extLst>
              </a:tr>
              <a:tr h="1076443">
                <a:tc>
                  <a:txBody>
                    <a:bodyPr/>
                    <a:lstStyle/>
                    <a:p>
                      <a:pPr>
                        <a:lnSpc>
                          <a:spcPct val="100000"/>
                        </a:lnSpc>
                      </a:pPr>
                      <a:r>
                        <a:rPr lang="en-US" sz="2000" dirty="0">
                          <a:effectLst/>
                        </a:rPr>
                        <a:t>Age at baseline, years</a:t>
                      </a:r>
                      <a:endParaRPr lang="en-GB" sz="2000" dirty="0">
                        <a:effectLst/>
                      </a:endParaRPr>
                    </a:p>
                    <a:p>
                      <a:pPr marL="175260">
                        <a:lnSpc>
                          <a:spcPct val="100000"/>
                        </a:lnSpc>
                      </a:pPr>
                      <a:r>
                        <a:rPr lang="en-US" sz="2000" dirty="0">
                          <a:effectLst/>
                        </a:rPr>
                        <a:t>Mean (SD)</a:t>
                      </a:r>
                      <a:endParaRPr lang="en-GB" sz="2000" dirty="0">
                        <a:effectLst/>
                      </a:endParaRPr>
                    </a:p>
                    <a:p>
                      <a:pPr marL="175260">
                        <a:lnSpc>
                          <a:spcPct val="100000"/>
                        </a:lnSpc>
                      </a:pPr>
                      <a:r>
                        <a:rPr lang="en-US" sz="2000" dirty="0">
                          <a:effectLst/>
                        </a:rPr>
                        <a:t>Age group, n (%)</a:t>
                      </a:r>
                      <a:endParaRPr lang="en-GB" sz="2000" dirty="0">
                        <a:effectLst/>
                      </a:endParaRPr>
                    </a:p>
                    <a:p>
                      <a:pPr marL="354965">
                        <a:lnSpc>
                          <a:spcPct val="100000"/>
                        </a:lnSpc>
                      </a:pPr>
                      <a:r>
                        <a:rPr lang="en-US" sz="2000" dirty="0">
                          <a:effectLst/>
                        </a:rPr>
                        <a:t>18–25</a:t>
                      </a:r>
                      <a:endParaRPr lang="en-GB" sz="2000" dirty="0">
                        <a:effectLst/>
                      </a:endParaRPr>
                    </a:p>
                    <a:p>
                      <a:pPr marL="354965">
                        <a:lnSpc>
                          <a:spcPct val="100000"/>
                        </a:lnSpc>
                      </a:pPr>
                      <a:r>
                        <a:rPr lang="en-US" sz="2000" dirty="0">
                          <a:effectLst/>
                        </a:rPr>
                        <a:t>26–35</a:t>
                      </a:r>
                      <a:endParaRPr lang="en-GB" sz="2000" dirty="0">
                        <a:effectLst/>
                      </a:endParaRPr>
                    </a:p>
                    <a:p>
                      <a:pPr marL="354965">
                        <a:lnSpc>
                          <a:spcPct val="100000"/>
                        </a:lnSpc>
                      </a:pPr>
                      <a:r>
                        <a:rPr lang="en-US" sz="2000" dirty="0">
                          <a:effectLst/>
                        </a:rPr>
                        <a:t>&gt;35</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40000"/>
                        <a:lumOff val="60000"/>
                      </a:schemeClr>
                    </a:solidFill>
                  </a:tcPr>
                </a:tc>
                <a:tc>
                  <a:txBody>
                    <a:bodyPr/>
                    <a:lstStyle/>
                    <a:p>
                      <a:pPr algn="ctr">
                        <a:lnSpc>
                          <a:spcPct val="100000"/>
                        </a:lnSpc>
                      </a:pPr>
                      <a:r>
                        <a:rPr lang="en-US" sz="2000" dirty="0">
                          <a:effectLst/>
                        </a:rPr>
                        <a:t> </a:t>
                      </a:r>
                      <a:endParaRPr lang="en-GB" sz="2000" dirty="0">
                        <a:effectLst/>
                      </a:endParaRPr>
                    </a:p>
                    <a:p>
                      <a:pPr algn="ctr">
                        <a:lnSpc>
                          <a:spcPct val="100000"/>
                        </a:lnSpc>
                      </a:pPr>
                      <a:r>
                        <a:rPr lang="en-US" sz="2000" dirty="0">
                          <a:effectLst/>
                        </a:rPr>
                        <a:t>29.4 (3.1)</a:t>
                      </a:r>
                      <a:endParaRPr lang="en-GB" sz="2000" dirty="0">
                        <a:effectLst/>
                      </a:endParaRPr>
                    </a:p>
                    <a:p>
                      <a:pPr algn="ctr">
                        <a:lnSpc>
                          <a:spcPct val="100000"/>
                        </a:lnSpc>
                      </a:pPr>
                      <a:r>
                        <a:rPr lang="en-US" sz="2000" dirty="0">
                          <a:effectLst/>
                        </a:rPr>
                        <a:t> </a:t>
                      </a:r>
                      <a:endParaRPr lang="en-GB" sz="2000" dirty="0">
                        <a:effectLst/>
                      </a:endParaRPr>
                    </a:p>
                    <a:p>
                      <a:pPr algn="ctr">
                        <a:lnSpc>
                          <a:spcPct val="100000"/>
                        </a:lnSpc>
                      </a:pPr>
                      <a:r>
                        <a:rPr lang="en-US" sz="2000" dirty="0">
                          <a:effectLst/>
                        </a:rPr>
                        <a:t>41 (11.3)</a:t>
                      </a:r>
                      <a:endParaRPr lang="en-GB" sz="2000" dirty="0">
                        <a:effectLst/>
                      </a:endParaRPr>
                    </a:p>
                    <a:p>
                      <a:pPr algn="ctr">
                        <a:lnSpc>
                          <a:spcPct val="100000"/>
                        </a:lnSpc>
                      </a:pPr>
                      <a:r>
                        <a:rPr lang="en-US" sz="2000" dirty="0">
                          <a:effectLst/>
                        </a:rPr>
                        <a:t>321 (88.7)</a:t>
                      </a:r>
                      <a:endParaRPr lang="en-GB" sz="2000" dirty="0">
                        <a:effectLst/>
                      </a:endParaRPr>
                    </a:p>
                    <a:p>
                      <a:pPr algn="ctr">
                        <a:lnSpc>
                          <a:spcPct val="100000"/>
                        </a:lnSpc>
                      </a:pPr>
                      <a:r>
                        <a:rPr lang="en-US" sz="2000" dirty="0">
                          <a:effectLst/>
                        </a:rPr>
                        <a:t>0 (0)</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40000"/>
                        <a:lumOff val="60000"/>
                      </a:schemeClr>
                    </a:solidFill>
                  </a:tcPr>
                </a:tc>
                <a:extLst>
                  <a:ext uri="{0D108BD9-81ED-4DB2-BD59-A6C34878D82A}">
                    <a16:rowId xmlns:a16="http://schemas.microsoft.com/office/drawing/2014/main" val="568160307"/>
                  </a:ext>
                </a:extLst>
              </a:tr>
              <a:tr h="551624">
                <a:tc>
                  <a:txBody>
                    <a:bodyPr/>
                    <a:lstStyle/>
                    <a:p>
                      <a:pPr>
                        <a:lnSpc>
                          <a:spcPct val="100000"/>
                        </a:lnSpc>
                      </a:pPr>
                      <a:r>
                        <a:rPr lang="en-US" sz="2000" dirty="0">
                          <a:effectLst/>
                        </a:rPr>
                        <a:t>Parity, n (%)</a:t>
                      </a:r>
                      <a:endParaRPr lang="en-GB" sz="2000" dirty="0">
                        <a:effectLst/>
                      </a:endParaRPr>
                    </a:p>
                    <a:p>
                      <a:pPr marL="175260">
                        <a:lnSpc>
                          <a:spcPct val="100000"/>
                        </a:lnSpc>
                      </a:pPr>
                      <a:r>
                        <a:rPr lang="en-US" sz="2000" dirty="0">
                          <a:effectLst/>
                        </a:rPr>
                        <a:t>Parous</a:t>
                      </a:r>
                      <a:endParaRPr lang="en-GB" sz="2000" dirty="0">
                        <a:effectLst/>
                      </a:endParaRPr>
                    </a:p>
                    <a:p>
                      <a:pPr marL="175260">
                        <a:lnSpc>
                          <a:spcPct val="100000"/>
                        </a:lnSpc>
                      </a:pPr>
                      <a:r>
                        <a:rPr lang="en-US" sz="2000" dirty="0">
                          <a:effectLst/>
                        </a:rPr>
                        <a:t>Nulliparous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20000"/>
                        <a:lumOff val="80000"/>
                      </a:schemeClr>
                    </a:solidFill>
                  </a:tcPr>
                </a:tc>
                <a:tc>
                  <a:txBody>
                    <a:bodyPr/>
                    <a:lstStyle/>
                    <a:p>
                      <a:pPr algn="ctr">
                        <a:lnSpc>
                          <a:spcPct val="100000"/>
                        </a:lnSpc>
                      </a:pPr>
                      <a:r>
                        <a:rPr lang="en-US" sz="2000" dirty="0">
                          <a:effectLst/>
                        </a:rPr>
                        <a:t> </a:t>
                      </a:r>
                      <a:endParaRPr lang="en-GB" sz="2000" dirty="0">
                        <a:effectLst/>
                      </a:endParaRPr>
                    </a:p>
                    <a:p>
                      <a:pPr algn="ctr">
                        <a:lnSpc>
                          <a:spcPct val="100000"/>
                        </a:lnSpc>
                      </a:pPr>
                      <a:r>
                        <a:rPr lang="en-US" sz="2000" dirty="0">
                          <a:effectLst/>
                        </a:rPr>
                        <a:t>191 (52.8)</a:t>
                      </a:r>
                      <a:endParaRPr lang="en-GB" sz="2000" dirty="0">
                        <a:effectLst/>
                      </a:endParaRPr>
                    </a:p>
                    <a:p>
                      <a:pPr algn="ctr">
                        <a:lnSpc>
                          <a:spcPct val="100000"/>
                        </a:lnSpc>
                      </a:pPr>
                      <a:r>
                        <a:rPr lang="en-US" sz="2000" dirty="0">
                          <a:effectLst/>
                        </a:rPr>
                        <a:t>171 (47.2)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20000"/>
                        <a:lumOff val="80000"/>
                      </a:schemeClr>
                    </a:solidFill>
                  </a:tcPr>
                </a:tc>
                <a:extLst>
                  <a:ext uri="{0D108BD9-81ED-4DB2-BD59-A6C34878D82A}">
                    <a16:rowId xmlns:a16="http://schemas.microsoft.com/office/drawing/2014/main" val="2953503627"/>
                  </a:ext>
                </a:extLst>
              </a:tr>
              <a:tr h="1251383">
                <a:tc>
                  <a:txBody>
                    <a:bodyPr/>
                    <a:lstStyle/>
                    <a:p>
                      <a:pPr>
                        <a:lnSpc>
                          <a:spcPct val="100000"/>
                        </a:lnSpc>
                      </a:pPr>
                      <a:r>
                        <a:rPr lang="en-US" sz="2000" dirty="0">
                          <a:effectLst/>
                        </a:rPr>
                        <a:t>Race, n (%)</a:t>
                      </a:r>
                      <a:endParaRPr lang="en-GB" sz="2000" dirty="0">
                        <a:effectLst/>
                      </a:endParaRPr>
                    </a:p>
                    <a:p>
                      <a:pPr marL="175260">
                        <a:lnSpc>
                          <a:spcPct val="100000"/>
                        </a:lnSpc>
                      </a:pPr>
                      <a:r>
                        <a:rPr lang="en-US" sz="2000" dirty="0">
                          <a:effectLst/>
                        </a:rPr>
                        <a:t>White </a:t>
                      </a:r>
                      <a:endParaRPr lang="en-GB" sz="2000" dirty="0">
                        <a:effectLst/>
                      </a:endParaRPr>
                    </a:p>
                    <a:p>
                      <a:pPr marL="175260">
                        <a:lnSpc>
                          <a:spcPct val="100000"/>
                        </a:lnSpc>
                      </a:pPr>
                      <a:r>
                        <a:rPr lang="en-US" sz="2000" dirty="0">
                          <a:effectLst/>
                        </a:rPr>
                        <a:t>Black or African American</a:t>
                      </a:r>
                      <a:endParaRPr lang="en-GB" sz="2000" dirty="0">
                        <a:effectLst/>
                      </a:endParaRPr>
                    </a:p>
                    <a:p>
                      <a:pPr marL="175260">
                        <a:lnSpc>
                          <a:spcPct val="100000"/>
                        </a:lnSpc>
                      </a:pPr>
                      <a:r>
                        <a:rPr lang="en-US" sz="2000" dirty="0">
                          <a:effectLst/>
                        </a:rPr>
                        <a:t>Asian</a:t>
                      </a:r>
                      <a:endParaRPr lang="en-GB" sz="2000" dirty="0">
                        <a:effectLst/>
                      </a:endParaRPr>
                    </a:p>
                    <a:p>
                      <a:pPr marL="175260">
                        <a:lnSpc>
                          <a:spcPct val="100000"/>
                        </a:lnSpc>
                      </a:pPr>
                      <a:r>
                        <a:rPr lang="en-US" sz="2000" dirty="0">
                          <a:effectLst/>
                        </a:rPr>
                        <a:t>American Indian or Alaska native</a:t>
                      </a:r>
                      <a:endParaRPr lang="en-GB" sz="2000" dirty="0">
                        <a:effectLst/>
                      </a:endParaRPr>
                    </a:p>
                    <a:p>
                      <a:pPr marL="175260">
                        <a:lnSpc>
                          <a:spcPct val="100000"/>
                        </a:lnSpc>
                      </a:pPr>
                      <a:r>
                        <a:rPr lang="en-US" sz="2000" dirty="0">
                          <a:effectLst/>
                        </a:rPr>
                        <a:t>Not reported</a:t>
                      </a:r>
                      <a:endParaRPr lang="en-GB" sz="2000" dirty="0">
                        <a:effectLst/>
                      </a:endParaRPr>
                    </a:p>
                    <a:p>
                      <a:pPr marL="175260">
                        <a:lnSpc>
                          <a:spcPct val="100000"/>
                        </a:lnSpc>
                      </a:pPr>
                      <a:r>
                        <a:rPr lang="en-US" sz="2000" dirty="0">
                          <a:effectLst/>
                        </a:rPr>
                        <a:t>Multiple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40000"/>
                        <a:lumOff val="60000"/>
                      </a:schemeClr>
                    </a:solidFill>
                  </a:tcPr>
                </a:tc>
                <a:tc>
                  <a:txBody>
                    <a:bodyPr/>
                    <a:lstStyle/>
                    <a:p>
                      <a:pPr algn="ctr">
                        <a:lnSpc>
                          <a:spcPct val="100000"/>
                        </a:lnSpc>
                      </a:pPr>
                      <a:r>
                        <a:rPr lang="en-US" sz="2000" dirty="0">
                          <a:effectLst/>
                        </a:rPr>
                        <a:t> </a:t>
                      </a:r>
                      <a:endParaRPr lang="en-GB" sz="2000" dirty="0">
                        <a:effectLst/>
                      </a:endParaRPr>
                    </a:p>
                    <a:p>
                      <a:pPr algn="ctr">
                        <a:lnSpc>
                          <a:spcPct val="100000"/>
                        </a:lnSpc>
                      </a:pPr>
                      <a:r>
                        <a:rPr lang="en-US" sz="2000" dirty="0">
                          <a:effectLst/>
                        </a:rPr>
                        <a:t>273 (75.4)</a:t>
                      </a:r>
                      <a:endParaRPr lang="en-GB" sz="2000" dirty="0">
                        <a:effectLst/>
                      </a:endParaRPr>
                    </a:p>
                    <a:p>
                      <a:pPr algn="ctr">
                        <a:lnSpc>
                          <a:spcPct val="100000"/>
                        </a:lnSpc>
                      </a:pPr>
                      <a:r>
                        <a:rPr lang="en-US" sz="2000" dirty="0">
                          <a:effectLst/>
                        </a:rPr>
                        <a:t>51 (14.1)</a:t>
                      </a:r>
                      <a:endParaRPr lang="en-GB" sz="2000" dirty="0">
                        <a:effectLst/>
                      </a:endParaRPr>
                    </a:p>
                    <a:p>
                      <a:pPr algn="ctr">
                        <a:lnSpc>
                          <a:spcPct val="100000"/>
                        </a:lnSpc>
                      </a:pPr>
                      <a:r>
                        <a:rPr lang="en-US" sz="2000" dirty="0">
                          <a:effectLst/>
                        </a:rPr>
                        <a:t>9 (2.5)</a:t>
                      </a:r>
                      <a:endParaRPr lang="en-GB" sz="2000" dirty="0">
                        <a:effectLst/>
                      </a:endParaRPr>
                    </a:p>
                    <a:p>
                      <a:pPr algn="ctr">
                        <a:lnSpc>
                          <a:spcPct val="100000"/>
                        </a:lnSpc>
                      </a:pPr>
                      <a:r>
                        <a:rPr lang="en-US" sz="2000" dirty="0">
                          <a:effectLst/>
                        </a:rPr>
                        <a:t>2 (0.6) </a:t>
                      </a:r>
                      <a:endParaRPr lang="en-GB" sz="2000" dirty="0">
                        <a:effectLst/>
                      </a:endParaRPr>
                    </a:p>
                    <a:p>
                      <a:pPr algn="ctr">
                        <a:lnSpc>
                          <a:spcPct val="100000"/>
                        </a:lnSpc>
                      </a:pPr>
                      <a:r>
                        <a:rPr lang="en-US" sz="2000" dirty="0">
                          <a:effectLst/>
                        </a:rPr>
                        <a:t>13 (3.6)</a:t>
                      </a:r>
                      <a:endParaRPr lang="en-GB" sz="2000" dirty="0">
                        <a:effectLst/>
                      </a:endParaRPr>
                    </a:p>
                    <a:p>
                      <a:pPr algn="ctr">
                        <a:lnSpc>
                          <a:spcPct val="100000"/>
                        </a:lnSpc>
                      </a:pPr>
                      <a:r>
                        <a:rPr lang="en-US" sz="2000" dirty="0">
                          <a:effectLst/>
                        </a:rPr>
                        <a:t>14 (3.9)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40000"/>
                        <a:lumOff val="60000"/>
                      </a:schemeClr>
                    </a:solidFill>
                  </a:tcPr>
                </a:tc>
                <a:extLst>
                  <a:ext uri="{0D108BD9-81ED-4DB2-BD59-A6C34878D82A}">
                    <a16:rowId xmlns:a16="http://schemas.microsoft.com/office/drawing/2014/main" val="1093601848"/>
                  </a:ext>
                </a:extLst>
              </a:tr>
              <a:tr h="376684">
                <a:tc>
                  <a:txBody>
                    <a:bodyPr/>
                    <a:lstStyle/>
                    <a:p>
                      <a:pPr>
                        <a:lnSpc>
                          <a:spcPct val="100000"/>
                        </a:lnSpc>
                      </a:pPr>
                      <a:r>
                        <a:rPr lang="en-US" sz="2000" dirty="0">
                          <a:effectLst/>
                        </a:rPr>
                        <a:t>BMI at screening</a:t>
                      </a:r>
                      <a:endParaRPr lang="en-GB" sz="2000" dirty="0">
                        <a:effectLst/>
                      </a:endParaRPr>
                    </a:p>
                    <a:p>
                      <a:pPr marL="175260">
                        <a:lnSpc>
                          <a:spcPct val="100000"/>
                        </a:lnSpc>
                      </a:pPr>
                      <a:r>
                        <a:rPr lang="en-US" sz="2000" dirty="0">
                          <a:effectLst/>
                        </a:rPr>
                        <a:t>Mean (SD), kg/m</a:t>
                      </a:r>
                      <a:r>
                        <a:rPr lang="en-US" sz="2000" baseline="30000" dirty="0">
                          <a:effectLst/>
                        </a:rPr>
                        <a:t>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20000"/>
                        <a:lumOff val="80000"/>
                      </a:schemeClr>
                    </a:solidFill>
                  </a:tcPr>
                </a:tc>
                <a:tc>
                  <a:txBody>
                    <a:bodyPr/>
                    <a:lstStyle/>
                    <a:p>
                      <a:pPr algn="ctr">
                        <a:lnSpc>
                          <a:spcPct val="100000"/>
                        </a:lnSpc>
                      </a:pPr>
                      <a:r>
                        <a:rPr lang="en-US" sz="2000" dirty="0">
                          <a:effectLst/>
                        </a:rPr>
                        <a:t> </a:t>
                      </a:r>
                      <a:endParaRPr lang="en-GB" sz="2000" dirty="0">
                        <a:effectLst/>
                      </a:endParaRPr>
                    </a:p>
                    <a:p>
                      <a:pPr algn="ctr">
                        <a:lnSpc>
                          <a:spcPct val="100000"/>
                        </a:lnSpc>
                      </a:pPr>
                      <a:r>
                        <a:rPr lang="en-US" sz="2000" dirty="0">
                          <a:effectLst/>
                        </a:rPr>
                        <a:t>27.9 (6.9)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702" marR="46702" marT="23351" marB="23351">
                    <a:solidFill>
                      <a:schemeClr val="accent3">
                        <a:lumMod val="20000"/>
                        <a:lumOff val="80000"/>
                      </a:schemeClr>
                    </a:solidFill>
                  </a:tcPr>
                </a:tc>
                <a:extLst>
                  <a:ext uri="{0D108BD9-81ED-4DB2-BD59-A6C34878D82A}">
                    <a16:rowId xmlns:a16="http://schemas.microsoft.com/office/drawing/2014/main" val="1670274636"/>
                  </a:ext>
                </a:extLst>
              </a:tr>
            </a:tbl>
          </a:graphicData>
        </a:graphic>
      </p:graphicFrame>
      <p:sp>
        <p:nvSpPr>
          <p:cNvPr id="42" name="Rectangle 41">
            <a:extLst>
              <a:ext uri="{FF2B5EF4-FFF2-40B4-BE49-F238E27FC236}">
                <a16:creationId xmlns:a16="http://schemas.microsoft.com/office/drawing/2014/main" id="{83BB3F5A-BA51-2145-91F1-8C9D4DE4608C}"/>
              </a:ext>
            </a:extLst>
          </p:cNvPr>
          <p:cNvSpPr/>
          <p:nvPr/>
        </p:nvSpPr>
        <p:spPr>
          <a:xfrm>
            <a:off x="20330668" y="5962699"/>
            <a:ext cx="9000000" cy="1650361"/>
          </a:xfrm>
          <a:prstGeom prst="rect">
            <a:avLst/>
          </a:prstGeom>
        </p:spPr>
        <p:txBody>
          <a:bodyPr wrap="square" lIns="360000" tIns="360000" rIns="360000" bIns="360000">
            <a:spAutoFit/>
          </a:bodyPr>
          <a:lstStyle/>
          <a:p>
            <a:r>
              <a:rPr lang="en-US" sz="2000" b="1" dirty="0">
                <a:solidFill>
                  <a:schemeClr val="tx1">
                    <a:lumMod val="75000"/>
                    <a:lumOff val="25000"/>
                  </a:schemeClr>
                </a:solidFill>
                <a:cs typeface="Arial" panose="020B0604020202020204" pitchFamily="34" charset="0"/>
              </a:rPr>
              <a:t>Figure 1. </a:t>
            </a:r>
            <a:r>
              <a:rPr lang="en-US" sz="2000" dirty="0">
                <a:solidFill>
                  <a:schemeClr val="tx1">
                    <a:lumMod val="75000"/>
                    <a:lumOff val="25000"/>
                  </a:schemeClr>
                </a:solidFill>
                <a:cs typeface="Arial" panose="020B0604020202020204" pitchFamily="34" charset="0"/>
              </a:rPr>
              <a:t>Visual predictive check (VPC) of the model-based predicted concentrations compared to observed concentrations of (A) LNG and (B) SHBG over 8 years of LNG-IUS 52mg use</a:t>
            </a:r>
            <a:endParaRPr lang="en-GB" sz="2000" dirty="0">
              <a:solidFill>
                <a:schemeClr val="tx1">
                  <a:lumMod val="75000"/>
                  <a:lumOff val="25000"/>
                </a:schemeClr>
              </a:solidFill>
              <a:cs typeface="Arial" panose="020B0604020202020204" pitchFamily="34" charset="0"/>
            </a:endParaRPr>
          </a:p>
        </p:txBody>
      </p:sp>
      <p:sp>
        <p:nvSpPr>
          <p:cNvPr id="43" name="Rectangle 42">
            <a:extLst>
              <a:ext uri="{FF2B5EF4-FFF2-40B4-BE49-F238E27FC236}">
                <a16:creationId xmlns:a16="http://schemas.microsoft.com/office/drawing/2014/main" id="{30939C01-B9B0-7D4D-A09D-9639E258B34E}"/>
              </a:ext>
            </a:extLst>
          </p:cNvPr>
          <p:cNvSpPr/>
          <p:nvPr/>
        </p:nvSpPr>
        <p:spPr>
          <a:xfrm>
            <a:off x="20330668" y="24792809"/>
            <a:ext cx="9000000" cy="2696801"/>
          </a:xfrm>
          <a:prstGeom prst="rect">
            <a:avLst/>
          </a:prstGeom>
        </p:spPr>
        <p:txBody>
          <a:bodyPr wrap="square" lIns="360000" tIns="360000" rIns="360000" bIns="360000">
            <a:spAutoFit/>
          </a:bodyPr>
          <a:lstStyle/>
          <a:p>
            <a:r>
              <a:rPr lang="en-US" sz="1600" dirty="0">
                <a:ea typeface="Times New Roman" panose="02020603050405020304" pitchFamily="18" charset="0"/>
              </a:rPr>
              <a:t>Gray area: 90% prediction interval; solid black line: median of predicted data; dashed red lines: 5th and 95th percentiles of observed data; solid blue line: median of observed data. (A) and (B) predictions based on 8-year popPK model, (C) predictions based on 8-year release model</a:t>
            </a:r>
          </a:p>
          <a:p>
            <a:r>
              <a:rPr lang="en-US" sz="1600" dirty="0">
                <a:ea typeface="Times New Roman" panose="02020603050405020304" pitchFamily="18" charset="0"/>
              </a:rPr>
              <a:t>Symbols: measured data from the MET (circle; green: already included in interim steps, red: additionally included in final step), 2 earlier clinical trials up to 5 years of use (square and triangle). Vertical black lines: indicating years 0 to 8 (1 year = 365 days).</a:t>
            </a:r>
          </a:p>
          <a:p>
            <a:r>
              <a:rPr lang="en-US" sz="1600" dirty="0">
                <a:ea typeface="Times New Roman" panose="02020603050405020304" pitchFamily="18" charset="0"/>
              </a:rPr>
              <a:t>CV, coefficient of variant; LNG, levonorgestrel; MET, Mirena Extension Trial; SHBG</a:t>
            </a:r>
            <a:r>
              <a:rPr lang="en-US" sz="1600" dirty="0">
                <a:solidFill>
                  <a:srgbClr val="FF9900"/>
                </a:solidFill>
                <a:ea typeface="Times New Roman" panose="02020603050405020304" pitchFamily="18" charset="0"/>
              </a:rPr>
              <a:t>,</a:t>
            </a:r>
            <a:r>
              <a:rPr lang="en-US" sz="1600" dirty="0">
                <a:ea typeface="Times New Roman" panose="02020603050405020304" pitchFamily="18" charset="0"/>
              </a:rPr>
              <a:t> sex-hormone binding globulin; VPC, visual predictive check.</a:t>
            </a:r>
            <a:endParaRPr lang="en-GB" sz="1600" dirty="0">
              <a:ea typeface="Times New Roman" panose="02020603050405020304" pitchFamily="18" charset="0"/>
            </a:endParaRPr>
          </a:p>
        </p:txBody>
      </p:sp>
      <p:sp>
        <p:nvSpPr>
          <p:cNvPr id="47" name="Rectangle 46">
            <a:extLst>
              <a:ext uri="{FF2B5EF4-FFF2-40B4-BE49-F238E27FC236}">
                <a16:creationId xmlns:a16="http://schemas.microsoft.com/office/drawing/2014/main" id="{3A32A8FD-26D2-E14C-81F5-605B4C294174}"/>
              </a:ext>
            </a:extLst>
          </p:cNvPr>
          <p:cNvSpPr/>
          <p:nvPr/>
        </p:nvSpPr>
        <p:spPr>
          <a:xfrm>
            <a:off x="29808966" y="25777694"/>
            <a:ext cx="9000000" cy="1711916"/>
          </a:xfrm>
          <a:prstGeom prst="rect">
            <a:avLst/>
          </a:prstGeom>
        </p:spPr>
        <p:txBody>
          <a:bodyPr wrap="square" lIns="360000" tIns="360000" rIns="360000" bIns="360000">
            <a:spAutoFit/>
          </a:bodyPr>
          <a:lstStyle/>
          <a:p>
            <a:r>
              <a:rPr lang="en-US" sz="1600" dirty="0">
                <a:cs typeface="Arial" panose="020B0604020202020204" pitchFamily="34" charset="0"/>
              </a:rPr>
              <a:t>Solid circles: predicted release rate at representative time points from 15 days to 8 years after insertion, connected by a solid line. Dashed lines: average release rate over relevant period. Shaded areas: approved periods of use (US approval). *Bayer has applied for regulatory approval for up to 8 years of contraceptive use based on 8-year MET data.</a:t>
            </a:r>
            <a:endParaRPr lang="en-GB" sz="1600" dirty="0">
              <a:cs typeface="Arial" panose="020B0604020202020204" pitchFamily="34" charset="0"/>
            </a:endParaRPr>
          </a:p>
        </p:txBody>
      </p:sp>
      <p:sp>
        <p:nvSpPr>
          <p:cNvPr id="48" name="Rectangle 47">
            <a:extLst>
              <a:ext uri="{FF2B5EF4-FFF2-40B4-BE49-F238E27FC236}">
                <a16:creationId xmlns:a16="http://schemas.microsoft.com/office/drawing/2014/main" id="{6E3440CF-B9D0-324E-9EEE-D464C64D2C52}"/>
              </a:ext>
            </a:extLst>
          </p:cNvPr>
          <p:cNvSpPr>
            <a:spLocks noChangeArrowheads="1"/>
          </p:cNvSpPr>
          <p:nvPr/>
        </p:nvSpPr>
        <p:spPr bwMode="auto">
          <a:xfrm>
            <a:off x="39186183" y="23877547"/>
            <a:ext cx="11538927" cy="3802938"/>
          </a:xfrm>
          <a:prstGeom prst="rect">
            <a:avLst/>
          </a:prstGeom>
          <a:solidFill>
            <a:schemeClr val="bg1"/>
          </a:solidFill>
          <a:ln w="25400">
            <a:solidFill>
              <a:srgbClr val="EA6D13"/>
            </a:solid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GB" sz="5588" b="1" cap="all" dirty="0">
                <a:solidFill>
                  <a:srgbClr val="42397C"/>
                </a:solidFill>
              </a:rPr>
              <a:t>Disclosures statement</a:t>
            </a:r>
            <a:endParaRPr lang="en-GB" b="1" cap="all" dirty="0">
              <a:solidFill>
                <a:srgbClr val="42397C"/>
              </a:solidFill>
            </a:endParaRPr>
          </a:p>
          <a:p>
            <a:pPr>
              <a:defRPr/>
            </a:pPr>
            <a:r>
              <a:rPr lang="en-US" sz="1600" dirty="0">
                <a:cs typeface="Arial" panose="020B0604020202020204" pitchFamily="34" charset="0"/>
              </a:rPr>
              <a:t>The study was funded by Bayer AG, Berlin, Germany. Bayer AG is responsible for the study design, data collection and analysis, and overall conduct of the study. Dr Hofmann is an employee of Bayer AG. Dr Lukkari-Lax is an employee of Bayer Oy. Dr Reinecke is an employee of Bayer AB..</a:t>
            </a:r>
          </a:p>
          <a:p>
            <a:pPr lvl="0">
              <a:defRPr/>
            </a:pPr>
            <a:endParaRPr lang="en-US" sz="1600" dirty="0">
              <a:cs typeface="Arial" panose="020B0604020202020204" pitchFamily="34" charset="0"/>
            </a:endParaRPr>
          </a:p>
          <a:p>
            <a:pPr lvl="0">
              <a:defRPr/>
            </a:pPr>
            <a:r>
              <a:rPr lang="en-US" sz="1600" dirty="0">
                <a:cs typeface="Arial" panose="020B0604020202020204" pitchFamily="34" charset="0"/>
              </a:rPr>
              <a:t>Jeffrey Jensen has received payments for consulting from Bayer Healthcare, </a:t>
            </a:r>
            <a:r>
              <a:rPr lang="en-US" sz="1600" dirty="0" err="1">
                <a:cs typeface="Arial" panose="020B0604020202020204" pitchFamily="34" charset="0"/>
              </a:rPr>
              <a:t>Evofem</a:t>
            </a:r>
            <a:r>
              <a:rPr lang="en-US" sz="1600" dirty="0">
                <a:cs typeface="Arial" panose="020B0604020202020204" pitchFamily="34" charset="0"/>
              </a:rPr>
              <a:t>, Hope Medicine, Foundation Consumer Healthcare, Mayne Pharma, </a:t>
            </a:r>
            <a:r>
              <a:rPr lang="en-US" sz="1600" dirty="0" err="1">
                <a:cs typeface="Arial" panose="020B0604020202020204" pitchFamily="34" charset="0"/>
              </a:rPr>
              <a:t>ViiV</a:t>
            </a:r>
            <a:r>
              <a:rPr lang="en-US" sz="1600" dirty="0">
                <a:cs typeface="Arial" panose="020B0604020202020204" pitchFamily="34" charset="0"/>
              </a:rPr>
              <a:t> Healthcare, and </a:t>
            </a:r>
            <a:r>
              <a:rPr lang="en-US" sz="1600" dirty="0" err="1">
                <a:cs typeface="Arial" panose="020B0604020202020204" pitchFamily="34" charset="0"/>
              </a:rPr>
              <a:t>TherapeuticsMD</a:t>
            </a:r>
            <a:r>
              <a:rPr lang="en-US" sz="1600" dirty="0">
                <a:cs typeface="Arial" panose="020B0604020202020204" pitchFamily="34" charset="0"/>
              </a:rPr>
              <a:t>. Oregon Health Sciences University (OHSU) has received research support from </a:t>
            </a:r>
            <a:r>
              <a:rPr lang="en-US" sz="1600" dirty="0" err="1">
                <a:cs typeface="Arial" panose="020B0604020202020204" pitchFamily="34" charset="0"/>
              </a:rPr>
              <a:t>Abbvie</a:t>
            </a:r>
            <a:r>
              <a:rPr lang="en-US" sz="1600" dirty="0">
                <a:cs typeface="Arial" panose="020B0604020202020204" pitchFamily="34" charset="0"/>
              </a:rPr>
              <a:t>, Bayer Healthcare, </a:t>
            </a:r>
            <a:r>
              <a:rPr lang="en-US" sz="1600" dirty="0" err="1">
                <a:cs typeface="Arial" panose="020B0604020202020204" pitchFamily="34" charset="0"/>
              </a:rPr>
              <a:t>Daré</a:t>
            </a:r>
            <a:r>
              <a:rPr lang="en-US" sz="1600" dirty="0">
                <a:cs typeface="Arial" panose="020B0604020202020204" pitchFamily="34" charset="0"/>
              </a:rPr>
              <a:t>, </a:t>
            </a:r>
            <a:r>
              <a:rPr lang="en-US" sz="1600" dirty="0" err="1">
                <a:cs typeface="Arial" panose="020B0604020202020204" pitchFamily="34" charset="0"/>
              </a:rPr>
              <a:t>Estetra</a:t>
            </a:r>
            <a:r>
              <a:rPr lang="en-US" sz="1600" dirty="0">
                <a:cs typeface="Arial" panose="020B0604020202020204" pitchFamily="34" charset="0"/>
              </a:rPr>
              <a:t> SPRL, Hope Medicine, Medicines360, Merck, </a:t>
            </a:r>
            <a:r>
              <a:rPr lang="en-US" sz="1600" dirty="0" err="1">
                <a:cs typeface="Arial" panose="020B0604020202020204" pitchFamily="34" charset="0"/>
              </a:rPr>
              <a:t>Myovent</a:t>
            </a:r>
            <a:r>
              <a:rPr lang="en-US" sz="1600" dirty="0">
                <a:cs typeface="Arial" panose="020B0604020202020204" pitchFamily="34" charset="0"/>
              </a:rPr>
              <a:t>, and </a:t>
            </a:r>
            <a:r>
              <a:rPr lang="en-US" sz="1600" dirty="0" err="1">
                <a:cs typeface="Arial" panose="020B0604020202020204" pitchFamily="34" charset="0"/>
              </a:rPr>
              <a:t>Sebela</a:t>
            </a:r>
            <a:r>
              <a:rPr lang="en-US" sz="1600" dirty="0">
                <a:cs typeface="Arial" panose="020B0604020202020204" pitchFamily="34" charset="0"/>
              </a:rPr>
              <a:t>.  These companies and organizations may have a commercial or financial interest in the results of this research and technology. These potential conflicts of interest have been reviewed and managed by OHSU.</a:t>
            </a:r>
          </a:p>
        </p:txBody>
      </p:sp>
      <p:sp>
        <p:nvSpPr>
          <p:cNvPr id="25" name="Rectangle 24"/>
          <p:cNvSpPr>
            <a:spLocks noChangeArrowheads="1"/>
          </p:cNvSpPr>
          <p:nvPr/>
        </p:nvSpPr>
        <p:spPr bwMode="auto">
          <a:xfrm>
            <a:off x="39192148" y="5962699"/>
            <a:ext cx="11534400" cy="5649597"/>
          </a:xfrm>
          <a:prstGeom prst="rect">
            <a:avLst/>
          </a:prstGeom>
          <a:solidFill>
            <a:schemeClr val="bg1"/>
          </a:solidFill>
          <a:ln w="25400">
            <a:solidFill>
              <a:srgbClr val="EA6D13"/>
            </a:solidFill>
            <a:miter lim="800000"/>
            <a:headEnd/>
            <a:tailEnd/>
          </a:ln>
          <a:effectLst/>
        </p:spPr>
        <p:txBody>
          <a:bodyPr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67331" eaLnBrk="0" hangingPunct="0">
              <a:spcBef>
                <a:spcPct val="50000"/>
              </a:spcBef>
            </a:pPr>
            <a:r>
              <a:rPr lang="en-US" sz="5588" b="1" cap="all" dirty="0">
                <a:solidFill>
                  <a:srgbClr val="42397C"/>
                </a:solidFill>
              </a:rPr>
              <a:t>Conclusions</a:t>
            </a:r>
          </a:p>
          <a:p>
            <a:pPr marL="180000" indent="-180000">
              <a:buFont typeface="Arial" panose="020B0604020202020204" pitchFamily="34" charset="0"/>
              <a:buChar char="•"/>
            </a:pPr>
            <a:r>
              <a:rPr lang="en-US" sz="2200" b="1" dirty="0">
                <a:cs typeface="Arial" panose="020B0604020202020204" pitchFamily="34" charset="0"/>
              </a:rPr>
              <a:t>The 8-year popPK and release models deliver reliable and complete LNG release rates and LNG exposure estimates for up to 8 years of LNG-IUS 52 mg use, based on a broad data set</a:t>
            </a:r>
            <a:endParaRPr lang="en-US" sz="2200" b="1" strike="sngStrike" dirty="0">
              <a:cs typeface="Arial" panose="020B0604020202020204" pitchFamily="34" charset="0"/>
            </a:endParaRPr>
          </a:p>
          <a:p>
            <a:pPr marL="180000" indent="-180000">
              <a:buFont typeface="Arial" panose="020B0604020202020204" pitchFamily="34" charset="0"/>
              <a:buChar char="•"/>
            </a:pPr>
            <a:r>
              <a:rPr lang="en-US" sz="2200" b="1" i="1" dirty="0">
                <a:cs typeface="Arial" panose="020B0604020202020204" pitchFamily="34" charset="0"/>
              </a:rPr>
              <a:t>In vivo</a:t>
            </a:r>
            <a:r>
              <a:rPr lang="en-US" sz="2200" b="1" dirty="0">
                <a:cs typeface="Arial" panose="020B0604020202020204" pitchFamily="34" charset="0"/>
              </a:rPr>
              <a:t> LNG release rates during extended use of LNG-IUS 52 mg from 6 to 8 years are at least on the same level as for lower dose LNG-IUS devices at the end of their approved period of use.</a:t>
            </a:r>
          </a:p>
          <a:p>
            <a:pPr marL="180000" indent="-180000">
              <a:buFont typeface="Arial" panose="020B0604020202020204" pitchFamily="34" charset="0"/>
              <a:buChar char="•"/>
            </a:pPr>
            <a:r>
              <a:rPr lang="en-US" sz="2200" b="1" dirty="0">
                <a:cs typeface="Arial" panose="020B0604020202020204" pitchFamily="34" charset="0"/>
              </a:rPr>
              <a:t>Systemic LNG exposure of LNG-IUS 52 mg during 6 to 8 years is comparable with other LNG-IUS devices and clearly lower than after oral LNG-containing contraceptives.</a:t>
            </a:r>
          </a:p>
          <a:p>
            <a:pPr marL="180000" indent="-180000">
              <a:buFont typeface="Arial" panose="020B0604020202020204" pitchFamily="34" charset="0"/>
              <a:buChar char="•"/>
            </a:pPr>
            <a:r>
              <a:rPr lang="en-US" sz="2200" b="1" dirty="0">
                <a:cs typeface="Arial" panose="020B0604020202020204" pitchFamily="34" charset="0"/>
              </a:rPr>
              <a:t>The similarity of LNG exposure and release rates from LNG-IUS 52 mg at the end of the </a:t>
            </a:r>
            <a:br>
              <a:rPr lang="en-US" sz="2200" b="1" dirty="0">
                <a:cs typeface="Arial" panose="020B0604020202020204" pitchFamily="34" charset="0"/>
              </a:rPr>
            </a:br>
            <a:r>
              <a:rPr lang="en-US" sz="2200" b="1" dirty="0">
                <a:cs typeface="Arial" panose="020B0604020202020204" pitchFamily="34" charset="0"/>
              </a:rPr>
              <a:t>8-year-period of use to those of LNG-IUS 19.5 mg at 5 years and LNG-IUS 13.5 mg at 3 years supports clinicians when counseling patients.</a:t>
            </a:r>
          </a:p>
          <a:p>
            <a:pPr marL="180000" indent="-180000">
              <a:buFont typeface="Arial" panose="020B0604020202020204" pitchFamily="34" charset="0"/>
              <a:buChar char="•"/>
            </a:pPr>
            <a:r>
              <a:rPr lang="en-US" sz="2200" b="1" dirty="0">
                <a:cs typeface="Arial" panose="020B0604020202020204" pitchFamily="34" charset="0"/>
              </a:rPr>
              <a:t>Our PK results align with recent clinical findings of efficacy and safety of LNG-IUS 52mg for 6 to 8 years of use (see Jensen, </a:t>
            </a:r>
            <a:r>
              <a:rPr lang="en-US" sz="2200" b="1" i="1" dirty="0">
                <a:cs typeface="Arial" panose="020B0604020202020204" pitchFamily="34" charset="0"/>
              </a:rPr>
              <a:t>et al. </a:t>
            </a:r>
            <a:r>
              <a:rPr lang="en-US" sz="2200" b="1" dirty="0">
                <a:cs typeface="Arial" panose="020B0604020202020204" pitchFamily="34" charset="0"/>
              </a:rPr>
              <a:t>Oral Presentation A13 ACOG 2022).</a:t>
            </a:r>
            <a:endParaRPr lang="en-US" sz="2200" b="1" dirty="0">
              <a:solidFill>
                <a:srgbClr val="002269"/>
              </a:solidFill>
              <a:cs typeface="Arial" charset="0"/>
            </a:endParaRPr>
          </a:p>
        </p:txBody>
      </p:sp>
      <p:pic>
        <p:nvPicPr>
          <p:cNvPr id="31" name="Grafik 2">
            <a:extLst>
              <a:ext uri="{FF2B5EF4-FFF2-40B4-BE49-F238E27FC236}">
                <a16:creationId xmlns:a16="http://schemas.microsoft.com/office/drawing/2014/main" id="{A2FA6037-3934-4251-A997-2EF5ED158A66}"/>
              </a:ext>
            </a:extLst>
          </p:cNvPr>
          <p:cNvPicPr>
            <a:picLocks noChangeAspect="1"/>
          </p:cNvPicPr>
          <p:nvPr/>
        </p:nvPicPr>
        <p:blipFill rotWithShape="1">
          <a:blip r:embed="rId3"/>
          <a:srcRect r="29668"/>
          <a:stretch/>
        </p:blipFill>
        <p:spPr>
          <a:xfrm>
            <a:off x="31176813" y="12992614"/>
            <a:ext cx="6264305" cy="5181563"/>
          </a:xfrm>
          <a:prstGeom prst="rect">
            <a:avLst/>
          </a:prstGeom>
        </p:spPr>
      </p:pic>
      <p:sp>
        <p:nvSpPr>
          <p:cNvPr id="50" name="Text Box 14">
            <a:extLst>
              <a:ext uri="{FF2B5EF4-FFF2-40B4-BE49-F238E27FC236}">
                <a16:creationId xmlns:a16="http://schemas.microsoft.com/office/drawing/2014/main" id="{3884A017-FDEF-1843-A0AE-448DDA15F88F}"/>
              </a:ext>
            </a:extLst>
          </p:cNvPr>
          <p:cNvSpPr txBox="1">
            <a:spLocks noChangeArrowheads="1"/>
          </p:cNvSpPr>
          <p:nvPr/>
        </p:nvSpPr>
        <p:spPr bwMode="auto">
          <a:xfrm>
            <a:off x="29808966" y="5962699"/>
            <a:ext cx="9000000" cy="5497568"/>
          </a:xfrm>
          <a:prstGeom prst="rect">
            <a:avLst/>
          </a:prstGeom>
          <a:noFill/>
          <a:ln w="25400">
            <a:no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0000" indent="-180000">
              <a:buFont typeface="Arial" panose="020B0604020202020204" pitchFamily="34" charset="0"/>
              <a:buChar char="•"/>
            </a:pPr>
            <a:r>
              <a:rPr lang="en-US" sz="2000" dirty="0">
                <a:cs typeface="Arial" panose="020B0604020202020204" pitchFamily="34" charset="0"/>
              </a:rPr>
              <a:t>Estimated SHBG serum concentrations for all 3 LNG-IUS remained relatively stable. Concentrations for LNG-IUS 52mg were slightly lower than for </a:t>
            </a:r>
            <a:br>
              <a:rPr lang="en-US" sz="2000" dirty="0">
                <a:cs typeface="Arial" panose="020B0604020202020204" pitchFamily="34" charset="0"/>
              </a:rPr>
            </a:br>
            <a:r>
              <a:rPr lang="en-US" sz="2000" dirty="0">
                <a:cs typeface="Arial" panose="020B0604020202020204" pitchFamily="34" charset="0"/>
              </a:rPr>
              <a:t>LNG-IUS 19.5 mg and LNG-IUS 13.5 mg.</a:t>
            </a:r>
          </a:p>
          <a:p>
            <a:pPr marL="180000" indent="-180000">
              <a:buFont typeface="Arial" panose="020B0604020202020204" pitchFamily="34" charset="0"/>
              <a:buChar char="•"/>
            </a:pPr>
            <a:r>
              <a:rPr lang="en-US" sz="2000" dirty="0">
                <a:cs typeface="Arial" panose="020B0604020202020204" pitchFamily="34" charset="0"/>
              </a:rPr>
              <a:t>The previously estimated fraction of unbound LNG was about 1.6% of the total LNG concentration, confirmed by the popPK analysis.</a:t>
            </a:r>
          </a:p>
          <a:p>
            <a:pPr>
              <a:spcBef>
                <a:spcPts val="1200"/>
              </a:spcBef>
            </a:pPr>
            <a:r>
              <a:rPr lang="en-GB" sz="2000" b="1" dirty="0">
                <a:cs typeface="Arial" panose="020B0604020202020204" pitchFamily="34" charset="0"/>
              </a:rPr>
              <a:t>Model-based estimated </a:t>
            </a:r>
            <a:r>
              <a:rPr lang="en-GB" sz="2000" b="1" i="1" dirty="0">
                <a:cs typeface="Arial" panose="020B0604020202020204" pitchFamily="34" charset="0"/>
              </a:rPr>
              <a:t>in vivo </a:t>
            </a:r>
            <a:r>
              <a:rPr lang="en-GB" sz="2000" b="1" dirty="0">
                <a:cs typeface="Arial" panose="020B0604020202020204" pitchFamily="34" charset="0"/>
              </a:rPr>
              <a:t>release rates</a:t>
            </a:r>
            <a:r>
              <a:rPr lang="en-US" sz="2000" b="1" dirty="0">
                <a:cs typeface="Arial" panose="020B0604020202020204" pitchFamily="34" charset="0"/>
              </a:rPr>
              <a:t> and comparison to LNG-IUS </a:t>
            </a:r>
            <a:br>
              <a:rPr lang="en-US" sz="2000" b="1" dirty="0">
                <a:cs typeface="Arial" panose="020B0604020202020204" pitchFamily="34" charset="0"/>
              </a:rPr>
            </a:br>
            <a:r>
              <a:rPr lang="en-US" sz="2000" b="1" dirty="0">
                <a:cs typeface="Arial" panose="020B0604020202020204" pitchFamily="34" charset="0"/>
              </a:rPr>
              <a:t>19.5 mg and LNG-IUS 13.5 mg </a:t>
            </a:r>
            <a:endParaRPr lang="en-GB" sz="2000" b="1" dirty="0">
              <a:cs typeface="Arial" panose="020B0604020202020204" pitchFamily="34" charset="0"/>
            </a:endParaRPr>
          </a:p>
          <a:p>
            <a:pPr marL="180000" indent="-180000">
              <a:buFont typeface="Arial" panose="020B0604020202020204" pitchFamily="34" charset="0"/>
              <a:buChar char="•"/>
            </a:pPr>
            <a:r>
              <a:rPr lang="en-US" sz="2000" dirty="0">
                <a:cs typeface="Arial" panose="020B0604020202020204" pitchFamily="34" charset="0"/>
              </a:rPr>
              <a:t>8-year release model qualified by standard modeling diagnostic tools, revealed that the model adequately described the data (Figure 1C).</a:t>
            </a:r>
          </a:p>
          <a:p>
            <a:pPr marL="180000" indent="-180000">
              <a:buFont typeface="Arial" panose="020B0604020202020204" pitchFamily="34" charset="0"/>
              <a:buChar char="•"/>
            </a:pPr>
            <a:r>
              <a:rPr lang="en-US" sz="2000" dirty="0">
                <a:cs typeface="Arial" panose="020B0604020202020204" pitchFamily="34" charset="0"/>
              </a:rPr>
              <a:t>Estimated average </a:t>
            </a:r>
            <a:r>
              <a:rPr lang="en-US" sz="2000" i="1" dirty="0">
                <a:cs typeface="Arial" panose="020B0604020202020204" pitchFamily="34" charset="0"/>
              </a:rPr>
              <a:t>in vivo</a:t>
            </a:r>
            <a:r>
              <a:rPr lang="en-US" sz="2000" dirty="0">
                <a:cs typeface="Arial" panose="020B0604020202020204" pitchFamily="34" charset="0"/>
              </a:rPr>
              <a:t> release rate for LNG-IUS 52 mg was 20 µg/day over the first year, 15 µg/day over the first 5 years, and 13 µg/day over the </a:t>
            </a:r>
            <a:br>
              <a:rPr lang="en-US" sz="2000" dirty="0">
                <a:cs typeface="Arial" panose="020B0604020202020204" pitchFamily="34" charset="0"/>
              </a:rPr>
            </a:br>
            <a:r>
              <a:rPr lang="en-US" sz="2000" dirty="0">
                <a:cs typeface="Arial" panose="020B0604020202020204" pitchFamily="34" charset="0"/>
              </a:rPr>
              <a:t>8 years of LNG-IUS 52 mg use (Figure 3).</a:t>
            </a:r>
          </a:p>
          <a:p>
            <a:pPr marL="180000" indent="-180000">
              <a:buFont typeface="Arial" panose="020B0604020202020204" pitchFamily="34" charset="0"/>
              <a:buChar char="•"/>
            </a:pPr>
            <a:r>
              <a:rPr lang="en-US" sz="2000" dirty="0">
                <a:cs typeface="Arial" panose="020B0604020202020204" pitchFamily="34" charset="0"/>
              </a:rPr>
              <a:t>At end of Year 8 LNG-IUS 52 mg use, the LNG release rate (7.04 µg/day) was similar to LNG-IUS 19.5 mg after 5 years (~7.6 µg/day) and about 28% higher than for LNG-IUS 13.5 mg after 3 years (~5.5 µg/day) (Figure 3).</a:t>
            </a:r>
          </a:p>
        </p:txBody>
      </p:sp>
      <p:sp>
        <p:nvSpPr>
          <p:cNvPr id="51" name="Text Box 14">
            <a:extLst>
              <a:ext uri="{FF2B5EF4-FFF2-40B4-BE49-F238E27FC236}">
                <a16:creationId xmlns:a16="http://schemas.microsoft.com/office/drawing/2014/main" id="{304D6E50-B8FF-564D-9EF4-8317A52187E3}"/>
              </a:ext>
            </a:extLst>
          </p:cNvPr>
          <p:cNvSpPr txBox="1">
            <a:spLocks noChangeArrowheads="1"/>
          </p:cNvSpPr>
          <p:nvPr/>
        </p:nvSpPr>
        <p:spPr bwMode="auto">
          <a:xfrm>
            <a:off x="11384291" y="15393436"/>
            <a:ext cx="9028343" cy="11653099"/>
          </a:xfrm>
          <a:prstGeom prst="rect">
            <a:avLst/>
          </a:prstGeom>
          <a:noFill/>
          <a:ln w="25400">
            <a:noFill/>
            <a:miter lim="800000"/>
            <a:headEnd/>
            <a:tailEnd/>
          </a:ln>
          <a:effectLst/>
        </p:spPr>
        <p:txBody>
          <a:bodyPr wrap="square" lIns="360000" tIns="360000" rIns="360000" bIns="360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0000" indent="-180000">
              <a:spcBef>
                <a:spcPts val="1200"/>
              </a:spcBef>
            </a:pPr>
            <a:r>
              <a:rPr lang="en-US" sz="2000" b="1" dirty="0">
                <a:cs typeface="Arial" panose="020B0604020202020204" pitchFamily="34" charset="0"/>
              </a:rPr>
              <a:t>Residual LNG content in the MET</a:t>
            </a:r>
          </a:p>
          <a:p>
            <a:pPr marL="180000" indent="-180000"/>
            <a:r>
              <a:rPr lang="en-US" sz="2000" dirty="0">
                <a:cs typeface="Arial" panose="020B0604020202020204" pitchFamily="34" charset="0"/>
              </a:rPr>
              <a:t>• T</a:t>
            </a:r>
            <a:r>
              <a:rPr lang="en-US" sz="2000" dirty="0">
                <a:ea typeface="Times New Roman" panose="02020603050405020304" pitchFamily="18" charset="0"/>
              </a:rPr>
              <a:t>he individual residual LNG content (initial content 52 mg) ranged from 25.1 mg (48% of the initial content) at 1852 days (5.1 years) after insertion, to 10.4 mg (20% of initial content) at 2909 days (7.9 years) after insertion. The residual LNG content declined from an average of ~25 mg at the start of year 5 to  ~13.5 mg at the end of year 8 (a 20% annual decline, or a total of 46% during the 3-year period). (Figure 1C, green and red circles).</a:t>
            </a:r>
            <a:endParaRPr lang="en-GB" sz="2000" dirty="0">
              <a:ea typeface="Times New Roman" panose="02020603050405020304" pitchFamily="18" charset="0"/>
            </a:endParaRPr>
          </a:p>
          <a:p>
            <a:pPr marL="180000" indent="-180000">
              <a:spcBef>
                <a:spcPts val="1200"/>
              </a:spcBef>
            </a:pPr>
            <a:r>
              <a:rPr lang="en-US" sz="2000" b="1" dirty="0">
                <a:cs typeface="Arial" panose="020B0604020202020204" pitchFamily="34" charset="0"/>
              </a:rPr>
              <a:t>Measured LNG, SHBG concentrations in the MET</a:t>
            </a:r>
          </a:p>
          <a:p>
            <a:pPr marL="180000" indent="-180000">
              <a:buFont typeface="Arial" panose="020B0604020202020204" pitchFamily="34" charset="0"/>
              <a:buChar char="•"/>
            </a:pPr>
            <a:r>
              <a:rPr lang="en-US" sz="2000" dirty="0">
                <a:cs typeface="Arial" panose="020B0604020202020204" pitchFamily="34" charset="0"/>
              </a:rPr>
              <a:t>Measured plasma LNG geometric mean (coefficient of variance, CV) concentrations reduced from 127 ng/L (41.5%) at the start of year 6 to </a:t>
            </a:r>
            <a:br>
              <a:rPr lang="en-US" sz="2000" dirty="0">
                <a:cs typeface="Arial" panose="020B0604020202020204" pitchFamily="34" charset="0"/>
              </a:rPr>
            </a:br>
            <a:r>
              <a:rPr lang="en-US" sz="2000" dirty="0">
                <a:cs typeface="Arial" panose="020B0604020202020204" pitchFamily="34" charset="0"/>
              </a:rPr>
              <a:t>83.4 ng/L (49.6%) at the end of year 8 (Figure 1A, green and red circles).</a:t>
            </a:r>
          </a:p>
          <a:p>
            <a:pPr marL="180000" indent="-180000">
              <a:buFont typeface="Arial" panose="020B0604020202020204" pitchFamily="34" charset="0"/>
              <a:buChar char="•"/>
            </a:pPr>
            <a:r>
              <a:rPr lang="en-US" sz="2000" dirty="0">
                <a:cs typeface="Arial" panose="020B0604020202020204" pitchFamily="34" charset="0"/>
              </a:rPr>
              <a:t>The geometric mean of measured SHBG (CV) remained relatively stable from 42.3 nmol/L (50.2%) to 38.6 nmol/L (55.5%) over the 3 study years (Figure 1B, green and red circles).</a:t>
            </a:r>
          </a:p>
          <a:p>
            <a:pPr marL="180000" indent="-180000">
              <a:spcBef>
                <a:spcPts val="1200"/>
              </a:spcBef>
            </a:pPr>
            <a:r>
              <a:rPr lang="en-US" sz="2000" b="1" dirty="0">
                <a:cs typeface="Arial" panose="020B0604020202020204" pitchFamily="34" charset="0"/>
              </a:rPr>
              <a:t>Model-based estimated LNG, SHBG plasma/serum concentrations</a:t>
            </a:r>
          </a:p>
          <a:p>
            <a:pPr marL="180000" indent="-180000">
              <a:buFont typeface="Arial" panose="020B0604020202020204" pitchFamily="34" charset="0"/>
              <a:buChar char="•"/>
            </a:pPr>
            <a:r>
              <a:rPr lang="en-US" sz="2000" dirty="0">
                <a:cs typeface="Arial" panose="020B0604020202020204" pitchFamily="34" charset="0"/>
              </a:rPr>
              <a:t>8-year popPK model qualified by standard modeling diagnostic tools, revealed that the model adequately described the data (Figure 1A and 1B).</a:t>
            </a:r>
          </a:p>
          <a:p>
            <a:pPr marL="180000" indent="-180000">
              <a:buFont typeface="Arial" panose="020B0604020202020204" pitchFamily="34" charset="0"/>
              <a:buChar char="•"/>
            </a:pPr>
            <a:r>
              <a:rPr lang="en-US" sz="2000" dirty="0">
                <a:cs typeface="Arial" panose="020B0604020202020204" pitchFamily="34" charset="0"/>
              </a:rPr>
              <a:t>Estimated total LNG geometric mean concentration was 181 ng/L at </a:t>
            </a:r>
            <a:br>
              <a:rPr lang="en-US" sz="2000" dirty="0">
                <a:cs typeface="Arial" panose="020B0604020202020204" pitchFamily="34" charset="0"/>
              </a:rPr>
            </a:br>
            <a:r>
              <a:rPr lang="en-US" sz="2000" dirty="0">
                <a:cs typeface="Arial" panose="020B0604020202020204" pitchFamily="34" charset="0"/>
              </a:rPr>
              <a:t>15 days, 123 ng/L after 5 years, and 100 ng/L after 8 years (Figure 2).</a:t>
            </a:r>
          </a:p>
          <a:p>
            <a:pPr marL="180000" indent="-180000">
              <a:buFont typeface="Arial" panose="020B0604020202020204" pitchFamily="34" charset="0"/>
              <a:buChar char="•"/>
            </a:pPr>
            <a:r>
              <a:rPr lang="en-US" sz="2000" dirty="0">
                <a:cs typeface="Arial" panose="020B0604020202020204" pitchFamily="34" charset="0"/>
              </a:rPr>
              <a:t>Estimated unbound LNG geometric mean concentration was 2.82 ng/L at 15 days, 1.91 ng/L after 5 years, and 1.56 ng/L after 8 years.</a:t>
            </a:r>
          </a:p>
          <a:p>
            <a:pPr marL="180000" indent="-180000">
              <a:buFont typeface="Arial" panose="020B0604020202020204" pitchFamily="34" charset="0"/>
              <a:buChar char="•"/>
            </a:pPr>
            <a:r>
              <a:rPr lang="en-US" sz="2000" dirty="0">
                <a:cs typeface="Arial" panose="020B0604020202020204" pitchFamily="34" charset="0"/>
              </a:rPr>
              <a:t>Estimated serum SHBG concentrations declined from a typical baseline concentration of 52.0 nmol/L after LNG-IUS 52mg insertion by about 20% during the first 2 months, and remained relatively stable thereafter, to 43.2 nmol/L by the end of 8 years.</a:t>
            </a:r>
          </a:p>
          <a:p>
            <a:pPr>
              <a:spcBef>
                <a:spcPts val="1200"/>
              </a:spcBef>
            </a:pPr>
            <a:r>
              <a:rPr lang="en-US" sz="2000" b="1" dirty="0">
                <a:cs typeface="Arial" panose="020B0604020202020204" pitchFamily="34" charset="0"/>
              </a:rPr>
              <a:t>Model-based estimated LNG-IUS 52 mg LNG and SHBG plasma/serum concentrations: comparison to LNG-IUS 19.5 mg and LNG-IUS 13.5 mg </a:t>
            </a:r>
          </a:p>
          <a:p>
            <a:pPr marL="180000" indent="-180000">
              <a:buFont typeface="Arial" panose="020B0604020202020204" pitchFamily="34" charset="0"/>
              <a:buChar char="•"/>
            </a:pPr>
            <a:r>
              <a:rPr lang="en-US" sz="2000" dirty="0">
                <a:cs typeface="Arial" panose="020B0604020202020204" pitchFamily="34" charset="0"/>
              </a:rPr>
              <a:t>Estimated total (Figure 2) and unbound LNG concentration curves decreased for all three LNG-IUSs, and both show high variability.</a:t>
            </a:r>
          </a:p>
          <a:p>
            <a:pPr marL="180000" indent="-180000">
              <a:buFont typeface="Arial" panose="020B0604020202020204" pitchFamily="34" charset="0"/>
              <a:buChar char="•"/>
            </a:pPr>
            <a:r>
              <a:rPr lang="en-US" sz="2000" dirty="0">
                <a:cs typeface="Arial" panose="020B0604020202020204" pitchFamily="34" charset="0"/>
              </a:rPr>
              <a:t>After 8 years of use, estimated total LNG plasma concentrations for LNG-IUS 52mg [100 ng/L (CV 39.9%)] were similar to LNG-IUS 19.5 mg [84.8 ng/L (39.9%)] after 5 years, and higher than LNG-IUS 13.5 mg [58.1 ng/L (40.8%)] at 3 years.</a:t>
            </a:r>
          </a:p>
        </p:txBody>
      </p:sp>
      <p:pic>
        <p:nvPicPr>
          <p:cNvPr id="12" name="Picture 11" descr="A picture containing text&#10;&#10;Description automatically generated">
            <a:extLst>
              <a:ext uri="{FF2B5EF4-FFF2-40B4-BE49-F238E27FC236}">
                <a16:creationId xmlns:a16="http://schemas.microsoft.com/office/drawing/2014/main" id="{7E64FF4D-4CA7-E144-80BD-D4BCBE7DC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0012" y="7512050"/>
            <a:ext cx="8808059" cy="17481550"/>
          </a:xfrm>
          <a:prstGeom prst="rect">
            <a:avLst/>
          </a:prstGeom>
        </p:spPr>
      </p:pic>
      <p:sp>
        <p:nvSpPr>
          <p:cNvPr id="45" name="Rectangle 44">
            <a:extLst>
              <a:ext uri="{FF2B5EF4-FFF2-40B4-BE49-F238E27FC236}">
                <a16:creationId xmlns:a16="http://schemas.microsoft.com/office/drawing/2014/main" id="{41526D2D-C268-F84A-AD55-E3D7EEC6ABC5}"/>
              </a:ext>
            </a:extLst>
          </p:cNvPr>
          <p:cNvSpPr/>
          <p:nvPr/>
        </p:nvSpPr>
        <p:spPr>
          <a:xfrm>
            <a:off x="29808966" y="17925467"/>
            <a:ext cx="9000000" cy="1465695"/>
          </a:xfrm>
          <a:prstGeom prst="rect">
            <a:avLst/>
          </a:prstGeom>
        </p:spPr>
        <p:txBody>
          <a:bodyPr wrap="square" lIns="360000" tIns="360000" rIns="360000" bIns="360000">
            <a:spAutoFit/>
          </a:bodyPr>
          <a:lstStyle/>
          <a:p>
            <a:r>
              <a:rPr lang="en-US" sz="1600" dirty="0">
                <a:cs typeface="Arial" panose="020B0604020202020204" pitchFamily="34" charset="0"/>
              </a:rPr>
              <a:t>Solid circles: model-based estimated LNG serum concentration at representative time points from 15 days to 8 years after insertion, connected by a solid line. Shaded areas: approved periods of use (US approval). </a:t>
            </a:r>
            <a:endParaRPr lang="en-GB" sz="1600" dirty="0">
              <a:cs typeface="Arial" panose="020B0604020202020204" pitchFamily="34" charset="0"/>
            </a:endParaRPr>
          </a:p>
        </p:txBody>
      </p:sp>
      <p:sp>
        <p:nvSpPr>
          <p:cNvPr id="44" name="Rectangle 43">
            <a:extLst>
              <a:ext uri="{FF2B5EF4-FFF2-40B4-BE49-F238E27FC236}">
                <a16:creationId xmlns:a16="http://schemas.microsoft.com/office/drawing/2014/main" id="{BA1BB1E0-CFBC-3948-9586-BDCDD2328A0B}"/>
              </a:ext>
            </a:extLst>
          </p:cNvPr>
          <p:cNvSpPr/>
          <p:nvPr/>
        </p:nvSpPr>
        <p:spPr>
          <a:xfrm>
            <a:off x="29808966" y="11942793"/>
            <a:ext cx="9000000" cy="1650361"/>
          </a:xfrm>
          <a:prstGeom prst="rect">
            <a:avLst/>
          </a:prstGeom>
        </p:spPr>
        <p:txBody>
          <a:bodyPr wrap="square" lIns="360000" tIns="360000" rIns="360000" bIns="360000">
            <a:spAutoFit/>
          </a:bodyPr>
          <a:lstStyle/>
          <a:p>
            <a:r>
              <a:rPr lang="en-GB" sz="2000" b="1" dirty="0">
                <a:solidFill>
                  <a:schemeClr val="tx1">
                    <a:lumMod val="75000"/>
                    <a:lumOff val="25000"/>
                  </a:schemeClr>
                </a:solidFill>
                <a:cs typeface="Times New Roman" panose="02020603050405020304" pitchFamily="18" charset="0"/>
              </a:rPr>
              <a:t>Figure 2.</a:t>
            </a:r>
            <a:r>
              <a:rPr lang="en-GB" sz="2000" dirty="0">
                <a:solidFill>
                  <a:schemeClr val="tx1">
                    <a:lumMod val="75000"/>
                    <a:lumOff val="25000"/>
                  </a:schemeClr>
                </a:solidFill>
                <a:cs typeface="Times New Roman" panose="02020603050405020304" pitchFamily="18" charset="0"/>
              </a:rPr>
              <a:t> Model-based estimated LNG-IUS 52mg, LNG-IUS 19.5 mg and LNG-IUS 13.5 mg plasma/serum concentration time curves for total LNG [ng/L] at representative time points</a:t>
            </a:r>
          </a:p>
        </p:txBody>
      </p:sp>
      <p:pic>
        <p:nvPicPr>
          <p:cNvPr id="33" name="Grafik 4">
            <a:extLst>
              <a:ext uri="{FF2B5EF4-FFF2-40B4-BE49-F238E27FC236}">
                <a16:creationId xmlns:a16="http://schemas.microsoft.com/office/drawing/2014/main" id="{A76CD7BC-1B65-4113-9797-BC5F764DB58F}"/>
              </a:ext>
            </a:extLst>
          </p:cNvPr>
          <p:cNvPicPr>
            <a:picLocks noChangeAspect="1"/>
          </p:cNvPicPr>
          <p:nvPr/>
        </p:nvPicPr>
        <p:blipFill>
          <a:blip r:embed="rId5"/>
          <a:stretch>
            <a:fillRect/>
          </a:stretch>
        </p:blipFill>
        <p:spPr>
          <a:xfrm>
            <a:off x="31176812" y="20191397"/>
            <a:ext cx="6264305" cy="5845751"/>
          </a:xfrm>
          <a:prstGeom prst="rect">
            <a:avLst/>
          </a:prstGeom>
        </p:spPr>
      </p:pic>
      <p:sp>
        <p:nvSpPr>
          <p:cNvPr id="46" name="Rectangle 45">
            <a:extLst>
              <a:ext uri="{FF2B5EF4-FFF2-40B4-BE49-F238E27FC236}">
                <a16:creationId xmlns:a16="http://schemas.microsoft.com/office/drawing/2014/main" id="{3BB17864-646D-2845-AEAF-F9B745C24F82}"/>
              </a:ext>
            </a:extLst>
          </p:cNvPr>
          <p:cNvSpPr/>
          <p:nvPr/>
        </p:nvSpPr>
        <p:spPr>
          <a:xfrm>
            <a:off x="29808966" y="19172262"/>
            <a:ext cx="9000000" cy="1650361"/>
          </a:xfrm>
          <a:prstGeom prst="rect">
            <a:avLst/>
          </a:prstGeom>
        </p:spPr>
        <p:txBody>
          <a:bodyPr wrap="square" lIns="360000" tIns="360000" rIns="360000" bIns="360000">
            <a:spAutoFit/>
          </a:bodyPr>
          <a:lstStyle/>
          <a:p>
            <a:r>
              <a:rPr lang="en-US" sz="2000" b="1" dirty="0">
                <a:cs typeface="Arial" panose="020B0604020202020204" pitchFamily="34" charset="0"/>
              </a:rPr>
              <a:t>Figure 3. </a:t>
            </a:r>
            <a:r>
              <a:rPr lang="en-US" sz="2000" dirty="0">
                <a:cs typeface="Arial" panose="020B0604020202020204" pitchFamily="34" charset="0"/>
              </a:rPr>
              <a:t>Model-based estimated typical LNG </a:t>
            </a:r>
            <a:r>
              <a:rPr lang="en-US" sz="2000" i="1" dirty="0">
                <a:cs typeface="Arial" panose="020B0604020202020204" pitchFamily="34" charset="0"/>
              </a:rPr>
              <a:t>in vivo</a:t>
            </a:r>
            <a:r>
              <a:rPr lang="en-US" sz="2000" dirty="0">
                <a:cs typeface="Arial" panose="020B0604020202020204" pitchFamily="34" charset="0"/>
              </a:rPr>
              <a:t> release rates for LNG-IUS 52 mg, compared to LNG-IUS 19.5 mg (approved use up to 5 years) and LNG-IUS 13.5 mg (approved use up to 3 years) at representative time points</a:t>
            </a:r>
            <a:endParaRPr lang="en-GB" sz="2000" dirty="0">
              <a:cs typeface="Arial" panose="020B0604020202020204" pitchFamily="34" charset="0"/>
            </a:endParaRPr>
          </a:p>
        </p:txBody>
      </p:sp>
    </p:spTree>
    <p:extLst>
      <p:ext uri="{BB962C8B-B14F-4D97-AF65-F5344CB8AC3E}">
        <p14:creationId xmlns:p14="http://schemas.microsoft.com/office/powerpoint/2010/main" val="1425638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20DB6797A391499BAED021306705CF" ma:contentTypeVersion="17" ma:contentTypeDescription="Create a new document." ma:contentTypeScope="" ma:versionID="036f54896eb0fcc9bcf631b9f52d7cf9">
  <xsd:schema xmlns:xsd="http://www.w3.org/2001/XMLSchema" xmlns:xs="http://www.w3.org/2001/XMLSchema" xmlns:p="http://schemas.microsoft.com/office/2006/metadata/properties" xmlns:ns2="1eec6f57-7560-491c-b8df-387c2e65725b" xmlns:ns3="de750d16-2945-427f-9cce-f4208b236e0b" targetNamespace="http://schemas.microsoft.com/office/2006/metadata/properties" ma:root="true" ma:fieldsID="9560f60d7dcbee3f59096d651381ab85" ns2:_="" ns3:_="">
    <xsd:import namespace="1eec6f57-7560-491c-b8df-387c2e65725b"/>
    <xsd:import namespace="de750d16-2945-427f-9cce-f4208b236e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c6f57-7560-491c-b8df-387c2e657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28aecc-a67f-4a4d-8b61-a715cbeb048e" ma:termSetId="09814cd3-568e-fe90-9814-8d621ff8fb84" ma:anchorId="fba54fb3-c3e1-fe81-a776-ca4b69148c4d" ma:open="true" ma:isKeyword="false">
      <xsd:complexType>
        <xsd:sequence>
          <xsd:element ref="pc:Terms" minOccurs="0" maxOccurs="1"/>
        </xsd:sequence>
      </xsd:complexType>
    </xsd:element>
    <xsd:element name="Size" ma:index="24" nillable="true" ma:displayName="Size" ma:internalName="Siz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750d16-2945-427f-9cce-f4208b236e0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5cfe6b-263b-44e1-9a83-78987c42235f}" ma:internalName="TaxCatchAll" ma:showField="CatchAllData" ma:web="de750d16-2945-427f-9cce-f4208b236e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e750d16-2945-427f-9cce-f4208b236e0b" xsi:nil="true"/>
    <lcf76f155ced4ddcb4097134ff3c332f xmlns="1eec6f57-7560-491c-b8df-387c2e65725b">
      <Terms xmlns="http://schemas.microsoft.com/office/infopath/2007/PartnerControls"/>
    </lcf76f155ced4ddcb4097134ff3c332f>
    <Size xmlns="1eec6f57-7560-491c-b8df-387c2e65725b" xsi:nil="true"/>
  </documentManagement>
</p:properties>
</file>

<file path=customXml/itemProps1.xml><?xml version="1.0" encoding="utf-8"?>
<ds:datastoreItem xmlns:ds="http://schemas.openxmlformats.org/officeDocument/2006/customXml" ds:itemID="{FCA19119-F204-4A4B-B674-06675C17566E}"/>
</file>

<file path=customXml/itemProps2.xml><?xml version="1.0" encoding="utf-8"?>
<ds:datastoreItem xmlns:ds="http://schemas.openxmlformats.org/officeDocument/2006/customXml" ds:itemID="{98F63AA0-F283-4D41-A3B8-EBA87FC9F6EB}"/>
</file>

<file path=customXml/itemProps3.xml><?xml version="1.0" encoding="utf-8"?>
<ds:datastoreItem xmlns:ds="http://schemas.openxmlformats.org/officeDocument/2006/customXml" ds:itemID="{433CCAA5-BC4D-447A-B8BA-33D18D288AA7}"/>
</file>

<file path=docProps/app.xml><?xml version="1.0" encoding="utf-8"?>
<Properties xmlns="http://schemas.openxmlformats.org/officeDocument/2006/extended-properties" xmlns:vt="http://schemas.openxmlformats.org/officeDocument/2006/docPropsVTypes">
  <Template>Office Theme</Template>
  <TotalTime>0</TotalTime>
  <Words>2627</Words>
  <Application>Microsoft Office PowerPoint</Application>
  <PresentationFormat>Custom</PresentationFormat>
  <Paragraphs>115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Ortiz</dc:creator>
  <cp:lastModifiedBy>Craig Taylor</cp:lastModifiedBy>
  <cp:revision>47</cp:revision>
  <dcterms:created xsi:type="dcterms:W3CDTF">2016-12-01T17:42:49Z</dcterms:created>
  <dcterms:modified xsi:type="dcterms:W3CDTF">2022-04-12T15:23:17Z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0x0101003920DB6797A391499BAED021306705CF</vt:lpwstr>
  </property>
</Properties>
</file>