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tags/tag25.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6.xml" ContentType="application/vnd.openxmlformats-officedocument.presentationml.tags+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7.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8.xml" ContentType="application/vnd.openxmlformats-officedocument.presentationml.tags+xml"/>
  <Override PartName="/ppt/notesSlides/notesSlide1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 id="2147483661" r:id="rId5"/>
  </p:sldMasterIdLst>
  <p:notesMasterIdLst>
    <p:notesMasterId r:id="rId26"/>
  </p:notesMasterIdLst>
  <p:handoutMasterIdLst>
    <p:handoutMasterId r:id="rId27"/>
  </p:handoutMasterIdLst>
  <p:sldIdLst>
    <p:sldId id="256" r:id="rId6"/>
    <p:sldId id="260" r:id="rId7"/>
    <p:sldId id="2147375342" r:id="rId8"/>
    <p:sldId id="2147375333" r:id="rId9"/>
    <p:sldId id="281" r:id="rId10"/>
    <p:sldId id="2147468839" r:id="rId11"/>
    <p:sldId id="2147468842" r:id="rId12"/>
    <p:sldId id="266" r:id="rId13"/>
    <p:sldId id="268" r:id="rId14"/>
    <p:sldId id="271" r:id="rId15"/>
    <p:sldId id="272" r:id="rId16"/>
    <p:sldId id="286" r:id="rId17"/>
    <p:sldId id="273" r:id="rId18"/>
    <p:sldId id="2147468844" r:id="rId19"/>
    <p:sldId id="287" r:id="rId20"/>
    <p:sldId id="290" r:id="rId21"/>
    <p:sldId id="2147468843" r:id="rId22"/>
    <p:sldId id="289" r:id="rId23"/>
    <p:sldId id="285" r:id="rId24"/>
    <p:sldId id="267" r:id="rId25"/>
  </p:sldIdLst>
  <p:sldSz cx="9144000" cy="5143500" type="screen16x9"/>
  <p:notesSz cx="6858000" cy="9144000"/>
  <p:custDataLst>
    <p:tags r:id="rId2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908" userDrawn="1">
          <p15:clr>
            <a:srgbClr val="747775"/>
          </p15:clr>
        </p15:guide>
        <p15:guide id="2" pos="255" userDrawn="1">
          <p15:clr>
            <a:srgbClr val="747775"/>
          </p15:clr>
        </p15:guide>
        <p15:guide id="3" pos="3464" userDrawn="1">
          <p15:clr>
            <a:srgbClr val="A4A3A4"/>
          </p15:clr>
        </p15:guide>
        <p15:guide id="4" pos="5488" userDrawn="1">
          <p15:clr>
            <a:srgbClr val="747775"/>
          </p15:clr>
        </p15:guide>
        <p15:guide id="5" orient="horz" pos="1189" userDrawn="1">
          <p15:clr>
            <a:srgbClr val="A4A3A4"/>
          </p15:clr>
        </p15:guide>
        <p15:guide id="6" orient="horz" pos="940" userDrawn="1">
          <p15:clr>
            <a:srgbClr val="A4A3A4"/>
          </p15:clr>
        </p15:guide>
        <p15:guide id="7" orient="horz" pos="87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E1E611-09C8-A626-D19A-B9AAF581EA15}" name="Sharma, Mike" initials="MS" userId="S::mike.sharma@PHRI.CA::fcd312e1-e9b7-4935-a14a-05c77115ec19" providerId="AD"/>
  <p188:author id="{1B9B261D-3622-A5D8-BA89-2A66516F22C3}" name="Georgina Shields" initials="GS" userId="S::georgina.shields@primeglobalpeople.com::4bde90ef-3dd7-4d71-bf32-48db3d5c4e74" providerId="AD"/>
  <p188:author id="{F27FFB4C-CF68-0388-5080-E464F3717593}" name="Katie Ryding" initials="KR" userId="Katie Ryding" providerId="None"/>
  <p188:author id="{3B053076-87B0-A35C-90DB-763BA385C872}" name="Moamen Hammad" initials="MH" userId="S::moamen.hammad@primeglobalpeople.com::08addc4b-7eaf-40c0-8bac-7055269c6e4d" providerId="AD"/>
  <p188:author id="{44E9CF7A-6B32-1DD8-18CC-60B46D16BF53}" name="Moamen Hammad" initials="" userId="S::Moamen.Hammad@primeglobalpeople.com::08addc4b-7eaf-40c0-8bac-7055269c6e4d" providerId="AD"/>
  <p188:author id="{8F4F1484-770B-D90B-A95A-C4CCDCB84F04}" name="Writer" initials="AT" userId="Writer" providerId="None"/>
  <p188:author id="{03D61587-1221-3F59-BBBA-1AAC5815D8A8}" name="Raed Joundi" initials="RJ" userId="eb6b61e83894f007" providerId="Windows Live"/>
  <p188:author id="{B48F888D-8A10-FBAE-A800-15EDF4BEB64D}" name="Miller, Jodi" initials="JM" userId="S::jodi.miller@PHRI.CA::2634ace8-b442-4ae4-804a-63f38043f2b1" providerId="AD"/>
  <p188:author id="{EE954794-1B0C-54BB-47BD-9C445CB628A1}" name="Anna Wislocki" initials="" userId="S::Anna.Wislocki@primeglobalpeople.com::9f016396-7b68-431d-9484-2d7ca09b390e" providerId="AD"/>
  <p188:author id="{BDA91196-6A87-0D32-30B0-A3A3CC2DE9A1}" name="Isobel Markham" initials="IM" userId="Isobel Markham" providerId="None"/>
  <p188:author id="{E9944DDB-411D-B565-500C-F58E1E8BEDC9}" name="Bayer Reviewer" initials="MH" userId="Bayer Reviewer" providerId="None"/>
  <p188:author id="{FFE47EE6-A2F0-13A5-8EE8-3661DB1849A6}" name="Medical Writer" initials="MR" userId="Medical Writ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BAE1"/>
    <a:srgbClr val="9FBBA3"/>
    <a:srgbClr val="104788"/>
    <a:srgbClr val="2E6C37"/>
    <a:srgbClr val="B6CCB9"/>
    <a:srgbClr val="0070C0"/>
    <a:srgbClr val="6D9873"/>
    <a:srgbClr val="4D9BD3"/>
    <a:srgbClr val="000000"/>
    <a:srgbClr val="2C2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73" autoAdjust="0"/>
    <p:restoredTop sz="88889" autoAdjust="0"/>
  </p:normalViewPr>
  <p:slideViewPr>
    <p:cSldViewPr snapToGrid="0">
      <p:cViewPr varScale="1">
        <p:scale>
          <a:sx n="115" d="100"/>
          <a:sy n="115" d="100"/>
        </p:scale>
        <p:origin x="96" y="270"/>
      </p:cViewPr>
      <p:guideLst>
        <p:guide orient="horz" pos="2908"/>
        <p:guide pos="255"/>
        <p:guide pos="3464"/>
        <p:guide pos="5488"/>
        <p:guide orient="horz" pos="1189"/>
        <p:guide orient="horz" pos="940"/>
        <p:guide orient="horz" pos="8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amen Hammad" userId="08addc4b-7eaf-40c0-8bac-7055269c6e4d" providerId="ADAL" clId="{EF4772D6-7F10-403A-9C94-380572970FF2}"/>
    <pc:docChg chg="modSld">
      <pc:chgData name="Moamen Hammad" userId="08addc4b-7eaf-40c0-8bac-7055269c6e4d" providerId="ADAL" clId="{EF4772D6-7F10-403A-9C94-380572970FF2}" dt="2026-10-21T09:49:45.677" v="12" actId="20577"/>
      <pc:docMkLst>
        <pc:docMk/>
      </pc:docMkLst>
      <pc:sldChg chg="modSp mod">
        <pc:chgData name="Moamen Hammad" userId="08addc4b-7eaf-40c0-8bac-7055269c6e4d" providerId="ADAL" clId="{EF4772D6-7F10-403A-9C94-380572970FF2}" dt="2026-10-21T09:49:45.677" v="12" actId="20577"/>
        <pc:sldMkLst>
          <pc:docMk/>
          <pc:sldMk cId="1449089732" sldId="260"/>
        </pc:sldMkLst>
        <pc:spChg chg="mod">
          <ac:chgData name="Moamen Hammad" userId="08addc4b-7eaf-40c0-8bac-7055269c6e4d" providerId="ADAL" clId="{EF4772D6-7F10-403A-9C94-380572970FF2}" dt="2026-10-21T09:49:45.677" v="12" actId="20577"/>
          <ac:spMkLst>
            <pc:docMk/>
            <pc:sldMk cId="1449089732" sldId="260"/>
            <ac:spMk id="7" creationId="{2452B7C8-CBD4-F0A3-493E-CA5F3B20E481}"/>
          </ac:spMkLst>
        </pc:spChg>
      </pc:sldChg>
      <pc:sldChg chg="modSp mod">
        <pc:chgData name="Moamen Hammad" userId="08addc4b-7eaf-40c0-8bac-7055269c6e4d" providerId="ADAL" clId="{EF4772D6-7F10-403A-9C94-380572970FF2}" dt="2026-10-21T09:43:28.614" v="1" actId="6549"/>
        <pc:sldMkLst>
          <pc:docMk/>
          <pc:sldMk cId="191990096" sldId="267"/>
        </pc:sldMkLst>
        <pc:spChg chg="mod">
          <ac:chgData name="Moamen Hammad" userId="08addc4b-7eaf-40c0-8bac-7055269c6e4d" providerId="ADAL" clId="{EF4772D6-7F10-403A-9C94-380572970FF2}" dt="2026-10-21T09:43:28.614" v="1" actId="6549"/>
          <ac:spMkLst>
            <pc:docMk/>
            <pc:sldMk cId="191990096" sldId="267"/>
            <ac:spMk id="3" creationId="{F2BFC168-0DA7-3429-E08F-9D1EBC4A2CC7}"/>
          </ac:spMkLst>
        </pc:spChg>
      </pc:sldChg>
    </pc:docChg>
  </pc:docChgLst>
  <pc:docChgLst>
    <pc:chgData name="Amy Mason" userId="S::amy.mason@bayer.com::a309bec9-0c4a-4bc0-a657-d6573c5124e9" providerId="AD" clId="Web-{00000000-0000-0000-0000-000000000000}"/>
    <pc:docChg chg="mod">
      <pc:chgData name="Amy Mason" userId="S::amy.mason@bayer.com::a309bec9-0c4a-4bc0-a657-d6573c5124e9" providerId="AD" clId="Web-{00000000-0000-0000-0000-000000000000}" dt="2026-10-26T15:16:55.575" v="0" actId="33475"/>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482169552998591E-2"/>
          <c:y val="5.8878141172239572E-2"/>
          <c:w val="0.93016650297023884"/>
          <c:h val="0.87209152185502548"/>
        </c:manualLayout>
      </c:layout>
      <c:barChart>
        <c:barDir val="col"/>
        <c:grouping val="clustered"/>
        <c:varyColors val="0"/>
        <c:ser>
          <c:idx val="0"/>
          <c:order val="0"/>
          <c:tx>
            <c:strRef>
              <c:f>Sheet1!$B$1</c:f>
              <c:strCache>
                <c:ptCount val="1"/>
                <c:pt idx="0">
                  <c:v>Series 1</c:v>
                </c:pt>
              </c:strCache>
            </c:strRef>
          </c:tx>
          <c:spPr>
            <a:solidFill>
              <a:srgbClr val="0070C0"/>
            </a:solidFill>
            <a:ln>
              <a:noFill/>
            </a:ln>
            <a:effectLst/>
          </c:spPr>
          <c:invertIfNegative val="0"/>
          <c:dLbls>
            <c:dLbl>
              <c:idx val="4"/>
              <c:tx>
                <c:rich>
                  <a:bodyPr/>
                  <a:lstStyle/>
                  <a:p>
                    <a:r>
                      <a:rPr lang="en-US" dirty="0"/>
                      <a:t>51.0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245-422D-82FF-550A84C8086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Sheet1!$B$2:$B$6</c:f>
              <c:numCache>
                <c:formatCode>General</c:formatCode>
                <c:ptCount val="5"/>
                <c:pt idx="0">
                  <c:v>28.2</c:v>
                </c:pt>
                <c:pt idx="1">
                  <c:v>71.8</c:v>
                </c:pt>
                <c:pt idx="2">
                  <c:v>52.8</c:v>
                </c:pt>
                <c:pt idx="3">
                  <c:v>48.7</c:v>
                </c:pt>
                <c:pt idx="4">
                  <c:v>51</c:v>
                </c:pt>
              </c:numCache>
            </c:numRef>
          </c:val>
          <c:extLst>
            <c:ext xmlns:c16="http://schemas.microsoft.com/office/drawing/2014/chart" uri="{C3380CC4-5D6E-409C-BE32-E72D297353CC}">
              <c16:uniqueId val="{00000001-7245-422D-82FF-550A84C80867}"/>
            </c:ext>
          </c:extLst>
        </c:ser>
        <c:ser>
          <c:idx val="1"/>
          <c:order val="1"/>
          <c:tx>
            <c:strRef>
              <c:f>Sheet1!$C$1</c:f>
              <c:strCache>
                <c:ptCount val="1"/>
                <c:pt idx="0">
                  <c:v>Series 2</c:v>
                </c:pt>
              </c:strCache>
            </c:strRef>
          </c:tx>
          <c:spPr>
            <a:solidFill>
              <a:srgbClr val="2E6C3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2E6C37"/>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Sheet1!$C$2:$C$6</c:f>
              <c:numCache>
                <c:formatCode>General</c:formatCode>
                <c:ptCount val="5"/>
                <c:pt idx="0">
                  <c:v>26.9</c:v>
                </c:pt>
                <c:pt idx="1">
                  <c:v>73.099999999999994</c:v>
                </c:pt>
                <c:pt idx="2">
                  <c:v>52.2</c:v>
                </c:pt>
                <c:pt idx="3">
                  <c:v>46.4</c:v>
                </c:pt>
                <c:pt idx="4">
                  <c:v>50.1</c:v>
                </c:pt>
              </c:numCache>
            </c:numRef>
          </c:val>
          <c:extLst>
            <c:ext xmlns:c16="http://schemas.microsoft.com/office/drawing/2014/chart" uri="{C3380CC4-5D6E-409C-BE32-E72D297353CC}">
              <c16:uniqueId val="{00000002-7245-422D-82FF-550A84C80867}"/>
            </c:ext>
          </c:extLst>
        </c:ser>
        <c:dLbls>
          <c:showLegendKey val="0"/>
          <c:showVal val="0"/>
          <c:showCatName val="0"/>
          <c:showSerName val="0"/>
          <c:showPercent val="0"/>
          <c:showBubbleSize val="0"/>
        </c:dLbls>
        <c:gapWidth val="219"/>
        <c:overlap val="-27"/>
        <c:axId val="915742400"/>
        <c:axId val="833007792"/>
      </c:barChart>
      <c:catAx>
        <c:axId val="9157424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3007792"/>
        <c:crosses val="autoZero"/>
        <c:auto val="1"/>
        <c:lblAlgn val="ctr"/>
        <c:lblOffset val="100"/>
        <c:noMultiLvlLbl val="0"/>
      </c:catAx>
      <c:valAx>
        <c:axId val="833007792"/>
        <c:scaling>
          <c:orientation val="minMax"/>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915742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482169552998591E-2"/>
          <c:y val="5.3847987978329945E-2"/>
          <c:w val="0.93016650297023884"/>
          <c:h val="0.87712167504893512"/>
        </c:manualLayout>
      </c:layout>
      <c:barChart>
        <c:barDir val="col"/>
        <c:grouping val="clustered"/>
        <c:varyColors val="0"/>
        <c:ser>
          <c:idx val="0"/>
          <c:order val="0"/>
          <c:tx>
            <c:strRef>
              <c:f>Sheet1!$B$1</c:f>
              <c:strCache>
                <c:ptCount val="1"/>
                <c:pt idx="0">
                  <c:v>Series 1</c:v>
                </c:pt>
              </c:strCache>
            </c:strRef>
          </c:tx>
          <c:spPr>
            <a:solidFill>
              <a:srgbClr val="4D9BD3"/>
            </a:solidFill>
            <a:ln>
              <a:noFill/>
            </a:ln>
            <a:effectLst/>
          </c:spPr>
          <c:invertIfNegative val="0"/>
          <c:dLbls>
            <c:dLbl>
              <c:idx val="4"/>
              <c:tx>
                <c:rich>
                  <a:bodyPr/>
                  <a:lstStyle/>
                  <a:p>
                    <a:r>
                      <a:rPr lang="en-US" dirty="0"/>
                      <a:t>51.0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A51-4675-AA7D-F419C46037B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Sheet1!$B$2:$B$4</c:f>
              <c:numCache>
                <c:formatCode>General</c:formatCode>
                <c:ptCount val="3"/>
                <c:pt idx="0">
                  <c:v>8.1999999999999993</c:v>
                </c:pt>
                <c:pt idx="1">
                  <c:v>6.3</c:v>
                </c:pt>
                <c:pt idx="2">
                  <c:v>8.9</c:v>
                </c:pt>
              </c:numCache>
            </c:numRef>
          </c:val>
          <c:extLst>
            <c:ext xmlns:c16="http://schemas.microsoft.com/office/drawing/2014/chart" uri="{C3380CC4-5D6E-409C-BE32-E72D297353CC}">
              <c16:uniqueId val="{00000001-6A51-4675-AA7D-F419C46037B2}"/>
            </c:ext>
          </c:extLst>
        </c:ser>
        <c:ser>
          <c:idx val="1"/>
          <c:order val="1"/>
          <c:tx>
            <c:strRef>
              <c:f>Sheet1!$C$1</c:f>
              <c:strCache>
                <c:ptCount val="1"/>
                <c:pt idx="0">
                  <c:v>Series 2</c:v>
                </c:pt>
              </c:strCache>
            </c:strRef>
          </c:tx>
          <c:spPr>
            <a:solidFill>
              <a:srgbClr val="6D9873"/>
            </a:solidFill>
            <a:ln>
              <a:noFill/>
            </a:ln>
            <a:effectLst/>
          </c:spPr>
          <c:invertIfNegative val="0"/>
          <c:dLbls>
            <c:dLbl>
              <c:idx val="2"/>
              <c:tx>
                <c:rich>
                  <a:bodyPr/>
                  <a:lstStyle/>
                  <a:p>
                    <a:r>
                      <a:rPr lang="en-US" dirty="0"/>
                      <a:t>12.0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A51-4675-AA7D-F419C46037B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2E6C37"/>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Sheet1!$C$2:$C$4</c:f>
              <c:numCache>
                <c:formatCode>General</c:formatCode>
                <c:ptCount val="3"/>
                <c:pt idx="0">
                  <c:v>12.1</c:v>
                </c:pt>
                <c:pt idx="1">
                  <c:v>12.3</c:v>
                </c:pt>
                <c:pt idx="2">
                  <c:v>12</c:v>
                </c:pt>
              </c:numCache>
            </c:numRef>
          </c:val>
          <c:extLst>
            <c:ext xmlns:c16="http://schemas.microsoft.com/office/drawing/2014/chart" uri="{C3380CC4-5D6E-409C-BE32-E72D297353CC}">
              <c16:uniqueId val="{00000003-6A51-4675-AA7D-F419C46037B2}"/>
            </c:ext>
          </c:extLst>
        </c:ser>
        <c:dLbls>
          <c:showLegendKey val="0"/>
          <c:showVal val="0"/>
          <c:showCatName val="0"/>
          <c:showSerName val="0"/>
          <c:showPercent val="0"/>
          <c:showBubbleSize val="0"/>
        </c:dLbls>
        <c:gapWidth val="219"/>
        <c:overlap val="-27"/>
        <c:axId val="915742400"/>
        <c:axId val="833007792"/>
      </c:barChart>
      <c:catAx>
        <c:axId val="9157424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3007792"/>
        <c:crosses val="autoZero"/>
        <c:auto val="1"/>
        <c:lblAlgn val="ctr"/>
        <c:lblOffset val="100"/>
        <c:noMultiLvlLbl val="0"/>
      </c:catAx>
      <c:valAx>
        <c:axId val="833007792"/>
        <c:scaling>
          <c:orientation val="minMax"/>
          <c:max val="14"/>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915742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482169552998591E-2"/>
          <c:y val="5.8878141172239572E-2"/>
          <c:w val="0.93016650297023884"/>
          <c:h val="0.87209152185502548"/>
        </c:manualLayout>
      </c:layout>
      <c:barChart>
        <c:barDir val="col"/>
        <c:grouping val="clustered"/>
        <c:varyColors val="0"/>
        <c:ser>
          <c:idx val="0"/>
          <c:order val="0"/>
          <c:tx>
            <c:strRef>
              <c:f>Sheet1!$B$1</c:f>
              <c:strCache>
                <c:ptCount val="1"/>
                <c:pt idx="0">
                  <c:v>Series 1</c:v>
                </c:pt>
              </c:strCache>
            </c:strRef>
          </c:tx>
          <c:spPr>
            <a:solidFill>
              <a:srgbClr val="4D9BD3"/>
            </a:solidFill>
            <a:ln>
              <a:noFill/>
            </a:ln>
            <a:effectLst/>
          </c:spPr>
          <c:invertIfNegative val="0"/>
          <c:dLbls>
            <c:dLbl>
              <c:idx val="4"/>
              <c:tx>
                <c:rich>
                  <a:bodyPr/>
                  <a:lstStyle/>
                  <a:p>
                    <a:r>
                      <a:rPr lang="en-US" dirty="0"/>
                      <a:t>51.0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90A-49C2-8835-78AE5EC00A6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Sheet1!$A$3:$A$5</c:f>
              <c:numCache>
                <c:formatCode>General</c:formatCode>
                <c:ptCount val="3"/>
              </c:numCache>
            </c:numRef>
          </c:cat>
          <c:val>
            <c:numRef>
              <c:f>Sheet1!$B$3:$B$5</c:f>
              <c:numCache>
                <c:formatCode>General</c:formatCode>
                <c:ptCount val="3"/>
                <c:pt idx="0">
                  <c:v>10.4</c:v>
                </c:pt>
                <c:pt idx="1">
                  <c:v>5.8</c:v>
                </c:pt>
                <c:pt idx="2">
                  <c:v>7.3</c:v>
                </c:pt>
              </c:numCache>
            </c:numRef>
          </c:val>
          <c:extLst>
            <c:ext xmlns:c16="http://schemas.microsoft.com/office/drawing/2014/chart" uri="{C3380CC4-5D6E-409C-BE32-E72D297353CC}">
              <c16:uniqueId val="{00000001-A90A-49C2-8835-78AE5EC00A67}"/>
            </c:ext>
          </c:extLst>
        </c:ser>
        <c:ser>
          <c:idx val="1"/>
          <c:order val="1"/>
          <c:tx>
            <c:strRef>
              <c:f>Sheet1!$C$1</c:f>
              <c:strCache>
                <c:ptCount val="1"/>
                <c:pt idx="0">
                  <c:v>Series 2</c:v>
                </c:pt>
              </c:strCache>
            </c:strRef>
          </c:tx>
          <c:spPr>
            <a:solidFill>
              <a:srgbClr val="6D987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2E6C37"/>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Sheet1!$A$3:$A$5</c:f>
              <c:numCache>
                <c:formatCode>General</c:formatCode>
                <c:ptCount val="3"/>
              </c:numCache>
            </c:numRef>
          </c:cat>
          <c:val>
            <c:numRef>
              <c:f>Sheet1!$C$3:$C$5</c:f>
              <c:numCache>
                <c:formatCode>General</c:formatCode>
                <c:ptCount val="3"/>
                <c:pt idx="0">
                  <c:v>12.3</c:v>
                </c:pt>
                <c:pt idx="1">
                  <c:v>11.8</c:v>
                </c:pt>
                <c:pt idx="2">
                  <c:v>13.6</c:v>
                </c:pt>
              </c:numCache>
            </c:numRef>
          </c:val>
          <c:extLst>
            <c:ext xmlns:c16="http://schemas.microsoft.com/office/drawing/2014/chart" uri="{C3380CC4-5D6E-409C-BE32-E72D297353CC}">
              <c16:uniqueId val="{00000002-A90A-49C2-8835-78AE5EC00A67}"/>
            </c:ext>
          </c:extLst>
        </c:ser>
        <c:ser>
          <c:idx val="2"/>
          <c:order val="2"/>
          <c:tx>
            <c:strRef>
              <c:f>Sheet1!$D$1</c:f>
              <c:strCache>
                <c:ptCount val="1"/>
                <c:pt idx="0">
                  <c:v>Series 3</c:v>
                </c:pt>
              </c:strCache>
            </c:strRef>
          </c:tx>
          <c:spPr>
            <a:solidFill>
              <a:srgbClr val="87BAE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Sheet1!$A$3:$A$5</c:f>
              <c:numCache>
                <c:formatCode>General</c:formatCode>
                <c:ptCount val="3"/>
              </c:numCache>
            </c:numRef>
          </c:cat>
          <c:val>
            <c:numRef>
              <c:f>Sheet1!$D$3:$D$5</c:f>
              <c:numCache>
                <c:formatCode>General</c:formatCode>
                <c:ptCount val="3"/>
                <c:pt idx="0">
                  <c:v>5.6</c:v>
                </c:pt>
                <c:pt idx="1">
                  <c:v>10.4</c:v>
                </c:pt>
                <c:pt idx="2">
                  <c:v>9.1</c:v>
                </c:pt>
              </c:numCache>
            </c:numRef>
          </c:val>
          <c:extLst>
            <c:ext xmlns:c16="http://schemas.microsoft.com/office/drawing/2014/chart" uri="{C3380CC4-5D6E-409C-BE32-E72D297353CC}">
              <c16:uniqueId val="{00000003-A90A-49C2-8835-78AE5EC00A67}"/>
            </c:ext>
          </c:extLst>
        </c:ser>
        <c:ser>
          <c:idx val="3"/>
          <c:order val="3"/>
          <c:tx>
            <c:strRef>
              <c:f>Sheet1!$E$1</c:f>
              <c:strCache>
                <c:ptCount val="1"/>
                <c:pt idx="0">
                  <c:v>Series 4</c:v>
                </c:pt>
              </c:strCache>
            </c:strRef>
          </c:tx>
          <c:spPr>
            <a:solidFill>
              <a:srgbClr val="9FBBA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2E6C37"/>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Sheet1!$A$3:$A$5</c:f>
              <c:numCache>
                <c:formatCode>General</c:formatCode>
                <c:ptCount val="3"/>
              </c:numCache>
            </c:numRef>
          </c:cat>
          <c:val>
            <c:numRef>
              <c:f>Sheet1!$E$3:$E$5</c:f>
              <c:numCache>
                <c:formatCode>General</c:formatCode>
                <c:ptCount val="3"/>
                <c:pt idx="0">
                  <c:v>11.8</c:v>
                </c:pt>
                <c:pt idx="1">
                  <c:v>12.4</c:v>
                </c:pt>
                <c:pt idx="2">
                  <c:v>10.5</c:v>
                </c:pt>
              </c:numCache>
            </c:numRef>
          </c:val>
          <c:extLst>
            <c:ext xmlns:c16="http://schemas.microsoft.com/office/drawing/2014/chart" uri="{C3380CC4-5D6E-409C-BE32-E72D297353CC}">
              <c16:uniqueId val="{00000004-A90A-49C2-8835-78AE5EC00A67}"/>
            </c:ext>
          </c:extLst>
        </c:ser>
        <c:dLbls>
          <c:showLegendKey val="0"/>
          <c:showVal val="0"/>
          <c:showCatName val="0"/>
          <c:showSerName val="0"/>
          <c:showPercent val="0"/>
          <c:showBubbleSize val="0"/>
        </c:dLbls>
        <c:gapWidth val="219"/>
        <c:overlap val="-27"/>
        <c:axId val="915742400"/>
        <c:axId val="833007792"/>
      </c:barChart>
      <c:catAx>
        <c:axId val="9157424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3007792"/>
        <c:crosses val="autoZero"/>
        <c:auto val="1"/>
        <c:lblAlgn val="ctr"/>
        <c:lblOffset val="100"/>
        <c:noMultiLvlLbl val="0"/>
      </c:catAx>
      <c:valAx>
        <c:axId val="833007792"/>
        <c:scaling>
          <c:orientation val="minMax"/>
          <c:max val="16"/>
        </c:scaling>
        <c:delete val="0"/>
        <c:axPos val="l"/>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915742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781992-CC98-B8A8-B5E2-77E8714667D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94DCF208-2C34-E693-5149-C66E005B28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DAAED7-4A12-4D65-A524-FE287A8E4F6B}" type="datetimeFigureOut">
              <a:rPr lang="en-GB" smtClean="0"/>
              <a:t>26/10/2026</a:t>
            </a:fld>
            <a:endParaRPr lang="en-GB" dirty="0"/>
          </a:p>
        </p:txBody>
      </p:sp>
      <p:sp>
        <p:nvSpPr>
          <p:cNvPr id="4" name="Footer Placeholder 3">
            <a:extLst>
              <a:ext uri="{FF2B5EF4-FFF2-40B4-BE49-F238E27FC236}">
                <a16:creationId xmlns:a16="http://schemas.microsoft.com/office/drawing/2014/main" id="{19843F75-D9FB-F4D7-6BB0-CCAF55133AC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047759EC-ABFE-9AA8-18B9-5937051213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4A81E1-1086-4307-AB94-8650C117504E}" type="slidenum">
              <a:rPr lang="en-GB" smtClean="0"/>
              <a:t>‹#›</a:t>
            </a:fld>
            <a:endParaRPr lang="en-GB" dirty="0"/>
          </a:p>
        </p:txBody>
      </p:sp>
    </p:spTree>
    <p:extLst>
      <p:ext uri="{BB962C8B-B14F-4D97-AF65-F5344CB8AC3E}">
        <p14:creationId xmlns:p14="http://schemas.microsoft.com/office/powerpoint/2010/main" val="3709697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dirty="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39" name="Google Shape;3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a:extLst>
            <a:ext uri="{FF2B5EF4-FFF2-40B4-BE49-F238E27FC236}">
              <a16:creationId xmlns:a16="http://schemas.microsoft.com/office/drawing/2014/main" id="{44B99508-DA0B-B91B-4073-33EC3063A61E}"/>
            </a:ext>
          </a:extLst>
        </p:cNvPr>
        <p:cNvGrpSpPr/>
        <p:nvPr/>
      </p:nvGrpSpPr>
      <p:grpSpPr>
        <a:xfrm>
          <a:off x="0" y="0"/>
          <a:ext cx="0" cy="0"/>
          <a:chOff x="0" y="0"/>
          <a:chExt cx="0" cy="0"/>
        </a:xfrm>
      </p:grpSpPr>
      <p:sp>
        <p:nvSpPr>
          <p:cNvPr id="43" name="Google Shape;43;g2451cffbbf6_0_1:notes">
            <a:extLst>
              <a:ext uri="{FF2B5EF4-FFF2-40B4-BE49-F238E27FC236}">
                <a16:creationId xmlns:a16="http://schemas.microsoft.com/office/drawing/2014/main" id="{18AC7BB5-4E4D-14F7-C122-C7CBA629BE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44" name="Google Shape;44;g2451cffbbf6_0_1:notes">
            <a:extLst>
              <a:ext uri="{FF2B5EF4-FFF2-40B4-BE49-F238E27FC236}">
                <a16:creationId xmlns:a16="http://schemas.microsoft.com/office/drawing/2014/main" id="{D20FFDC9-3D09-A0A6-E59A-CB3E071928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43959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r>
              <a:rPr lang="en-US" dirty="0"/>
              <a:t>The OCEANIC-Stroke trial was a phase III, randomized, double-blind study of patients with non-cardioembolic stroke or high-risk TIA within 72 hours of stroke onset assigned to asundexian 50 mg once daily vs. placebo, in addition to planned dual or single antiplatelet therapy.</a:t>
            </a:r>
          </a:p>
          <a:p>
            <a:r>
              <a:rPr lang="en-CA" dirty="0"/>
              <a:t>Patients had at least one of the following: a nonlacunar infarct on imaging, a history of atherosclerosis, or evidence of atherosclerotic plaque at any location on cerebrovascular imaging.</a:t>
            </a:r>
          </a:p>
          <a:p>
            <a:r>
              <a:rPr lang="en-US" dirty="0"/>
              <a:t>The primary efficacy outcome was ischemic stroke and primary safety outcome was major bleeding</a:t>
            </a:r>
          </a:p>
          <a:p>
            <a:endParaRPr lang="en-US" dirty="0"/>
          </a:p>
        </p:txBody>
      </p:sp>
    </p:spTree>
    <p:extLst>
      <p:ext uri="{BB962C8B-B14F-4D97-AF65-F5344CB8AC3E}">
        <p14:creationId xmlns:p14="http://schemas.microsoft.com/office/powerpoint/2010/main" val="1549914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a:extLst>
            <a:ext uri="{FF2B5EF4-FFF2-40B4-BE49-F238E27FC236}">
              <a16:creationId xmlns:a16="http://schemas.microsoft.com/office/drawing/2014/main" id="{659B8987-7950-165C-8227-B43613E1CBE0}"/>
            </a:ext>
          </a:extLst>
        </p:cNvPr>
        <p:cNvGrpSpPr/>
        <p:nvPr/>
      </p:nvGrpSpPr>
      <p:grpSpPr>
        <a:xfrm>
          <a:off x="0" y="0"/>
          <a:ext cx="0" cy="0"/>
          <a:chOff x="0" y="0"/>
          <a:chExt cx="0" cy="0"/>
        </a:xfrm>
      </p:grpSpPr>
      <p:sp>
        <p:nvSpPr>
          <p:cNvPr id="43" name="Google Shape;43;g2451cffbbf6_0_1:notes">
            <a:extLst>
              <a:ext uri="{FF2B5EF4-FFF2-40B4-BE49-F238E27FC236}">
                <a16:creationId xmlns:a16="http://schemas.microsoft.com/office/drawing/2014/main" id="{11835BDE-EDAA-391B-EA3F-F3C3410631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dirty="0"/>
          </a:p>
        </p:txBody>
      </p:sp>
      <p:sp>
        <p:nvSpPr>
          <p:cNvPr id="44" name="Google Shape;44;g2451cffbbf6_0_1:notes">
            <a:extLst>
              <a:ext uri="{FF2B5EF4-FFF2-40B4-BE49-F238E27FC236}">
                <a16:creationId xmlns:a16="http://schemas.microsoft.com/office/drawing/2014/main" id="{1B629617-6F0A-C341-1057-4EE8D9D7A3C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sz="1100" b="0" i="0" u="none" strike="noStrike" cap="none" dirty="0">
              <a:solidFill>
                <a:srgbClr val="000000"/>
              </a:solidFill>
              <a:effectLst/>
              <a:latin typeface="Arial"/>
              <a:cs typeface="Arial"/>
              <a:sym typeface="Arial"/>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048862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30464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33175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Baseline characteristics of participants in main OCEANIC trial and MRI substudy were similar</a:t>
            </a:r>
          </a:p>
          <a:p>
            <a:r>
              <a:rPr lang="en-US" dirty="0"/>
              <a:t>Baseline characteristics were similar between study arms</a:t>
            </a:r>
          </a:p>
        </p:txBody>
      </p:sp>
    </p:spTree>
    <p:extLst>
      <p:ext uri="{BB962C8B-B14F-4D97-AF65-F5344CB8AC3E}">
        <p14:creationId xmlns:p14="http://schemas.microsoft.com/office/powerpoint/2010/main" val="4282204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r>
              <a:rPr lang="en-US" dirty="0"/>
              <a:t>There was a high prevalence of CMBs</a:t>
            </a:r>
          </a:p>
        </p:txBody>
      </p:sp>
    </p:spTree>
    <p:extLst>
      <p:ext uri="{BB962C8B-B14F-4D97-AF65-F5344CB8AC3E}">
        <p14:creationId xmlns:p14="http://schemas.microsoft.com/office/powerpoint/2010/main" val="1164747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14992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39286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1186B-5074-06F6-F85F-BDE8B98FA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882F4-6AB5-A9FC-71A2-A0B2B25958E8}"/>
              </a:ext>
            </a:extLst>
          </p:cNvPr>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a:extLst>
              <a:ext uri="{FF2B5EF4-FFF2-40B4-BE49-F238E27FC236}">
                <a16:creationId xmlns:a16="http://schemas.microsoft.com/office/drawing/2014/main" id="{1B92A73E-4AFC-D24F-4CFA-73C3BC33F7B6}"/>
              </a:ext>
            </a:extLst>
          </p:cNvPr>
          <p:cNvSpPr>
            <a:spLocks noGrp="1"/>
          </p:cNvSpPr>
          <p:nvPr>
            <p:ph type="body" idx="1"/>
          </p:nvPr>
        </p:nvSpPr>
        <p:spPr/>
        <p:txBody>
          <a:bodyPr/>
          <a:lstStyle/>
          <a:p>
            <a:r>
              <a:rPr lang="en-US" dirty="0"/>
              <a:t>Oceanic DWI+</a:t>
            </a:r>
            <a:endParaRPr lang="en-CA" dirty="0"/>
          </a:p>
        </p:txBody>
      </p:sp>
      <p:sp>
        <p:nvSpPr>
          <p:cNvPr id="4" name="Slide Number Placeholder 3">
            <a:extLst>
              <a:ext uri="{FF2B5EF4-FFF2-40B4-BE49-F238E27FC236}">
                <a16:creationId xmlns:a16="http://schemas.microsoft.com/office/drawing/2014/main" id="{541C3CC9-7060-AC91-463B-AB56941C52C3}"/>
              </a:ext>
            </a:extLst>
          </p:cNvPr>
          <p:cNvSpPr>
            <a:spLocks noGrp="1"/>
          </p:cNvSpPr>
          <p:nvPr>
            <p:ph type="sldNum" sz="quarter" idx="5"/>
          </p:nvPr>
        </p:nvSpPr>
        <p:spPr/>
        <p:txBody>
          <a:bodyPr/>
          <a:lstStyle/>
          <a:p>
            <a:fld id="{7AF5FD59-91A5-4B32-8A64-A3E57FD02112}" type="slidenum">
              <a:rPr lang="en-CA" smtClean="0"/>
              <a:t>16</a:t>
            </a:fld>
            <a:endParaRPr lang="en-CA" dirty="0"/>
          </a:p>
        </p:txBody>
      </p:sp>
    </p:spTree>
    <p:extLst>
      <p:ext uri="{BB962C8B-B14F-4D97-AF65-F5344CB8AC3E}">
        <p14:creationId xmlns:p14="http://schemas.microsoft.com/office/powerpoint/2010/main" val="2050890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985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g"/><Relationship Id="rId7" Type="http://schemas.microsoft.com/office/2007/relationships/hdphoto" Target="../media/hdphoto1.wdp"/><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 Id="rId9" Type="http://schemas.microsoft.com/office/2007/relationships/hdphoto" Target="../media/hdphoto2.wdp"/></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rgbClr val="104788"/>
        </a:solidFill>
        <a:effectLst/>
      </p:bgPr>
    </p:bg>
    <p:spTree>
      <p:nvGrpSpPr>
        <p:cNvPr id="1" name="Shape 8"/>
        <p:cNvGrpSpPr/>
        <p:nvPr/>
      </p:nvGrpSpPr>
      <p:grpSpPr>
        <a:xfrm>
          <a:off x="0" y="0"/>
          <a:ext cx="0" cy="0"/>
          <a:chOff x="0" y="0"/>
          <a:chExt cx="0" cy="0"/>
        </a:xfrm>
      </p:grpSpPr>
      <p:pic>
        <p:nvPicPr>
          <p:cNvPr id="3" name="Picture 2">
            <a:extLst>
              <a:ext uri="{FF2B5EF4-FFF2-40B4-BE49-F238E27FC236}">
                <a16:creationId xmlns:a16="http://schemas.microsoft.com/office/drawing/2014/main" id="{2D260936-11AE-63B7-1BDE-68410A32B9F0}"/>
              </a:ext>
            </a:extLst>
          </p:cNvPr>
          <p:cNvPicPr>
            <a:picLocks noChangeAspect="1"/>
          </p:cNvPicPr>
          <p:nvPr userDrawn="1"/>
        </p:nvPicPr>
        <p:blipFill>
          <a:blip r:embed="rId3"/>
          <a:stretch>
            <a:fillRect/>
          </a:stretch>
        </p:blipFill>
        <p:spPr>
          <a:xfrm>
            <a:off x="2286000" y="0"/>
            <a:ext cx="6858000" cy="5143500"/>
          </a:xfrm>
          <a:prstGeom prst="rect">
            <a:avLst/>
          </a:prstGeom>
        </p:spPr>
      </p:pic>
      <p:sp>
        <p:nvSpPr>
          <p:cNvPr id="9" name="Google Shape;9;p2"/>
          <p:cNvSpPr txBox="1">
            <a:spLocks noGrp="1"/>
          </p:cNvSpPr>
          <p:nvPr>
            <p:ph type="ctrTitle"/>
          </p:nvPr>
        </p:nvSpPr>
        <p:spPr>
          <a:xfrm>
            <a:off x="511175" y="3226175"/>
            <a:ext cx="3679500" cy="1010400"/>
          </a:xfrm>
          <a:prstGeom prst="rect">
            <a:avLst/>
          </a:prstGeom>
        </p:spPr>
        <p:txBody>
          <a:bodyPr spcFirstLastPara="1" wrap="square" lIns="91425" tIns="91425" rIns="91425" bIns="91425" anchor="b" anchorCtr="0">
            <a:normAutofit/>
          </a:bodyPr>
          <a:lstStyle>
            <a:lvl1pPr lvl="0">
              <a:spcBef>
                <a:spcPts val="0"/>
              </a:spcBef>
              <a:spcAft>
                <a:spcPts val="0"/>
              </a:spcAft>
              <a:buClr>
                <a:srgbClr val="1D429C"/>
              </a:buClr>
              <a:buSzPts val="3000"/>
              <a:buNone/>
              <a:defRPr sz="4000" b="1">
                <a:solidFill>
                  <a:schemeClr val="bg1"/>
                </a:solidFill>
              </a:defRPr>
            </a:lvl1pPr>
            <a:lvl2pPr lvl="1" algn="ctr">
              <a:spcBef>
                <a:spcPts val="0"/>
              </a:spcBef>
              <a:spcAft>
                <a:spcPts val="0"/>
              </a:spcAft>
              <a:buClr>
                <a:srgbClr val="333132"/>
              </a:buClr>
              <a:buSzPts val="3000"/>
              <a:buNone/>
              <a:defRPr sz="4000" b="1">
                <a:solidFill>
                  <a:srgbClr val="333132"/>
                </a:solidFill>
              </a:defRPr>
            </a:lvl2pPr>
            <a:lvl3pPr lvl="2" algn="ctr">
              <a:spcBef>
                <a:spcPts val="0"/>
              </a:spcBef>
              <a:spcAft>
                <a:spcPts val="0"/>
              </a:spcAft>
              <a:buClr>
                <a:srgbClr val="333132"/>
              </a:buClr>
              <a:buSzPts val="3000"/>
              <a:buNone/>
              <a:defRPr sz="4000" b="1">
                <a:solidFill>
                  <a:srgbClr val="333132"/>
                </a:solidFill>
              </a:defRPr>
            </a:lvl3pPr>
            <a:lvl4pPr lvl="3" algn="ctr">
              <a:spcBef>
                <a:spcPts val="0"/>
              </a:spcBef>
              <a:spcAft>
                <a:spcPts val="0"/>
              </a:spcAft>
              <a:buClr>
                <a:srgbClr val="333132"/>
              </a:buClr>
              <a:buSzPts val="3000"/>
              <a:buNone/>
              <a:defRPr sz="4000" b="1">
                <a:solidFill>
                  <a:srgbClr val="333132"/>
                </a:solidFill>
              </a:defRPr>
            </a:lvl4pPr>
            <a:lvl5pPr lvl="4" algn="ctr">
              <a:spcBef>
                <a:spcPts val="0"/>
              </a:spcBef>
              <a:spcAft>
                <a:spcPts val="0"/>
              </a:spcAft>
              <a:buClr>
                <a:srgbClr val="333132"/>
              </a:buClr>
              <a:buSzPts val="3000"/>
              <a:buNone/>
              <a:defRPr sz="4000" b="1">
                <a:solidFill>
                  <a:srgbClr val="333132"/>
                </a:solidFill>
              </a:defRPr>
            </a:lvl5pPr>
            <a:lvl6pPr lvl="5" algn="ctr">
              <a:spcBef>
                <a:spcPts val="0"/>
              </a:spcBef>
              <a:spcAft>
                <a:spcPts val="0"/>
              </a:spcAft>
              <a:buClr>
                <a:srgbClr val="333132"/>
              </a:buClr>
              <a:buSzPts val="3000"/>
              <a:buNone/>
              <a:defRPr sz="4000" b="1">
                <a:solidFill>
                  <a:srgbClr val="333132"/>
                </a:solidFill>
              </a:defRPr>
            </a:lvl6pPr>
            <a:lvl7pPr lvl="6" algn="ctr">
              <a:spcBef>
                <a:spcPts val="0"/>
              </a:spcBef>
              <a:spcAft>
                <a:spcPts val="0"/>
              </a:spcAft>
              <a:buClr>
                <a:srgbClr val="333132"/>
              </a:buClr>
              <a:buSzPts val="3000"/>
              <a:buNone/>
              <a:defRPr sz="4000" b="1">
                <a:solidFill>
                  <a:srgbClr val="333132"/>
                </a:solidFill>
              </a:defRPr>
            </a:lvl7pPr>
            <a:lvl8pPr lvl="7" algn="ctr">
              <a:spcBef>
                <a:spcPts val="0"/>
              </a:spcBef>
              <a:spcAft>
                <a:spcPts val="0"/>
              </a:spcAft>
              <a:buClr>
                <a:srgbClr val="333132"/>
              </a:buClr>
              <a:buSzPts val="3000"/>
              <a:buNone/>
              <a:defRPr sz="4000" b="1">
                <a:solidFill>
                  <a:srgbClr val="333132"/>
                </a:solidFill>
              </a:defRPr>
            </a:lvl8pPr>
            <a:lvl9pPr lvl="8" algn="ctr">
              <a:spcBef>
                <a:spcPts val="0"/>
              </a:spcBef>
              <a:spcAft>
                <a:spcPts val="0"/>
              </a:spcAft>
              <a:buClr>
                <a:srgbClr val="333132"/>
              </a:buClr>
              <a:buSzPts val="3000"/>
              <a:buNone/>
              <a:defRPr sz="4000" b="1">
                <a:solidFill>
                  <a:srgbClr val="333132"/>
                </a:solidFill>
              </a:defRPr>
            </a:lvl9pPr>
          </a:lstStyle>
          <a:p>
            <a:endParaRPr dirty="0"/>
          </a:p>
        </p:txBody>
      </p:sp>
    </p:spTree>
    <p:custDataLst>
      <p:tags r:id="rId1"/>
    </p:custData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blipFill dpi="0" rotWithShape="1">
          <a:blip r:embed="rId3">
            <a:lum/>
          </a:blip>
          <a:srcRect/>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511175" y="3226175"/>
            <a:ext cx="3679500" cy="1010400"/>
          </a:xfrm>
          <a:prstGeom prst="rect">
            <a:avLst/>
          </a:prstGeom>
        </p:spPr>
        <p:txBody>
          <a:bodyPr spcFirstLastPara="1" wrap="square" lIns="91425" tIns="91425" rIns="91425" bIns="91425" anchor="b" anchorCtr="0">
            <a:normAutofit/>
          </a:bodyPr>
          <a:lstStyle>
            <a:lvl1pPr lvl="0">
              <a:spcBef>
                <a:spcPts val="0"/>
              </a:spcBef>
              <a:spcAft>
                <a:spcPts val="0"/>
              </a:spcAft>
              <a:buClr>
                <a:srgbClr val="1D429C"/>
              </a:buClr>
              <a:buSzPts val="3000"/>
              <a:buNone/>
              <a:defRPr sz="4000" b="1">
                <a:solidFill>
                  <a:srgbClr val="1D429C"/>
                </a:solidFill>
              </a:defRPr>
            </a:lvl1pPr>
            <a:lvl2pPr lvl="1" algn="ctr">
              <a:spcBef>
                <a:spcPts val="0"/>
              </a:spcBef>
              <a:spcAft>
                <a:spcPts val="0"/>
              </a:spcAft>
              <a:buClr>
                <a:srgbClr val="333132"/>
              </a:buClr>
              <a:buSzPts val="3000"/>
              <a:buNone/>
              <a:defRPr sz="4000" b="1">
                <a:solidFill>
                  <a:srgbClr val="333132"/>
                </a:solidFill>
              </a:defRPr>
            </a:lvl2pPr>
            <a:lvl3pPr lvl="2" algn="ctr">
              <a:spcBef>
                <a:spcPts val="0"/>
              </a:spcBef>
              <a:spcAft>
                <a:spcPts val="0"/>
              </a:spcAft>
              <a:buClr>
                <a:srgbClr val="333132"/>
              </a:buClr>
              <a:buSzPts val="3000"/>
              <a:buNone/>
              <a:defRPr sz="4000" b="1">
                <a:solidFill>
                  <a:srgbClr val="333132"/>
                </a:solidFill>
              </a:defRPr>
            </a:lvl3pPr>
            <a:lvl4pPr lvl="3" algn="ctr">
              <a:spcBef>
                <a:spcPts val="0"/>
              </a:spcBef>
              <a:spcAft>
                <a:spcPts val="0"/>
              </a:spcAft>
              <a:buClr>
                <a:srgbClr val="333132"/>
              </a:buClr>
              <a:buSzPts val="3000"/>
              <a:buNone/>
              <a:defRPr sz="4000" b="1">
                <a:solidFill>
                  <a:srgbClr val="333132"/>
                </a:solidFill>
              </a:defRPr>
            </a:lvl4pPr>
            <a:lvl5pPr lvl="4" algn="ctr">
              <a:spcBef>
                <a:spcPts val="0"/>
              </a:spcBef>
              <a:spcAft>
                <a:spcPts val="0"/>
              </a:spcAft>
              <a:buClr>
                <a:srgbClr val="333132"/>
              </a:buClr>
              <a:buSzPts val="3000"/>
              <a:buNone/>
              <a:defRPr sz="4000" b="1">
                <a:solidFill>
                  <a:srgbClr val="333132"/>
                </a:solidFill>
              </a:defRPr>
            </a:lvl5pPr>
            <a:lvl6pPr lvl="5" algn="ctr">
              <a:spcBef>
                <a:spcPts val="0"/>
              </a:spcBef>
              <a:spcAft>
                <a:spcPts val="0"/>
              </a:spcAft>
              <a:buClr>
                <a:srgbClr val="333132"/>
              </a:buClr>
              <a:buSzPts val="3000"/>
              <a:buNone/>
              <a:defRPr sz="4000" b="1">
                <a:solidFill>
                  <a:srgbClr val="333132"/>
                </a:solidFill>
              </a:defRPr>
            </a:lvl6pPr>
            <a:lvl7pPr lvl="6" algn="ctr">
              <a:spcBef>
                <a:spcPts val="0"/>
              </a:spcBef>
              <a:spcAft>
                <a:spcPts val="0"/>
              </a:spcAft>
              <a:buClr>
                <a:srgbClr val="333132"/>
              </a:buClr>
              <a:buSzPts val="3000"/>
              <a:buNone/>
              <a:defRPr sz="4000" b="1">
                <a:solidFill>
                  <a:srgbClr val="333132"/>
                </a:solidFill>
              </a:defRPr>
            </a:lvl7pPr>
            <a:lvl8pPr lvl="7" algn="ctr">
              <a:spcBef>
                <a:spcPts val="0"/>
              </a:spcBef>
              <a:spcAft>
                <a:spcPts val="0"/>
              </a:spcAft>
              <a:buClr>
                <a:srgbClr val="333132"/>
              </a:buClr>
              <a:buSzPts val="3000"/>
              <a:buNone/>
              <a:defRPr sz="4000" b="1">
                <a:solidFill>
                  <a:srgbClr val="333132"/>
                </a:solidFill>
              </a:defRPr>
            </a:lvl8pPr>
            <a:lvl9pPr lvl="8" algn="ctr">
              <a:spcBef>
                <a:spcPts val="0"/>
              </a:spcBef>
              <a:spcAft>
                <a:spcPts val="0"/>
              </a:spcAft>
              <a:buClr>
                <a:srgbClr val="333132"/>
              </a:buClr>
              <a:buSzPts val="3000"/>
              <a:buNone/>
              <a:defRPr sz="4000" b="1">
                <a:solidFill>
                  <a:srgbClr val="333132"/>
                </a:solidFill>
              </a:defRPr>
            </a:lvl9pPr>
          </a:lstStyle>
          <a:p>
            <a:endParaRPr dirty="0"/>
          </a:p>
        </p:txBody>
      </p:sp>
    </p:spTree>
    <p:custDataLst>
      <p:tags r:id="rId1"/>
    </p:custData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bg1"/>
        </a:solidFill>
        <a:effectLst/>
      </p:bgPr>
    </p:bg>
    <p:spTree>
      <p:nvGrpSpPr>
        <p:cNvPr id="1" name="Shape 12"/>
        <p:cNvGrpSpPr/>
        <p:nvPr/>
      </p:nvGrpSpPr>
      <p:grpSpPr>
        <a:xfrm>
          <a:off x="0" y="0"/>
          <a:ext cx="0" cy="0"/>
          <a:chOff x="0" y="0"/>
          <a:chExt cx="0" cy="0"/>
        </a:xfrm>
      </p:grpSpPr>
      <p:sp>
        <p:nvSpPr>
          <p:cNvPr id="13" name="Google Shape;13;p4"/>
          <p:cNvSpPr txBox="1">
            <a:spLocks noGrp="1"/>
          </p:cNvSpPr>
          <p:nvPr>
            <p:ph type="title"/>
          </p:nvPr>
        </p:nvSpPr>
        <p:spPr>
          <a:xfrm>
            <a:off x="311151" y="451636"/>
            <a:ext cx="6551508" cy="573087"/>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SzPts val="27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lvl="0">
              <a:buClr>
                <a:srgbClr val="1D429C"/>
              </a:buClr>
              <a:buSzPts val="2700"/>
              <a:buNone/>
            </a:pPr>
            <a:endParaRPr dirty="0"/>
          </a:p>
        </p:txBody>
      </p:sp>
      <p:sp>
        <p:nvSpPr>
          <p:cNvPr id="14" name="Google Shape;14;p4"/>
          <p:cNvSpPr txBox="1">
            <a:spLocks noGrp="1"/>
          </p:cNvSpPr>
          <p:nvPr>
            <p:ph type="body" idx="1" hasCustomPrompt="1"/>
          </p:nvPr>
        </p:nvSpPr>
        <p:spPr>
          <a:xfrm>
            <a:off x="311151" y="1332818"/>
            <a:ext cx="8521700" cy="3190875"/>
          </a:xfrm>
          <a:prstGeom prst="rect">
            <a:avLst/>
          </a:prstGeom>
          <a:noFill/>
          <a:ln>
            <a:noFill/>
          </a:ln>
        </p:spPr>
        <p:txBody>
          <a:bodyPr spcFirstLastPara="1" wrap="square" lIns="91425" tIns="91425" rIns="91425" bIns="91425" anchor="t" anchorCtr="0">
            <a:normAutofit/>
          </a:bodyPr>
          <a:lstStyle>
            <a:lvl1pPr marL="180000" lvl="0" indent="-180000">
              <a:spcBef>
                <a:spcPts val="200"/>
              </a:spcBef>
              <a:spcAft>
                <a:spcPts val="200"/>
              </a:spcAft>
              <a:buClr>
                <a:srgbClr val="51B848"/>
              </a:buClr>
              <a:buSzPct val="100000"/>
              <a:buChar char="●"/>
              <a:defRPr dirty="0"/>
            </a:lvl1pPr>
            <a:lvl2pPr marL="360000" lvl="1" indent="-180000">
              <a:spcBef>
                <a:spcPts val="200"/>
              </a:spcBef>
              <a:spcAft>
                <a:spcPts val="200"/>
              </a:spcAft>
              <a:buSzPts val="1400"/>
              <a:buChar char="○"/>
              <a:defRPr lang="en-US" sz="1200" dirty="0">
                <a:solidFill>
                  <a:schemeClr val="tx1"/>
                </a:solidFill>
              </a:defRPr>
            </a:lvl2pPr>
            <a:lvl3pPr marL="540000" lvl="2" indent="-180000">
              <a:spcBef>
                <a:spcPts val="200"/>
              </a:spcBef>
              <a:spcAft>
                <a:spcPts val="200"/>
              </a:spcAft>
              <a:buSzPts val="1400"/>
              <a:buChar char="■"/>
              <a:defRPr lang="en-US" sz="1200" dirty="0">
                <a:solidFill>
                  <a:schemeClr val="tx1"/>
                </a:solidFill>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marL="180000" lvl="0" indent="-180000">
              <a:spcBef>
                <a:spcPts val="200"/>
              </a:spcBef>
              <a:spcAft>
                <a:spcPts val="200"/>
              </a:spcAft>
              <a:buClr>
                <a:srgbClr val="51B848"/>
              </a:buClr>
              <a:buSzPct val="100000"/>
              <a:buFont typeface="Arial" panose="020B0604020202020204" pitchFamily="34" charset="0"/>
              <a:buChar char="•"/>
            </a:pPr>
            <a:r>
              <a:rPr lang="en-US" dirty="0"/>
              <a:t>First bullet</a:t>
            </a:r>
          </a:p>
          <a:p>
            <a:pPr marL="360000" lvl="1" indent="-180000">
              <a:spcBef>
                <a:spcPts val="200"/>
              </a:spcBef>
              <a:spcAft>
                <a:spcPts val="200"/>
              </a:spcAft>
              <a:buClr>
                <a:srgbClr val="51B848"/>
              </a:buClr>
              <a:buSzPct val="100000"/>
              <a:buFont typeface="Arial" panose="020B0604020202020204" pitchFamily="34" charset="0"/>
              <a:buChar char="–"/>
            </a:pPr>
            <a:r>
              <a:rPr lang="en-US" dirty="0"/>
              <a:t>Second bullet</a:t>
            </a:r>
          </a:p>
          <a:p>
            <a:pPr marL="540000" lvl="2" indent="-180000">
              <a:spcBef>
                <a:spcPts val="200"/>
              </a:spcBef>
              <a:spcAft>
                <a:spcPts val="200"/>
              </a:spcAft>
              <a:buClr>
                <a:srgbClr val="51B848"/>
              </a:buClr>
              <a:buSzPct val="100000"/>
              <a:buFont typeface="Arial" panose="020B0604020202020204" pitchFamily="34" charset="0"/>
              <a:buChar char="•"/>
            </a:pPr>
            <a:r>
              <a:rPr lang="en-US" dirty="0"/>
              <a:t>Third bullet</a:t>
            </a:r>
          </a:p>
          <a:p>
            <a:pPr marL="180000" lvl="0" indent="-180000">
              <a:spcBef>
                <a:spcPts val="200"/>
              </a:spcBef>
              <a:spcAft>
                <a:spcPts val="200"/>
              </a:spcAft>
              <a:buClr>
                <a:srgbClr val="51B848"/>
              </a:buClr>
              <a:buSzPct val="100000"/>
              <a:buFont typeface="Arial" panose="020B0604020202020204" pitchFamily="34" charset="0"/>
              <a:buChar char="•"/>
            </a:pPr>
            <a:endParaRPr dirty="0"/>
          </a:p>
        </p:txBody>
      </p:sp>
    </p:spTree>
    <p:custDataLst>
      <p:tags r:id="rId1"/>
    </p:custDataLst>
  </p:cSld>
  <p:clrMapOvr>
    <a:masterClrMapping/>
  </p:clrMapOvr>
  <p:extLst>
    <p:ext uri="{DCECCB84-F9BA-43D5-87BE-67443E8EF086}">
      <p15:sldGuideLst xmlns:p15="http://schemas.microsoft.com/office/powerpoint/2012/main">
        <p15:guide id="1" orient="horz" pos="549"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bg1"/>
        </a:solidFill>
        <a:effectLst/>
      </p:bgPr>
    </p:bg>
    <p:spTree>
      <p:nvGrpSpPr>
        <p:cNvPr id="1" name="Shape 15"/>
        <p:cNvGrpSpPr/>
        <p:nvPr/>
      </p:nvGrpSpPr>
      <p:grpSpPr>
        <a:xfrm>
          <a:off x="0" y="0"/>
          <a:ext cx="0" cy="0"/>
          <a:chOff x="0" y="0"/>
          <a:chExt cx="0" cy="0"/>
        </a:xfrm>
      </p:grpSpPr>
      <p:sp>
        <p:nvSpPr>
          <p:cNvPr id="16" name="Google Shape;16;p5"/>
          <p:cNvSpPr txBox="1">
            <a:spLocks noGrp="1"/>
          </p:cNvSpPr>
          <p:nvPr>
            <p:ph type="title"/>
          </p:nvPr>
        </p:nvSpPr>
        <p:spPr>
          <a:xfrm>
            <a:off x="311700" y="289150"/>
            <a:ext cx="591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7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 name="Google Shape;17;p5"/>
          <p:cNvSpPr txBox="1">
            <a:spLocks noGrp="1"/>
          </p:cNvSpPr>
          <p:nvPr>
            <p:ph type="body" idx="1"/>
          </p:nvPr>
        </p:nvSpPr>
        <p:spPr>
          <a:xfrm>
            <a:off x="311702" y="1152475"/>
            <a:ext cx="3999900" cy="3219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18" name="Google Shape;18;p5"/>
          <p:cNvSpPr txBox="1">
            <a:spLocks noGrp="1"/>
          </p:cNvSpPr>
          <p:nvPr>
            <p:ph type="body" idx="2"/>
          </p:nvPr>
        </p:nvSpPr>
        <p:spPr>
          <a:xfrm>
            <a:off x="4832402" y="1152475"/>
            <a:ext cx="3999900" cy="3219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Tree>
    <p:custDataLst>
      <p:tags r:id="rId1"/>
    </p:custData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8906226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bg>
      <p:bgPr>
        <a:solidFill>
          <a:srgbClr val="104788"/>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511175" y="3226175"/>
            <a:ext cx="3679500" cy="1010400"/>
          </a:xfrm>
          <a:prstGeom prst="rect">
            <a:avLst/>
          </a:prstGeom>
        </p:spPr>
        <p:txBody>
          <a:bodyPr spcFirstLastPara="1" wrap="square" lIns="91425" tIns="91425" rIns="91425" bIns="91425" anchor="b" anchorCtr="0">
            <a:normAutofit/>
          </a:bodyPr>
          <a:lstStyle>
            <a:lvl1pPr lvl="0">
              <a:spcBef>
                <a:spcPts val="0"/>
              </a:spcBef>
              <a:spcAft>
                <a:spcPts val="0"/>
              </a:spcAft>
              <a:buClr>
                <a:srgbClr val="1D429C"/>
              </a:buClr>
              <a:buSzPts val="3000"/>
              <a:buNone/>
              <a:defRPr sz="4000" b="1">
                <a:solidFill>
                  <a:schemeClr val="bg1"/>
                </a:solidFill>
              </a:defRPr>
            </a:lvl1pPr>
            <a:lvl2pPr lvl="1" algn="ctr">
              <a:spcBef>
                <a:spcPts val="0"/>
              </a:spcBef>
              <a:spcAft>
                <a:spcPts val="0"/>
              </a:spcAft>
              <a:buClr>
                <a:srgbClr val="333132"/>
              </a:buClr>
              <a:buSzPts val="3000"/>
              <a:buNone/>
              <a:defRPr sz="4000" b="1">
                <a:solidFill>
                  <a:srgbClr val="333132"/>
                </a:solidFill>
              </a:defRPr>
            </a:lvl2pPr>
            <a:lvl3pPr lvl="2" algn="ctr">
              <a:spcBef>
                <a:spcPts val="0"/>
              </a:spcBef>
              <a:spcAft>
                <a:spcPts val="0"/>
              </a:spcAft>
              <a:buClr>
                <a:srgbClr val="333132"/>
              </a:buClr>
              <a:buSzPts val="3000"/>
              <a:buNone/>
              <a:defRPr sz="4000" b="1">
                <a:solidFill>
                  <a:srgbClr val="333132"/>
                </a:solidFill>
              </a:defRPr>
            </a:lvl3pPr>
            <a:lvl4pPr lvl="3" algn="ctr">
              <a:spcBef>
                <a:spcPts val="0"/>
              </a:spcBef>
              <a:spcAft>
                <a:spcPts val="0"/>
              </a:spcAft>
              <a:buClr>
                <a:srgbClr val="333132"/>
              </a:buClr>
              <a:buSzPts val="3000"/>
              <a:buNone/>
              <a:defRPr sz="4000" b="1">
                <a:solidFill>
                  <a:srgbClr val="333132"/>
                </a:solidFill>
              </a:defRPr>
            </a:lvl4pPr>
            <a:lvl5pPr lvl="4" algn="ctr">
              <a:spcBef>
                <a:spcPts val="0"/>
              </a:spcBef>
              <a:spcAft>
                <a:spcPts val="0"/>
              </a:spcAft>
              <a:buClr>
                <a:srgbClr val="333132"/>
              </a:buClr>
              <a:buSzPts val="3000"/>
              <a:buNone/>
              <a:defRPr sz="4000" b="1">
                <a:solidFill>
                  <a:srgbClr val="333132"/>
                </a:solidFill>
              </a:defRPr>
            </a:lvl5pPr>
            <a:lvl6pPr lvl="5" algn="ctr">
              <a:spcBef>
                <a:spcPts val="0"/>
              </a:spcBef>
              <a:spcAft>
                <a:spcPts val="0"/>
              </a:spcAft>
              <a:buClr>
                <a:srgbClr val="333132"/>
              </a:buClr>
              <a:buSzPts val="3000"/>
              <a:buNone/>
              <a:defRPr sz="4000" b="1">
                <a:solidFill>
                  <a:srgbClr val="333132"/>
                </a:solidFill>
              </a:defRPr>
            </a:lvl6pPr>
            <a:lvl7pPr lvl="6" algn="ctr">
              <a:spcBef>
                <a:spcPts val="0"/>
              </a:spcBef>
              <a:spcAft>
                <a:spcPts val="0"/>
              </a:spcAft>
              <a:buClr>
                <a:srgbClr val="333132"/>
              </a:buClr>
              <a:buSzPts val="3000"/>
              <a:buNone/>
              <a:defRPr sz="4000" b="1">
                <a:solidFill>
                  <a:srgbClr val="333132"/>
                </a:solidFill>
              </a:defRPr>
            </a:lvl7pPr>
            <a:lvl8pPr lvl="7" algn="ctr">
              <a:spcBef>
                <a:spcPts val="0"/>
              </a:spcBef>
              <a:spcAft>
                <a:spcPts val="0"/>
              </a:spcAft>
              <a:buClr>
                <a:srgbClr val="333132"/>
              </a:buClr>
              <a:buSzPts val="3000"/>
              <a:buNone/>
              <a:defRPr sz="4000" b="1">
                <a:solidFill>
                  <a:srgbClr val="333132"/>
                </a:solidFill>
              </a:defRPr>
            </a:lvl8pPr>
            <a:lvl9pPr lvl="8" algn="ctr">
              <a:spcBef>
                <a:spcPts val="0"/>
              </a:spcBef>
              <a:spcAft>
                <a:spcPts val="0"/>
              </a:spcAft>
              <a:buClr>
                <a:srgbClr val="333132"/>
              </a:buClr>
              <a:buSzPts val="3000"/>
              <a:buNone/>
              <a:defRPr sz="4000" b="1">
                <a:solidFill>
                  <a:srgbClr val="333132"/>
                </a:solidFill>
              </a:defRPr>
            </a:lvl9pPr>
          </a:lstStyle>
          <a:p>
            <a:endParaRPr/>
          </a:p>
        </p:txBody>
      </p:sp>
      <p:pic>
        <p:nvPicPr>
          <p:cNvPr id="3" name="Picture 2">
            <a:extLst>
              <a:ext uri="{FF2B5EF4-FFF2-40B4-BE49-F238E27FC236}">
                <a16:creationId xmlns:a16="http://schemas.microsoft.com/office/drawing/2014/main" id="{1A864AC7-29CC-5695-8E2B-20B955750A72}"/>
              </a:ext>
            </a:extLst>
          </p:cNvPr>
          <p:cNvPicPr>
            <a:picLocks noChangeAspect="1"/>
          </p:cNvPicPr>
          <p:nvPr userDrawn="1"/>
        </p:nvPicPr>
        <p:blipFill>
          <a:blip r:embed="rId3"/>
          <a:stretch>
            <a:fillRect/>
          </a:stretch>
        </p:blipFill>
        <p:spPr>
          <a:xfrm>
            <a:off x="2286000" y="0"/>
            <a:ext cx="6858000" cy="5143500"/>
          </a:xfrm>
          <a:prstGeom prst="rect">
            <a:avLst/>
          </a:prstGeom>
        </p:spPr>
      </p:pic>
      <p:pic>
        <p:nvPicPr>
          <p:cNvPr id="5" name="Picture 4">
            <a:extLst>
              <a:ext uri="{FF2B5EF4-FFF2-40B4-BE49-F238E27FC236}">
                <a16:creationId xmlns:a16="http://schemas.microsoft.com/office/drawing/2014/main" id="{36D7FE91-950F-54CA-C4E2-5AB2D4666717}"/>
              </a:ext>
            </a:extLst>
          </p:cNvPr>
          <p:cNvPicPr>
            <a:picLocks noChangeAspect="1"/>
          </p:cNvPicPr>
          <p:nvPr userDrawn="1"/>
        </p:nvPicPr>
        <p:blipFill>
          <a:blip r:embed="rId4"/>
          <a:stretch>
            <a:fillRect/>
          </a:stretch>
        </p:blipFill>
        <p:spPr>
          <a:xfrm>
            <a:off x="114919" y="4685616"/>
            <a:ext cx="1357351" cy="309086"/>
          </a:xfrm>
          <a:prstGeom prst="rect">
            <a:avLst/>
          </a:prstGeom>
        </p:spPr>
      </p:pic>
      <p:pic>
        <p:nvPicPr>
          <p:cNvPr id="7" name="Picture 6" descr="The McMaster Logo - McMaster Brand">
            <a:extLst>
              <a:ext uri="{FF2B5EF4-FFF2-40B4-BE49-F238E27FC236}">
                <a16:creationId xmlns:a16="http://schemas.microsoft.com/office/drawing/2014/main" id="{CEA5610F-4810-A6E0-90C9-82BE87E44C94}"/>
              </a:ext>
            </a:extLst>
          </p:cNvPr>
          <p:cNvPicPr>
            <a:picLocks noChangeAspect="1"/>
          </p:cNvPicPr>
          <p:nvPr userDrawn="1"/>
        </p:nvPicPr>
        <p:blipFill>
          <a:blip r:embed="rId5"/>
          <a:stretch>
            <a:fillRect/>
          </a:stretch>
        </p:blipFill>
        <p:spPr>
          <a:xfrm>
            <a:off x="1608092" y="4688794"/>
            <a:ext cx="736755" cy="388665"/>
          </a:xfrm>
          <a:prstGeom prst="rect">
            <a:avLst/>
          </a:prstGeom>
        </p:spPr>
      </p:pic>
      <p:sp>
        <p:nvSpPr>
          <p:cNvPr id="10" name="TextBox 9">
            <a:extLst>
              <a:ext uri="{FF2B5EF4-FFF2-40B4-BE49-F238E27FC236}">
                <a16:creationId xmlns:a16="http://schemas.microsoft.com/office/drawing/2014/main" id="{529BD657-5C23-352E-8326-21DBF70087E7}"/>
              </a:ext>
            </a:extLst>
          </p:cNvPr>
          <p:cNvSpPr txBox="1"/>
          <p:nvPr userDrawn="1">
            <p:extLst>
              <p:ext uri="{1162E1C5-73C7-4A58-AE30-91384D911F3F}">
                <p184:classification xmlns:p184="http://schemas.microsoft.com/office/powerpoint/2018/4/main" val="ftr"/>
              </p:ext>
            </p:extLst>
          </p:nvPr>
        </p:nvSpPr>
        <p:spPr>
          <a:xfrm>
            <a:off x="3716810" y="4793223"/>
            <a:ext cx="1710381" cy="287323"/>
          </a:xfrm>
          <a:prstGeom prst="rect">
            <a:avLst/>
          </a:prstGeom>
        </p:spPr>
        <p:txBody>
          <a:bodyPr horzOverflow="overflow" wrap="square" lIns="0" tIns="0" rIns="0" bIns="0">
            <a:spAutoFit/>
          </a:bodyPr>
          <a:lstStyle/>
          <a:p>
            <a:pPr algn="ctr"/>
            <a:r>
              <a:rPr lang="en-CH" sz="1867">
                <a:solidFill>
                  <a:srgbClr val="FF8939">
                    <a:alpha val="50000"/>
                  </a:srgbClr>
                </a:solidFill>
                <a:latin typeface="Arial" panose="020B0604020202020204" pitchFamily="34" charset="0"/>
              </a:rPr>
              <a:t>RESTRICTED</a:t>
            </a:r>
            <a:endParaRPr lang="en-CH" sz="2400">
              <a:solidFill>
                <a:srgbClr val="FF8939">
                  <a:alpha val="50000"/>
                </a:srgbClr>
              </a:solidFill>
              <a:latin typeface="Arial" panose="020B0604020202020204" pitchFamily="34" charset="0"/>
            </a:endParaRPr>
          </a:p>
        </p:txBody>
      </p:sp>
      <p:pic>
        <p:nvPicPr>
          <p:cNvPr id="4" name="图片 1">
            <a:extLst>
              <a:ext uri="{FF2B5EF4-FFF2-40B4-BE49-F238E27FC236}">
                <a16:creationId xmlns:a16="http://schemas.microsoft.com/office/drawing/2014/main" id="{D1B2D195-750C-1827-EF2A-0A3A8A91A7E7}"/>
              </a:ext>
            </a:extLst>
          </p:cNvPr>
          <p:cNvPicPr>
            <a:picLocks noChangeAspect="1"/>
          </p:cNvPicPr>
          <p:nvPr userDrawn="1"/>
        </p:nvPicPr>
        <p:blipFill>
          <a:blip r:embed="rId6">
            <a:extLst>
              <a:ext uri="{BEBA8EAE-BF5A-486C-A8C5-ECC9F3942E4B}">
                <a14:imgProps xmlns:a14="http://schemas.microsoft.com/office/drawing/2010/main">
                  <a14:imgLayer r:embed="rId7">
                    <a14:imgEffect>
                      <a14:backgroundRemoval t="8197" b="93648" l="8879" r="91355">
                        <a14:foregroundMark x1="8879" y1="17623" x2="85514" y2="14959"/>
                        <a14:foregroundMark x1="43458" y1="94057" x2="43458" y2="94057"/>
                        <a14:foregroundMark x1="84112" y1="57172" x2="82477" y2="38730"/>
                        <a14:foregroundMark x1="84112" y1="66393" x2="16355" y2="9836"/>
                        <a14:foregroundMark x1="90654" y1="29508" x2="87150" y2="14959"/>
                        <a14:foregroundMark x1="79439" y1="9016" x2="70561" y2="8197"/>
                        <a14:foregroundMark x1="89720" y1="20697" x2="89720" y2="20697"/>
                        <a14:foregroundMark x1="91355" y1="23156" x2="89720" y2="33607"/>
                      </a14:backgroundRemoval>
                    </a14:imgEffect>
                  </a14:imgLayer>
                </a14:imgProps>
              </a:ext>
            </a:extLst>
          </a:blip>
          <a:stretch>
            <a:fillRect/>
          </a:stretch>
        </p:blipFill>
        <p:spPr>
          <a:xfrm>
            <a:off x="2385200" y="4706790"/>
            <a:ext cx="340878" cy="388665"/>
          </a:xfrm>
          <a:prstGeom prst="rect">
            <a:avLst/>
          </a:prstGeom>
        </p:spPr>
      </p:pic>
      <p:pic>
        <p:nvPicPr>
          <p:cNvPr id="8" name="图片 2">
            <a:extLst>
              <a:ext uri="{FF2B5EF4-FFF2-40B4-BE49-F238E27FC236}">
                <a16:creationId xmlns:a16="http://schemas.microsoft.com/office/drawing/2014/main" id="{B6B106A9-D0FC-B879-F459-4DF18B276A67}"/>
              </a:ext>
            </a:extLst>
          </p:cNvPr>
          <p:cNvPicPr>
            <a:picLocks noChangeAspect="1"/>
          </p:cNvPicPr>
          <p:nvPr userDrawn="1"/>
        </p:nvPicPr>
        <p:blipFill>
          <a:blip r:embed="rId8">
            <a:extLst>
              <a:ext uri="{BEBA8EAE-BF5A-486C-A8C5-ECC9F3942E4B}">
                <a14:imgProps xmlns:a14="http://schemas.microsoft.com/office/drawing/2010/main">
                  <a14:imgLayer r:embed="rId9">
                    <a14:imgEffect>
                      <a14:backgroundRemoval t="4906" b="96226" l="4478" r="92289">
                        <a14:foregroundMark x1="8955" y1="20000" x2="47512" y2="85849"/>
                        <a14:foregroundMark x1="53483" y1="60943" x2="48507" y2="24528"/>
                        <a14:foregroundMark x1="29602" y1="42830" x2="76866" y2="42075"/>
                        <a14:foregroundMark x1="32090" y1="27736" x2="81095" y2="29811"/>
                        <a14:foregroundMark x1="33831" y1="19434" x2="75124" y2="21887"/>
                        <a14:foregroundMark x1="52736" y1="14717" x2="41542" y2="42075"/>
                        <a14:foregroundMark x1="41542" y1="18113" x2="13184" y2="43396"/>
                        <a14:foregroundMark x1="20149" y1="26604" x2="48507" y2="44151"/>
                        <a14:foregroundMark x1="21891" y1="60943" x2="77612" y2="60943"/>
                        <a14:foregroundMark x1="45771" y1="53774" x2="78358" y2="54528"/>
                        <a14:foregroundMark x1="4726" y1="55094" x2="4726" y2="55094"/>
                        <a14:foregroundMark x1="20149" y1="55094" x2="20149" y2="55094"/>
                        <a14:foregroundMark x1="30348" y1="55094" x2="30348" y2="55094"/>
                        <a14:foregroundMark x1="32090" y1="55094" x2="32090" y2="55094"/>
                        <a14:foregroundMark x1="32090" y1="53774" x2="31343" y2="47925"/>
                        <a14:foregroundMark x1="15920" y1="71509" x2="71642" y2="72075"/>
                        <a14:foregroundMark x1="75124" y1="70189" x2="68159" y2="59623"/>
                        <a14:foregroundMark x1="68159" y1="38302" x2="64677" y2="25849"/>
                        <a14:foregroundMark x1="68905" y1="40189" x2="76866" y2="40755"/>
                        <a14:foregroundMark x1="56219" y1="34906" x2="79353" y2="36226"/>
                        <a14:foregroundMark x1="89552" y1="26604" x2="84577" y2="16792"/>
                        <a14:foregroundMark x1="70647" y1="12830" x2="54478" y2="5660"/>
                        <a14:foregroundMark x1="49254" y1="5094" x2="15920" y2="20566"/>
                        <a14:foregroundMark x1="9701" y1="26604" x2="7960" y2="63019"/>
                        <a14:foregroundMark x1="9701" y1="65660" x2="9701" y2="77925"/>
                        <a14:foregroundMark x1="12438" y1="44151" x2="11443" y2="65660"/>
                        <a14:foregroundMark x1="25124" y1="53208" x2="46766" y2="55094"/>
                        <a14:foregroundMark x1="8955" y1="76604" x2="53483" y2="93585"/>
                        <a14:foregroundMark x1="53483" y1="92830" x2="77612" y2="85849"/>
                        <a14:foregroundMark x1="79353" y1="84528" x2="87811" y2="73396"/>
                        <a14:foregroundMark x1="91294" y1="60943" x2="90547" y2="42075"/>
                        <a14:foregroundMark x1="91294" y1="29057" x2="92289" y2="73396"/>
                        <a14:foregroundMark x1="86070" y1="83208" x2="56219" y2="90377"/>
                        <a14:foregroundMark x1="14179" y1="83208" x2="47512" y2="94151"/>
                        <a14:foregroundMark x1="50995" y1="96226" x2="62935" y2="92830"/>
                        <a14:foregroundMark x1="21891" y1="29057" x2="49254" y2="16792"/>
                        <a14:foregroundMark x1="57960" y1="16038" x2="70647" y2="23208"/>
                        <a14:foregroundMark x1="59453" y1="23208" x2="69900" y2="21321"/>
                        <a14:foregroundMark x1="68159" y1="20000" x2="61194" y2="18113"/>
                        <a14:foregroundMark x1="59453" y1="20943" x2="59453" y2="20943"/>
                        <a14:foregroundMark x1="62687" y1="19811" x2="60945" y2="20377"/>
                        <a14:foregroundMark x1="59453" y1="19811" x2="74627" y2="22830"/>
                      </a14:backgroundRemoval>
                    </a14:imgEffect>
                  </a14:imgLayer>
                </a14:imgProps>
              </a:ext>
            </a:extLst>
          </a:blip>
          <a:stretch>
            <a:fillRect/>
          </a:stretch>
        </p:blipFill>
        <p:spPr>
          <a:xfrm>
            <a:off x="2749115" y="4689596"/>
            <a:ext cx="320881" cy="423052"/>
          </a:xfrm>
          <a:prstGeom prst="rect">
            <a:avLst/>
          </a:prstGeom>
        </p:spPr>
      </p:pic>
    </p:spTree>
    <p:custDataLst>
      <p:tags r:id="rId1"/>
    </p:custDataLst>
    <p:extLst>
      <p:ext uri="{BB962C8B-B14F-4D97-AF65-F5344CB8AC3E}">
        <p14:creationId xmlns:p14="http://schemas.microsoft.com/office/powerpoint/2010/main" val="25541249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dpi="0" rotWithShape="1">
          <a:blip r:embed="rId3">
            <a:lum/>
          </a:blip>
          <a:srcRect/>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511175" y="3226175"/>
            <a:ext cx="3679500" cy="1010400"/>
          </a:xfrm>
          <a:prstGeom prst="rect">
            <a:avLst/>
          </a:prstGeom>
        </p:spPr>
        <p:txBody>
          <a:bodyPr spcFirstLastPara="1" wrap="square" lIns="91425" tIns="91425" rIns="91425" bIns="91425" anchor="b" anchorCtr="0">
            <a:normAutofit/>
          </a:bodyPr>
          <a:lstStyle>
            <a:lvl1pPr lvl="0">
              <a:spcBef>
                <a:spcPts val="0"/>
              </a:spcBef>
              <a:spcAft>
                <a:spcPts val="0"/>
              </a:spcAft>
              <a:buClr>
                <a:srgbClr val="1D429C"/>
              </a:buClr>
              <a:buSzPts val="3000"/>
              <a:buNone/>
              <a:defRPr sz="4000" b="1">
                <a:solidFill>
                  <a:srgbClr val="1D429C"/>
                </a:solidFill>
              </a:defRPr>
            </a:lvl1pPr>
            <a:lvl2pPr lvl="1" algn="ctr">
              <a:spcBef>
                <a:spcPts val="0"/>
              </a:spcBef>
              <a:spcAft>
                <a:spcPts val="0"/>
              </a:spcAft>
              <a:buClr>
                <a:srgbClr val="333132"/>
              </a:buClr>
              <a:buSzPts val="3000"/>
              <a:buNone/>
              <a:defRPr sz="4000" b="1">
                <a:solidFill>
                  <a:srgbClr val="333132"/>
                </a:solidFill>
              </a:defRPr>
            </a:lvl2pPr>
            <a:lvl3pPr lvl="2" algn="ctr">
              <a:spcBef>
                <a:spcPts val="0"/>
              </a:spcBef>
              <a:spcAft>
                <a:spcPts val="0"/>
              </a:spcAft>
              <a:buClr>
                <a:srgbClr val="333132"/>
              </a:buClr>
              <a:buSzPts val="3000"/>
              <a:buNone/>
              <a:defRPr sz="4000" b="1">
                <a:solidFill>
                  <a:srgbClr val="333132"/>
                </a:solidFill>
              </a:defRPr>
            </a:lvl3pPr>
            <a:lvl4pPr lvl="3" algn="ctr">
              <a:spcBef>
                <a:spcPts val="0"/>
              </a:spcBef>
              <a:spcAft>
                <a:spcPts val="0"/>
              </a:spcAft>
              <a:buClr>
                <a:srgbClr val="333132"/>
              </a:buClr>
              <a:buSzPts val="3000"/>
              <a:buNone/>
              <a:defRPr sz="4000" b="1">
                <a:solidFill>
                  <a:srgbClr val="333132"/>
                </a:solidFill>
              </a:defRPr>
            </a:lvl4pPr>
            <a:lvl5pPr lvl="4" algn="ctr">
              <a:spcBef>
                <a:spcPts val="0"/>
              </a:spcBef>
              <a:spcAft>
                <a:spcPts val="0"/>
              </a:spcAft>
              <a:buClr>
                <a:srgbClr val="333132"/>
              </a:buClr>
              <a:buSzPts val="3000"/>
              <a:buNone/>
              <a:defRPr sz="4000" b="1">
                <a:solidFill>
                  <a:srgbClr val="333132"/>
                </a:solidFill>
              </a:defRPr>
            </a:lvl5pPr>
            <a:lvl6pPr lvl="5" algn="ctr">
              <a:spcBef>
                <a:spcPts val="0"/>
              </a:spcBef>
              <a:spcAft>
                <a:spcPts val="0"/>
              </a:spcAft>
              <a:buClr>
                <a:srgbClr val="333132"/>
              </a:buClr>
              <a:buSzPts val="3000"/>
              <a:buNone/>
              <a:defRPr sz="4000" b="1">
                <a:solidFill>
                  <a:srgbClr val="333132"/>
                </a:solidFill>
              </a:defRPr>
            </a:lvl6pPr>
            <a:lvl7pPr lvl="6" algn="ctr">
              <a:spcBef>
                <a:spcPts val="0"/>
              </a:spcBef>
              <a:spcAft>
                <a:spcPts val="0"/>
              </a:spcAft>
              <a:buClr>
                <a:srgbClr val="333132"/>
              </a:buClr>
              <a:buSzPts val="3000"/>
              <a:buNone/>
              <a:defRPr sz="4000" b="1">
                <a:solidFill>
                  <a:srgbClr val="333132"/>
                </a:solidFill>
              </a:defRPr>
            </a:lvl7pPr>
            <a:lvl8pPr lvl="7" algn="ctr">
              <a:spcBef>
                <a:spcPts val="0"/>
              </a:spcBef>
              <a:spcAft>
                <a:spcPts val="0"/>
              </a:spcAft>
              <a:buClr>
                <a:srgbClr val="333132"/>
              </a:buClr>
              <a:buSzPts val="3000"/>
              <a:buNone/>
              <a:defRPr sz="4000" b="1">
                <a:solidFill>
                  <a:srgbClr val="333132"/>
                </a:solidFill>
              </a:defRPr>
            </a:lvl8pPr>
            <a:lvl9pPr lvl="8" algn="ctr">
              <a:spcBef>
                <a:spcPts val="0"/>
              </a:spcBef>
              <a:spcAft>
                <a:spcPts val="0"/>
              </a:spcAft>
              <a:buClr>
                <a:srgbClr val="333132"/>
              </a:buClr>
              <a:buSzPts val="3000"/>
              <a:buNone/>
              <a:defRPr sz="4000" b="1">
                <a:solidFill>
                  <a:srgbClr val="333132"/>
                </a:solidFill>
              </a:defRPr>
            </a:lvl9pPr>
          </a:lstStyle>
          <a:p>
            <a:endParaRPr/>
          </a:p>
        </p:txBody>
      </p:sp>
    </p:spTree>
    <p:custDataLst>
      <p:tags r:id="rId1"/>
    </p:custDataLst>
    <p:extLst>
      <p:ext uri="{BB962C8B-B14F-4D97-AF65-F5344CB8AC3E}">
        <p14:creationId xmlns:p14="http://schemas.microsoft.com/office/powerpoint/2010/main" val="205731302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chemeClr val="bg1"/>
        </a:solidFill>
        <a:effectLst/>
      </p:bgPr>
    </p:bg>
    <p:spTree>
      <p:nvGrpSpPr>
        <p:cNvPr id="1" name="Shape 12"/>
        <p:cNvGrpSpPr/>
        <p:nvPr/>
      </p:nvGrpSpPr>
      <p:grpSpPr>
        <a:xfrm>
          <a:off x="0" y="0"/>
          <a:ext cx="0" cy="0"/>
          <a:chOff x="0" y="0"/>
          <a:chExt cx="0" cy="0"/>
        </a:xfrm>
      </p:grpSpPr>
      <p:sp>
        <p:nvSpPr>
          <p:cNvPr id="13" name="Google Shape;13;p4"/>
          <p:cNvSpPr txBox="1">
            <a:spLocks noGrp="1"/>
          </p:cNvSpPr>
          <p:nvPr>
            <p:ph type="title"/>
          </p:nvPr>
        </p:nvSpPr>
        <p:spPr>
          <a:xfrm>
            <a:off x="311151" y="451636"/>
            <a:ext cx="6551509" cy="573087"/>
          </a:xfrm>
          <a:prstGeom prst="rect">
            <a:avLst/>
          </a:prstGeom>
        </p:spPr>
        <p:txBody>
          <a:bodyPr spcFirstLastPara="1" wrap="square" lIns="91425" tIns="91425" rIns="91425" bIns="91425" anchor="b" anchorCtr="0">
            <a:noAutofit/>
          </a:bodyPr>
          <a:lstStyle>
            <a:lvl1pPr lvl="0">
              <a:spcBef>
                <a:spcPts val="0"/>
              </a:spcBef>
              <a:spcAft>
                <a:spcPts val="0"/>
              </a:spcAft>
              <a:buSzPts val="2700"/>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 name="Google Shape;14;p4"/>
          <p:cNvSpPr txBox="1">
            <a:spLocks noGrp="1"/>
          </p:cNvSpPr>
          <p:nvPr>
            <p:ph type="body" idx="1" hasCustomPrompt="1"/>
          </p:nvPr>
        </p:nvSpPr>
        <p:spPr>
          <a:xfrm>
            <a:off x="311151" y="1332818"/>
            <a:ext cx="8521700" cy="3190875"/>
          </a:xfrm>
          <a:prstGeom prst="rect">
            <a:avLst/>
          </a:prstGeom>
        </p:spPr>
        <p:txBody>
          <a:bodyPr spcFirstLastPara="1" wrap="square" lIns="91425" tIns="91425" rIns="91425" bIns="91425" anchor="t" anchorCtr="0">
            <a:noAutofit/>
          </a:bodyPr>
          <a:lstStyle>
            <a:lvl1pPr marL="239994" lvl="0" indent="-239994">
              <a:lnSpc>
                <a:spcPct val="100000"/>
              </a:lnSpc>
              <a:spcBef>
                <a:spcPts val="200"/>
              </a:spcBef>
              <a:spcAft>
                <a:spcPts val="200"/>
              </a:spcAft>
              <a:buClr>
                <a:srgbClr val="51B848"/>
              </a:buClr>
              <a:buSzPct val="100000"/>
              <a:buFont typeface="Arial" panose="020B0604020202020204" pitchFamily="34" charset="0"/>
              <a:buChar char="•"/>
              <a:defRPr sz="1400">
                <a:solidFill>
                  <a:schemeClr val="tx1"/>
                </a:solidFill>
              </a:defRPr>
            </a:lvl1pPr>
            <a:lvl2pPr marL="479988" lvl="1" indent="-239994">
              <a:lnSpc>
                <a:spcPct val="100000"/>
              </a:lnSpc>
              <a:spcBef>
                <a:spcPts val="200"/>
              </a:spcBef>
              <a:spcAft>
                <a:spcPts val="200"/>
              </a:spcAft>
              <a:buSzPct val="100000"/>
              <a:buFont typeface="Arial" panose="020B0604020202020204" pitchFamily="34" charset="0"/>
              <a:buChar char="–"/>
              <a:defRPr sz="1200">
                <a:solidFill>
                  <a:schemeClr val="tx1"/>
                </a:solidFill>
              </a:defRPr>
            </a:lvl2pPr>
            <a:lvl3pPr marL="719982" lvl="2" indent="-239994">
              <a:lnSpc>
                <a:spcPct val="100000"/>
              </a:lnSpc>
              <a:spcBef>
                <a:spcPts val="200"/>
              </a:spcBef>
              <a:spcAft>
                <a:spcPts val="200"/>
              </a:spcAft>
              <a:buSzPct val="100000"/>
              <a:buFont typeface="Arial" panose="020B0604020202020204" pitchFamily="34" charset="0"/>
              <a:buChar char="•"/>
              <a:defRPr sz="1200">
                <a:solidFill>
                  <a:schemeClr val="tx1"/>
                </a:solidFill>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r>
              <a:rPr lang="en-GB"/>
              <a:t>First bullet</a:t>
            </a:r>
          </a:p>
          <a:p>
            <a:pPr lvl="1"/>
            <a:r>
              <a:rPr lang="en-GB"/>
              <a:t>Second bullet</a:t>
            </a:r>
          </a:p>
          <a:p>
            <a:pPr lvl="2"/>
            <a:r>
              <a:rPr lang="en-GB"/>
              <a:t>Third bullet</a:t>
            </a:r>
          </a:p>
        </p:txBody>
      </p:sp>
    </p:spTree>
    <p:custDataLst>
      <p:tags r:id="rId1"/>
    </p:custDataLst>
    <p:extLst>
      <p:ext uri="{BB962C8B-B14F-4D97-AF65-F5344CB8AC3E}">
        <p14:creationId xmlns:p14="http://schemas.microsoft.com/office/powerpoint/2010/main" val="1139677865"/>
      </p:ext>
    </p:extLst>
  </p:cSld>
  <p:clrMapOvr>
    <a:masterClrMapping/>
  </p:clrMapOvr>
  <p:extLst>
    <p:ext uri="{DCECCB84-F9BA-43D5-87BE-67443E8EF086}">
      <p15:sldGuideLst xmlns:p15="http://schemas.microsoft.com/office/powerpoint/2012/main">
        <p15:guide id="1" orient="horz" pos="546">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solidFill>
          <a:schemeClr val="bg1"/>
        </a:solidFill>
        <a:effectLst/>
      </p:bgPr>
    </p:bg>
    <p:spTree>
      <p:nvGrpSpPr>
        <p:cNvPr id="1" name="Shape 15"/>
        <p:cNvGrpSpPr/>
        <p:nvPr/>
      </p:nvGrpSpPr>
      <p:grpSpPr>
        <a:xfrm>
          <a:off x="0" y="0"/>
          <a:ext cx="0" cy="0"/>
          <a:chOff x="0" y="0"/>
          <a:chExt cx="0" cy="0"/>
        </a:xfrm>
      </p:grpSpPr>
      <p:sp>
        <p:nvSpPr>
          <p:cNvPr id="16" name="Google Shape;16;p5"/>
          <p:cNvSpPr txBox="1">
            <a:spLocks noGrp="1"/>
          </p:cNvSpPr>
          <p:nvPr>
            <p:ph type="title"/>
          </p:nvPr>
        </p:nvSpPr>
        <p:spPr>
          <a:xfrm>
            <a:off x="311700" y="309484"/>
            <a:ext cx="5910600" cy="572700"/>
          </a:xfrm>
          <a:prstGeom prst="rect">
            <a:avLst/>
          </a:prstGeom>
        </p:spPr>
        <p:txBody>
          <a:bodyPr spcFirstLastPara="1" wrap="square" lIns="91425" tIns="91425" rIns="91425" bIns="91425" anchor="b" anchorCtr="0">
            <a:normAutofit/>
          </a:bodyPr>
          <a:lstStyle>
            <a:lvl1pPr lvl="0">
              <a:spcBef>
                <a:spcPts val="0"/>
              </a:spcBef>
              <a:spcAft>
                <a:spcPts val="0"/>
              </a:spcAft>
              <a:buSzPts val="2700"/>
              <a:buNone/>
              <a:defRPr sz="3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 name="Google Shape;17;p5"/>
          <p:cNvSpPr txBox="1">
            <a:spLocks noGrp="1"/>
          </p:cNvSpPr>
          <p:nvPr>
            <p:ph type="body" idx="1"/>
          </p:nvPr>
        </p:nvSpPr>
        <p:spPr>
          <a:xfrm>
            <a:off x="311701" y="1152475"/>
            <a:ext cx="3999900" cy="3219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18" name="Google Shape;18;p5"/>
          <p:cNvSpPr txBox="1">
            <a:spLocks noGrp="1"/>
          </p:cNvSpPr>
          <p:nvPr>
            <p:ph type="body" idx="2"/>
          </p:nvPr>
        </p:nvSpPr>
        <p:spPr>
          <a:xfrm>
            <a:off x="4832401" y="1152475"/>
            <a:ext cx="3999900" cy="3219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Tree>
    <p:custDataLst>
      <p:tags r:id="rId1"/>
    </p:custDataLst>
    <p:extLst>
      <p:ext uri="{BB962C8B-B14F-4D97-AF65-F5344CB8AC3E}">
        <p14:creationId xmlns:p14="http://schemas.microsoft.com/office/powerpoint/2010/main" val="327563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Heading Page">
    <p:bg>
      <p:bgPr>
        <a:solidFill>
          <a:schemeClr val="bg1"/>
        </a:solidFill>
        <a:effectLst/>
      </p:bgPr>
    </p:bg>
    <p:spTree>
      <p:nvGrpSpPr>
        <p:cNvPr id="1" name=""/>
        <p:cNvGrpSpPr/>
        <p:nvPr/>
      </p:nvGrpSpPr>
      <p:grpSpPr>
        <a:xfrm>
          <a:off x="0" y="0"/>
          <a:ext cx="0" cy="0"/>
          <a:chOff x="0" y="0"/>
          <a:chExt cx="0" cy="0"/>
        </a:xfrm>
      </p:grpSpPr>
      <p:sp>
        <p:nvSpPr>
          <p:cNvPr id="5" name="Espace réservé du texte 5">
            <a:extLst>
              <a:ext uri="{FF2B5EF4-FFF2-40B4-BE49-F238E27FC236}">
                <a16:creationId xmlns:a16="http://schemas.microsoft.com/office/drawing/2014/main" id="{75713D93-C919-4892-838C-B532C4D773A2}"/>
              </a:ext>
            </a:extLst>
          </p:cNvPr>
          <p:cNvSpPr>
            <a:spLocks noGrp="1"/>
          </p:cNvSpPr>
          <p:nvPr>
            <p:ph type="body" sz="quarter" idx="10" hasCustomPrompt="1"/>
          </p:nvPr>
        </p:nvSpPr>
        <p:spPr>
          <a:xfrm>
            <a:off x="324619" y="339502"/>
            <a:ext cx="7631757" cy="432048"/>
          </a:xfrm>
          <a:prstGeom prst="rect">
            <a:avLst/>
          </a:prstGeom>
        </p:spPr>
        <p:txBody>
          <a:bodyPr>
            <a:noAutofit/>
          </a:bodyPr>
          <a:lstStyle>
            <a:lvl1pPr marL="0" indent="0">
              <a:lnSpc>
                <a:spcPts val="2500"/>
              </a:lnSpc>
              <a:spcBef>
                <a:spcPts val="0"/>
              </a:spcBef>
              <a:buNone/>
              <a:defRPr sz="2400" b="1" baseline="0">
                <a:solidFill>
                  <a:schemeClr val="accent1"/>
                </a:solidFill>
                <a:latin typeface="+mj-lt"/>
              </a:defRPr>
            </a:lvl1pPr>
            <a:lvl2pPr marL="266693" indent="0">
              <a:buNone/>
              <a:defRPr/>
            </a:lvl2pPr>
            <a:lvl3pPr marL="531799" indent="0">
              <a:buNone/>
              <a:defRPr/>
            </a:lvl3pPr>
            <a:lvl4pPr marL="809605" indent="0">
              <a:buNone/>
              <a:defRPr/>
            </a:lvl4pPr>
            <a:lvl5pPr marL="1076298" indent="0">
              <a:buNone/>
              <a:defRPr/>
            </a:lvl5pPr>
          </a:lstStyle>
          <a:p>
            <a:pPr lvl="0"/>
            <a:r>
              <a:rPr lang="en-US"/>
              <a:t>Want to use just a headline? =&gt; type here</a:t>
            </a:r>
          </a:p>
        </p:txBody>
      </p:sp>
    </p:spTree>
    <p:custDataLst>
      <p:tags r:id="rId1"/>
    </p:custDataLst>
    <p:extLst>
      <p:ext uri="{BB962C8B-B14F-4D97-AF65-F5344CB8AC3E}">
        <p14:creationId xmlns:p14="http://schemas.microsoft.com/office/powerpoint/2010/main" val="4136671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g"/><Relationship Id="rId13" Type="http://schemas.openxmlformats.org/officeDocument/2006/relationships/image" Target="../media/image7.png"/><Relationship Id="rId3" Type="http://schemas.openxmlformats.org/officeDocument/2006/relationships/slideLayout" Target="../slideLayouts/slideLayout8.xml"/><Relationship Id="rId7" Type="http://schemas.openxmlformats.org/officeDocument/2006/relationships/tags" Target="../tags/tag8.xml"/><Relationship Id="rId12" Type="http://schemas.microsoft.com/office/2007/relationships/hdphoto" Target="../media/hdphoto1.wdp"/><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11" Type="http://schemas.openxmlformats.org/officeDocument/2006/relationships/image" Target="../media/image6.png"/><Relationship Id="rId5" Type="http://schemas.openxmlformats.org/officeDocument/2006/relationships/slideLayout" Target="../slideLayouts/slideLayout10.xml"/><Relationship Id="rId10" Type="http://schemas.openxmlformats.org/officeDocument/2006/relationships/image" Target="../media/image3.png"/><Relationship Id="rId4" Type="http://schemas.openxmlformats.org/officeDocument/2006/relationships/slideLayout" Target="../slideLayouts/slideLayout9.xml"/><Relationship Id="rId9" Type="http://schemas.openxmlformats.org/officeDocument/2006/relationships/image" Target="../media/image2.png"/><Relationship Id="rId14" Type="http://schemas.microsoft.com/office/2007/relationships/hdphoto" Target="../media/hdphoto2.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89150"/>
            <a:ext cx="5910600" cy="572700"/>
          </a:xfrm>
          <a:prstGeom prst="rect">
            <a:avLst/>
          </a:prstGeom>
          <a:noFill/>
          <a:ln>
            <a:noFill/>
          </a:ln>
        </p:spPr>
        <p:txBody>
          <a:bodyPr spcFirstLastPara="1" wrap="square" lIns="91425" tIns="91425" rIns="91425" bIns="91425" anchor="b" anchorCtr="0">
            <a:noAutofit/>
          </a:bodyPr>
          <a:lstStyle/>
          <a:p>
            <a:pPr lvl="0">
              <a:buClr>
                <a:srgbClr val="1D429C"/>
              </a:buClr>
              <a:buSzPts val="2700"/>
              <a:buNone/>
            </a:pPr>
            <a:endParaRPr/>
          </a:p>
        </p:txBody>
      </p:sp>
      <p:sp>
        <p:nvSpPr>
          <p:cNvPr id="7" name="Google Shape;7;p1"/>
          <p:cNvSpPr txBox="1">
            <a:spLocks noGrp="1"/>
          </p:cNvSpPr>
          <p:nvPr>
            <p:ph type="body" idx="1"/>
          </p:nvPr>
        </p:nvSpPr>
        <p:spPr>
          <a:xfrm>
            <a:off x="311700" y="1363800"/>
            <a:ext cx="8520600" cy="3480900"/>
          </a:xfrm>
          <a:prstGeom prst="rect">
            <a:avLst/>
          </a:prstGeom>
          <a:noFill/>
          <a:ln>
            <a:noFill/>
          </a:ln>
        </p:spPr>
        <p:txBody>
          <a:bodyPr spcFirstLastPara="1" wrap="square" lIns="91425" tIns="91425" rIns="91425" bIns="91425" anchor="t" anchorCtr="0">
            <a:noAutofit/>
          </a:bodyPr>
          <a:lstStyle/>
          <a:p>
            <a:pPr marL="239994" lvl="0" indent="-239994">
              <a:spcBef>
                <a:spcPts val="267"/>
              </a:spcBef>
              <a:spcAft>
                <a:spcPts val="267"/>
              </a:spcAft>
              <a:buClr>
                <a:srgbClr val="51B848"/>
              </a:buClr>
              <a:buSzPct val="100000"/>
              <a:buFont typeface="Arial" panose="020B0604020202020204" pitchFamily="34" charset="0"/>
              <a:buChar char="•"/>
            </a:pPr>
            <a:endParaRPr dirty="0"/>
          </a:p>
        </p:txBody>
      </p:sp>
      <p:pic>
        <p:nvPicPr>
          <p:cNvPr id="3" name="Picture 2">
            <a:extLst>
              <a:ext uri="{FF2B5EF4-FFF2-40B4-BE49-F238E27FC236}">
                <a16:creationId xmlns:a16="http://schemas.microsoft.com/office/drawing/2014/main" id="{F2B90A96-7E7C-9DC6-EAFA-6E4B4A328D24}"/>
              </a:ext>
            </a:extLst>
          </p:cNvPr>
          <p:cNvPicPr>
            <a:picLocks noChangeAspect="1"/>
          </p:cNvPicPr>
          <p:nvPr userDrawn="1"/>
        </p:nvPicPr>
        <p:blipFill>
          <a:blip r:embed="rId8"/>
          <a:srcRect l="76914"/>
          <a:stretch>
            <a:fillRect/>
          </a:stretch>
        </p:blipFill>
        <p:spPr>
          <a:xfrm>
            <a:off x="7560782" y="0"/>
            <a:ext cx="1583218" cy="5143500"/>
          </a:xfrm>
          <a:prstGeom prst="rect">
            <a:avLst/>
          </a:prstGeom>
        </p:spPr>
      </p:pic>
      <p:pic>
        <p:nvPicPr>
          <p:cNvPr id="9" name="Picture 8">
            <a:extLst>
              <a:ext uri="{FF2B5EF4-FFF2-40B4-BE49-F238E27FC236}">
                <a16:creationId xmlns:a16="http://schemas.microsoft.com/office/drawing/2014/main" id="{8F8A3F95-0B24-CD6A-029B-B173169D7191}"/>
              </a:ext>
            </a:extLst>
          </p:cNvPr>
          <p:cNvPicPr>
            <a:picLocks noChangeAspect="1"/>
          </p:cNvPicPr>
          <p:nvPr userDrawn="1"/>
        </p:nvPicPr>
        <p:blipFill>
          <a:blip r:embed="rId9"/>
          <a:stretch>
            <a:fillRect/>
          </a:stretch>
        </p:blipFill>
        <p:spPr>
          <a:xfrm>
            <a:off x="114919" y="4685616"/>
            <a:ext cx="1357351" cy="309086"/>
          </a:xfrm>
          <a:prstGeom prst="rect">
            <a:avLst/>
          </a:prstGeom>
        </p:spPr>
      </p:pic>
      <p:pic>
        <p:nvPicPr>
          <p:cNvPr id="11" name="Picture 10" descr="The McMaster Logo - McMaster Brand">
            <a:extLst>
              <a:ext uri="{FF2B5EF4-FFF2-40B4-BE49-F238E27FC236}">
                <a16:creationId xmlns:a16="http://schemas.microsoft.com/office/drawing/2014/main" id="{CE44EE92-5ACD-B4BF-04E1-C0013C3D2C27}"/>
              </a:ext>
            </a:extLst>
          </p:cNvPr>
          <p:cNvPicPr>
            <a:picLocks noChangeAspect="1"/>
          </p:cNvPicPr>
          <p:nvPr userDrawn="1"/>
        </p:nvPicPr>
        <p:blipFill>
          <a:blip r:embed="rId10"/>
          <a:stretch>
            <a:fillRect/>
          </a:stretch>
        </p:blipFill>
        <p:spPr>
          <a:xfrm>
            <a:off x="1608092" y="4688794"/>
            <a:ext cx="736755" cy="388665"/>
          </a:xfrm>
          <a:prstGeom prst="rect">
            <a:avLst/>
          </a:prstGeom>
        </p:spPr>
      </p:pic>
    </p:spTree>
    <p:custDataLst>
      <p:tags r:id="rId7"/>
    </p:custDataLst>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60"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400" b="1" i="0" u="none" strike="noStrike" cap="none">
          <a:solidFill>
            <a:srgbClr val="1D429C"/>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tx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151" y="451634"/>
            <a:ext cx="6551508" cy="573087"/>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1D429C"/>
              </a:buClr>
              <a:buSzPts val="2700"/>
              <a:buNone/>
              <a:defRPr sz="2700" b="1">
                <a:solidFill>
                  <a:srgbClr val="1D429C"/>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363800"/>
            <a:ext cx="8520600" cy="3480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51B848"/>
              </a:buClr>
              <a:buSzPts val="1800"/>
              <a:buChar char="●"/>
              <a:defRPr sz="1800">
                <a:solidFill>
                  <a:srgbClr val="51B848"/>
                </a:solidFill>
              </a:defRPr>
            </a:lvl1pPr>
            <a:lvl2pPr marL="914400" lvl="1" indent="-317500">
              <a:lnSpc>
                <a:spcPct val="115000"/>
              </a:lnSpc>
              <a:spcBef>
                <a:spcPts val="0"/>
              </a:spcBef>
              <a:spcAft>
                <a:spcPts val="0"/>
              </a:spcAft>
              <a:buClr>
                <a:srgbClr val="51B848"/>
              </a:buClr>
              <a:buSzPts val="1400"/>
              <a:buChar char="○"/>
              <a:defRPr>
                <a:solidFill>
                  <a:srgbClr val="51B848"/>
                </a:solidFill>
              </a:defRPr>
            </a:lvl2pPr>
            <a:lvl3pPr marL="1371600" lvl="2" indent="-317500">
              <a:lnSpc>
                <a:spcPct val="115000"/>
              </a:lnSpc>
              <a:spcBef>
                <a:spcPts val="0"/>
              </a:spcBef>
              <a:spcAft>
                <a:spcPts val="0"/>
              </a:spcAft>
              <a:buClr>
                <a:srgbClr val="51B848"/>
              </a:buClr>
              <a:buSzPts val="1400"/>
              <a:buChar char="■"/>
              <a:defRPr>
                <a:solidFill>
                  <a:srgbClr val="51B848"/>
                </a:solidFill>
              </a:defRPr>
            </a:lvl3pPr>
            <a:lvl4pPr marL="1828800" lvl="3" indent="-317500">
              <a:lnSpc>
                <a:spcPct val="115000"/>
              </a:lnSpc>
              <a:spcBef>
                <a:spcPts val="0"/>
              </a:spcBef>
              <a:spcAft>
                <a:spcPts val="0"/>
              </a:spcAft>
              <a:buClr>
                <a:srgbClr val="51B848"/>
              </a:buClr>
              <a:buSzPts val="1400"/>
              <a:buChar char="●"/>
              <a:defRPr>
                <a:solidFill>
                  <a:srgbClr val="51B848"/>
                </a:solidFill>
              </a:defRPr>
            </a:lvl4pPr>
            <a:lvl5pPr marL="2286000" lvl="4" indent="-317500">
              <a:lnSpc>
                <a:spcPct val="115000"/>
              </a:lnSpc>
              <a:spcBef>
                <a:spcPts val="0"/>
              </a:spcBef>
              <a:spcAft>
                <a:spcPts val="0"/>
              </a:spcAft>
              <a:buClr>
                <a:srgbClr val="51B848"/>
              </a:buClr>
              <a:buSzPts val="1400"/>
              <a:buChar char="○"/>
              <a:defRPr>
                <a:solidFill>
                  <a:srgbClr val="51B848"/>
                </a:solidFill>
              </a:defRPr>
            </a:lvl5pPr>
            <a:lvl6pPr marL="2743200" lvl="5" indent="-317500">
              <a:lnSpc>
                <a:spcPct val="115000"/>
              </a:lnSpc>
              <a:spcBef>
                <a:spcPts val="0"/>
              </a:spcBef>
              <a:spcAft>
                <a:spcPts val="0"/>
              </a:spcAft>
              <a:buClr>
                <a:srgbClr val="51B848"/>
              </a:buClr>
              <a:buSzPts val="1400"/>
              <a:buChar char="■"/>
              <a:defRPr>
                <a:solidFill>
                  <a:srgbClr val="51B848"/>
                </a:solidFill>
              </a:defRPr>
            </a:lvl6pPr>
            <a:lvl7pPr marL="3200400" lvl="6" indent="-317500">
              <a:lnSpc>
                <a:spcPct val="115000"/>
              </a:lnSpc>
              <a:spcBef>
                <a:spcPts val="0"/>
              </a:spcBef>
              <a:spcAft>
                <a:spcPts val="0"/>
              </a:spcAft>
              <a:buClr>
                <a:srgbClr val="51B848"/>
              </a:buClr>
              <a:buSzPts val="1400"/>
              <a:buChar char="●"/>
              <a:defRPr>
                <a:solidFill>
                  <a:srgbClr val="51B848"/>
                </a:solidFill>
              </a:defRPr>
            </a:lvl7pPr>
            <a:lvl8pPr marL="3657600" lvl="7" indent="-317500">
              <a:lnSpc>
                <a:spcPct val="115000"/>
              </a:lnSpc>
              <a:spcBef>
                <a:spcPts val="0"/>
              </a:spcBef>
              <a:spcAft>
                <a:spcPts val="0"/>
              </a:spcAft>
              <a:buClr>
                <a:srgbClr val="51B848"/>
              </a:buClr>
              <a:buSzPts val="1400"/>
              <a:buChar char="○"/>
              <a:defRPr>
                <a:solidFill>
                  <a:srgbClr val="51B848"/>
                </a:solidFill>
              </a:defRPr>
            </a:lvl8pPr>
            <a:lvl9pPr marL="4114800" lvl="8" indent="-317500">
              <a:lnSpc>
                <a:spcPct val="115000"/>
              </a:lnSpc>
              <a:spcBef>
                <a:spcPts val="0"/>
              </a:spcBef>
              <a:spcAft>
                <a:spcPts val="0"/>
              </a:spcAft>
              <a:buClr>
                <a:srgbClr val="51B848"/>
              </a:buClr>
              <a:buSzPts val="1400"/>
              <a:buChar char="■"/>
              <a:defRPr>
                <a:solidFill>
                  <a:srgbClr val="51B848"/>
                </a:solidFill>
              </a:defRPr>
            </a:lvl9pPr>
          </a:lstStyle>
          <a:p>
            <a:endParaRPr/>
          </a:p>
        </p:txBody>
      </p:sp>
      <p:sp>
        <p:nvSpPr>
          <p:cNvPr id="3" name="TextBox 2">
            <a:extLst>
              <a:ext uri="{FF2B5EF4-FFF2-40B4-BE49-F238E27FC236}">
                <a16:creationId xmlns:a16="http://schemas.microsoft.com/office/drawing/2014/main" id="{FE67A2A1-38C6-CBBE-93D8-D985CEDF0742}"/>
              </a:ext>
            </a:extLst>
          </p:cNvPr>
          <p:cNvSpPr txBox="1"/>
          <p:nvPr userDrawn="1">
            <p:extLst>
              <p:ext uri="{1162E1C5-73C7-4A58-AE30-91384D911F3F}">
                <p184:classification xmlns:p184="http://schemas.microsoft.com/office/powerpoint/2018/4/main" val="ftr"/>
              </p:ext>
            </p:extLst>
          </p:nvPr>
        </p:nvSpPr>
        <p:spPr>
          <a:xfrm>
            <a:off x="3716810" y="4793223"/>
            <a:ext cx="1710381" cy="287323"/>
          </a:xfrm>
          <a:prstGeom prst="rect">
            <a:avLst/>
          </a:prstGeom>
        </p:spPr>
        <p:txBody>
          <a:bodyPr horzOverflow="overflow" wrap="square" lIns="0" tIns="0" rIns="0" bIns="0">
            <a:spAutoFit/>
          </a:bodyPr>
          <a:lstStyle/>
          <a:p>
            <a:pPr algn="ctr"/>
            <a:r>
              <a:rPr lang="en-CH" sz="1867">
                <a:solidFill>
                  <a:srgbClr val="FF8939">
                    <a:alpha val="50000"/>
                  </a:srgbClr>
                </a:solidFill>
                <a:latin typeface="Arial" panose="020B0604020202020204" pitchFamily="34" charset="0"/>
              </a:rPr>
              <a:t>RESTRICTED</a:t>
            </a:r>
            <a:endParaRPr lang="en-CH" sz="2400">
              <a:solidFill>
                <a:srgbClr val="FF8939">
                  <a:alpha val="50000"/>
                </a:srgbClr>
              </a:solidFill>
              <a:latin typeface="Arial" panose="020B0604020202020204" pitchFamily="34" charset="0"/>
            </a:endParaRPr>
          </a:p>
        </p:txBody>
      </p:sp>
      <p:pic>
        <p:nvPicPr>
          <p:cNvPr id="8" name="Picture 7">
            <a:extLst>
              <a:ext uri="{FF2B5EF4-FFF2-40B4-BE49-F238E27FC236}">
                <a16:creationId xmlns:a16="http://schemas.microsoft.com/office/drawing/2014/main" id="{FBC2AD40-1F0E-B8CA-EE49-1BD895E45D2B}"/>
              </a:ext>
            </a:extLst>
          </p:cNvPr>
          <p:cNvPicPr>
            <a:picLocks noChangeAspect="1"/>
          </p:cNvPicPr>
          <p:nvPr userDrawn="1"/>
        </p:nvPicPr>
        <p:blipFill>
          <a:blip r:embed="rId8"/>
          <a:srcRect l="76914"/>
          <a:stretch>
            <a:fillRect/>
          </a:stretch>
        </p:blipFill>
        <p:spPr>
          <a:xfrm>
            <a:off x="7560782" y="0"/>
            <a:ext cx="1583218" cy="5143500"/>
          </a:xfrm>
          <a:prstGeom prst="rect">
            <a:avLst/>
          </a:prstGeom>
        </p:spPr>
      </p:pic>
      <p:pic>
        <p:nvPicPr>
          <p:cNvPr id="11" name="Picture 10">
            <a:extLst>
              <a:ext uri="{FF2B5EF4-FFF2-40B4-BE49-F238E27FC236}">
                <a16:creationId xmlns:a16="http://schemas.microsoft.com/office/drawing/2014/main" id="{AAD18EAC-821E-C577-FDDF-0C6C52BBC283}"/>
              </a:ext>
            </a:extLst>
          </p:cNvPr>
          <p:cNvPicPr>
            <a:picLocks noChangeAspect="1"/>
          </p:cNvPicPr>
          <p:nvPr userDrawn="1"/>
        </p:nvPicPr>
        <p:blipFill>
          <a:blip r:embed="rId9"/>
          <a:stretch>
            <a:fillRect/>
          </a:stretch>
        </p:blipFill>
        <p:spPr>
          <a:xfrm>
            <a:off x="114919" y="4685616"/>
            <a:ext cx="1357351" cy="309086"/>
          </a:xfrm>
          <a:prstGeom prst="rect">
            <a:avLst/>
          </a:prstGeom>
        </p:spPr>
      </p:pic>
      <p:pic>
        <p:nvPicPr>
          <p:cNvPr id="13" name="Picture 12" descr="The McMaster Logo - McMaster Brand">
            <a:extLst>
              <a:ext uri="{FF2B5EF4-FFF2-40B4-BE49-F238E27FC236}">
                <a16:creationId xmlns:a16="http://schemas.microsoft.com/office/drawing/2014/main" id="{B5485D26-C9F8-4FE9-1D56-98DF618F118C}"/>
              </a:ext>
            </a:extLst>
          </p:cNvPr>
          <p:cNvPicPr>
            <a:picLocks noChangeAspect="1"/>
          </p:cNvPicPr>
          <p:nvPr userDrawn="1"/>
        </p:nvPicPr>
        <p:blipFill>
          <a:blip r:embed="rId10"/>
          <a:stretch>
            <a:fillRect/>
          </a:stretch>
        </p:blipFill>
        <p:spPr>
          <a:xfrm>
            <a:off x="1608092" y="4688794"/>
            <a:ext cx="736755" cy="388665"/>
          </a:xfrm>
          <a:prstGeom prst="rect">
            <a:avLst/>
          </a:prstGeom>
        </p:spPr>
      </p:pic>
      <p:pic>
        <p:nvPicPr>
          <p:cNvPr id="4" name="图片 1">
            <a:extLst>
              <a:ext uri="{FF2B5EF4-FFF2-40B4-BE49-F238E27FC236}">
                <a16:creationId xmlns:a16="http://schemas.microsoft.com/office/drawing/2014/main" id="{40A24628-5960-C412-33AA-5F32D3BB31E3}"/>
              </a:ext>
            </a:extLst>
          </p:cNvPr>
          <p:cNvPicPr>
            <a:picLocks noChangeAspect="1"/>
          </p:cNvPicPr>
          <p:nvPr userDrawn="1"/>
        </p:nvPicPr>
        <p:blipFill>
          <a:blip r:embed="rId11">
            <a:extLst>
              <a:ext uri="{BEBA8EAE-BF5A-486C-A8C5-ECC9F3942E4B}">
                <a14:imgProps xmlns:a14="http://schemas.microsoft.com/office/drawing/2010/main">
                  <a14:imgLayer r:embed="rId12">
                    <a14:imgEffect>
                      <a14:backgroundRemoval t="8197" b="93648" l="8879" r="91355">
                        <a14:foregroundMark x1="8879" y1="17623" x2="85514" y2="14959"/>
                        <a14:foregroundMark x1="43458" y1="94057" x2="43458" y2="94057"/>
                        <a14:foregroundMark x1="84112" y1="57172" x2="82477" y2="38730"/>
                        <a14:foregroundMark x1="84112" y1="66393" x2="16355" y2="9836"/>
                        <a14:foregroundMark x1="90654" y1="29508" x2="87150" y2="14959"/>
                        <a14:foregroundMark x1="79439" y1="9016" x2="70561" y2="8197"/>
                        <a14:foregroundMark x1="89720" y1="20697" x2="89720" y2="20697"/>
                        <a14:foregroundMark x1="91355" y1="23156" x2="89720" y2="33607"/>
                      </a14:backgroundRemoval>
                    </a14:imgEffect>
                  </a14:imgLayer>
                </a14:imgProps>
              </a:ext>
            </a:extLst>
          </a:blip>
          <a:stretch>
            <a:fillRect/>
          </a:stretch>
        </p:blipFill>
        <p:spPr>
          <a:xfrm>
            <a:off x="2385200" y="4706790"/>
            <a:ext cx="340878" cy="388665"/>
          </a:xfrm>
          <a:prstGeom prst="rect">
            <a:avLst/>
          </a:prstGeom>
        </p:spPr>
      </p:pic>
      <p:pic>
        <p:nvPicPr>
          <p:cNvPr id="9" name="图片 2">
            <a:extLst>
              <a:ext uri="{FF2B5EF4-FFF2-40B4-BE49-F238E27FC236}">
                <a16:creationId xmlns:a16="http://schemas.microsoft.com/office/drawing/2014/main" id="{A6CF5F83-C6ED-7263-A5A4-A2B7D3779674}"/>
              </a:ext>
            </a:extLst>
          </p:cNvPr>
          <p:cNvPicPr>
            <a:picLocks noChangeAspect="1"/>
          </p:cNvPicPr>
          <p:nvPr userDrawn="1"/>
        </p:nvPicPr>
        <p:blipFill>
          <a:blip r:embed="rId13">
            <a:extLst>
              <a:ext uri="{BEBA8EAE-BF5A-486C-A8C5-ECC9F3942E4B}">
                <a14:imgProps xmlns:a14="http://schemas.microsoft.com/office/drawing/2010/main">
                  <a14:imgLayer r:embed="rId14">
                    <a14:imgEffect>
                      <a14:backgroundRemoval t="4906" b="96226" l="4478" r="92289">
                        <a14:foregroundMark x1="8955" y1="20000" x2="47512" y2="85849"/>
                        <a14:foregroundMark x1="53483" y1="60943" x2="48507" y2="24528"/>
                        <a14:foregroundMark x1="29602" y1="42830" x2="76866" y2="42075"/>
                        <a14:foregroundMark x1="32090" y1="27736" x2="81095" y2="29811"/>
                        <a14:foregroundMark x1="33831" y1="19434" x2="75124" y2="21887"/>
                        <a14:foregroundMark x1="52736" y1="14717" x2="41542" y2="42075"/>
                        <a14:foregroundMark x1="41542" y1="18113" x2="13184" y2="43396"/>
                        <a14:foregroundMark x1="20149" y1="26604" x2="48507" y2="44151"/>
                        <a14:foregroundMark x1="21891" y1="60943" x2="77612" y2="60943"/>
                        <a14:foregroundMark x1="45771" y1="53774" x2="78358" y2="54528"/>
                        <a14:foregroundMark x1="4726" y1="55094" x2="4726" y2="55094"/>
                        <a14:foregroundMark x1="20149" y1="55094" x2="20149" y2="55094"/>
                        <a14:foregroundMark x1="30348" y1="55094" x2="30348" y2="55094"/>
                        <a14:foregroundMark x1="32090" y1="55094" x2="32090" y2="55094"/>
                        <a14:foregroundMark x1="32090" y1="53774" x2="31343" y2="47925"/>
                        <a14:foregroundMark x1="15920" y1="71509" x2="71642" y2="72075"/>
                        <a14:foregroundMark x1="75124" y1="70189" x2="68159" y2="59623"/>
                        <a14:foregroundMark x1="68159" y1="38302" x2="64677" y2="25849"/>
                        <a14:foregroundMark x1="68905" y1="40189" x2="76866" y2="40755"/>
                        <a14:foregroundMark x1="56219" y1="34906" x2="79353" y2="36226"/>
                        <a14:foregroundMark x1="89552" y1="26604" x2="84577" y2="16792"/>
                        <a14:foregroundMark x1="70647" y1="12830" x2="54478" y2="5660"/>
                        <a14:foregroundMark x1="49254" y1="5094" x2="15920" y2="20566"/>
                        <a14:foregroundMark x1="9701" y1="26604" x2="7960" y2="63019"/>
                        <a14:foregroundMark x1="9701" y1="65660" x2="9701" y2="77925"/>
                        <a14:foregroundMark x1="12438" y1="44151" x2="11443" y2="65660"/>
                        <a14:foregroundMark x1="25124" y1="53208" x2="46766" y2="55094"/>
                        <a14:foregroundMark x1="8955" y1="76604" x2="53483" y2="93585"/>
                        <a14:foregroundMark x1="53483" y1="92830" x2="77612" y2="85849"/>
                        <a14:foregroundMark x1="79353" y1="84528" x2="87811" y2="73396"/>
                        <a14:foregroundMark x1="91294" y1="60943" x2="90547" y2="42075"/>
                        <a14:foregroundMark x1="91294" y1="29057" x2="92289" y2="73396"/>
                        <a14:foregroundMark x1="86070" y1="83208" x2="56219" y2="90377"/>
                        <a14:foregroundMark x1="14179" y1="83208" x2="47512" y2="94151"/>
                        <a14:foregroundMark x1="50995" y1="96226" x2="62935" y2="92830"/>
                        <a14:foregroundMark x1="21891" y1="29057" x2="49254" y2="16792"/>
                        <a14:foregroundMark x1="57960" y1="16038" x2="70647" y2="23208"/>
                        <a14:foregroundMark x1="59453" y1="23208" x2="69900" y2="21321"/>
                        <a14:foregroundMark x1="68159" y1="20000" x2="61194" y2="18113"/>
                        <a14:foregroundMark x1="59453" y1="20943" x2="59453" y2="20943"/>
                        <a14:foregroundMark x1="62687" y1="19811" x2="60945" y2="20377"/>
                        <a14:foregroundMark x1="59453" y1="19811" x2="74627" y2="22830"/>
                      </a14:backgroundRemoval>
                    </a14:imgEffect>
                  </a14:imgLayer>
                </a14:imgProps>
              </a:ext>
            </a:extLst>
          </a:blip>
          <a:stretch>
            <a:fillRect/>
          </a:stretch>
        </p:blipFill>
        <p:spPr>
          <a:xfrm>
            <a:off x="2749115" y="4689596"/>
            <a:ext cx="320881" cy="423052"/>
          </a:xfrm>
          <a:prstGeom prst="rect">
            <a:avLst/>
          </a:prstGeom>
        </p:spPr>
      </p:pic>
    </p:spTree>
    <p:custDataLst>
      <p:tags r:id="rId7"/>
    </p:custDataLst>
    <p:extLst>
      <p:ext uri="{BB962C8B-B14F-4D97-AF65-F5344CB8AC3E}">
        <p14:creationId xmlns:p14="http://schemas.microsoft.com/office/powerpoint/2010/main" val="1211732545"/>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2" pos="2880">
          <p15:clr>
            <a:srgbClr val="F26B43"/>
          </p15:clr>
        </p15:guide>
        <p15:guide id="3" pos="284">
          <p15:clr>
            <a:srgbClr val="F26B43"/>
          </p15:clr>
        </p15:guide>
        <p15:guide id="4" orient="horz" pos="31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7.xml"/><Relationship Id="rId5" Type="http://schemas.microsoft.com/office/2007/relationships/hdphoto" Target="../media/hdphoto3.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7" Type="http://schemas.microsoft.com/office/2007/relationships/hdphoto" Target="../media/hdphoto3.wdp"/><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8.png"/><Relationship Id="rId5" Type="http://schemas.microsoft.com/office/2007/relationships/hdphoto" Target="../media/hdphoto4.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25.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28.xml"/><Relationship Id="rId4" Type="http://schemas.openxmlformats.org/officeDocument/2006/relationships/image" Target="../media/image10.sv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xml"/><Relationship Id="rId1" Type="http://schemas.openxmlformats.org/officeDocument/2006/relationships/tags" Target="../tags/tag29.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slideLayout" Target="../slideLayouts/slideLayout3.xml"/><Relationship Id="rId1" Type="http://schemas.openxmlformats.org/officeDocument/2006/relationships/tags" Target="../tags/tag3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31.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Layout" Target="../slideLayouts/slideLayout8.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4788"/>
        </a:solidFill>
        <a:effectLst/>
      </p:bgPr>
    </p:bg>
    <p:spTree>
      <p:nvGrpSpPr>
        <p:cNvPr id="1" name="Shape 40"/>
        <p:cNvGrpSpPr/>
        <p:nvPr/>
      </p:nvGrpSpPr>
      <p:grpSpPr>
        <a:xfrm>
          <a:off x="0" y="0"/>
          <a:ext cx="0" cy="0"/>
          <a:chOff x="0" y="0"/>
          <a:chExt cx="0" cy="0"/>
        </a:xfrm>
      </p:grpSpPr>
      <p:sp>
        <p:nvSpPr>
          <p:cNvPr id="41" name="Google Shape;41;p13"/>
          <p:cNvSpPr txBox="1">
            <a:spLocks noGrp="1"/>
          </p:cNvSpPr>
          <p:nvPr>
            <p:ph type="ctrTitle"/>
          </p:nvPr>
        </p:nvSpPr>
        <p:spPr>
          <a:xfrm>
            <a:off x="311742" y="2949090"/>
            <a:ext cx="5209826" cy="1509785"/>
          </a:xfrm>
          <a:prstGeom prst="rect">
            <a:avLst/>
          </a:prstGeom>
        </p:spPr>
        <p:txBody>
          <a:bodyPr spcFirstLastPara="1" wrap="square" lIns="121900" tIns="121900" rIns="121900" bIns="121900" anchor="b" anchorCtr="0">
            <a:noAutofit/>
          </a:bodyPr>
          <a:lstStyle/>
          <a:p>
            <a:r>
              <a:rPr lang="en-US" sz="800" dirty="0"/>
              <a:t>Raed A. Joundi,</a:t>
            </a:r>
            <a:r>
              <a:rPr lang="en-US" sz="800" baseline="30000" dirty="0"/>
              <a:t>1</a:t>
            </a:r>
            <a:r>
              <a:rPr lang="en-US" sz="800" dirty="0"/>
              <a:t> Ashkan Shoamanesh, Qiang Dong, Teriyuki Hirano, Pablo Amaya, </a:t>
            </a:r>
            <a:br>
              <a:rPr lang="en-US" sz="800" dirty="0"/>
            </a:br>
            <a:r>
              <a:rPr lang="en-US" sz="800" dirty="0"/>
              <a:t>Charlotte Cordonnier, Scott E. Kasner, Jeffrey L. Saver, Georgios Tsivgoulis, Bruce C.V. Campbell, Martin Kovar, Robert Mikulik, Gisele Sampaio Silva, José M. Ferro, Daniel Bereczki, Agnieszka Slowik, Robin Lemmens, Jaime Masjuan, Michael Knoflach, Roland Veltkamp, Thompson Robinson, </a:t>
            </a:r>
            <a:br>
              <a:rPr lang="en-US" sz="800" dirty="0"/>
            </a:br>
            <a:r>
              <a:rPr lang="en-US" sz="800" dirty="0"/>
              <a:t>Peter Turcani, Gian Marco De Marchis, I-Hui Lee, Serefnur Ozturk, Ivan Staikov, Andrea Zini, </a:t>
            </a:r>
            <a:br>
              <a:rPr lang="en-US" sz="800" dirty="0"/>
            </a:br>
            <a:r>
              <a:rPr lang="en-US" sz="800" dirty="0"/>
              <a:t>Andrew M. Demchuk, P.N. Sylaja, Fan Kee Hoo, Saule T. Turespekova, Karleen Schulze, Lizhen Xu, Angela Wang, Jodi Miller, Pablo Colorado, Lars Keller, Eva Muehlhofer, Eric Smith, Mukul Sharma</a:t>
            </a:r>
            <a:br>
              <a:rPr lang="en-US" sz="800" b="0" dirty="0"/>
            </a:br>
            <a:br>
              <a:rPr lang="en-US" sz="800" b="0" dirty="0"/>
            </a:br>
            <a:r>
              <a:rPr lang="en-US" sz="800" b="0" dirty="0"/>
              <a:t>1. Presenting author: </a:t>
            </a:r>
            <a:r>
              <a:rPr lang="en-GB" sz="800" b="0" dirty="0"/>
              <a:t>Department of Medicine, Population Health Research Institute, McMaster University, Hamilton, Ontario, Canada</a:t>
            </a:r>
            <a:endParaRPr lang="en-US" sz="800" b="0" noProof="0" dirty="0">
              <a:solidFill>
                <a:srgbClr val="FF0000"/>
              </a:solidFill>
              <a:highlight>
                <a:srgbClr val="FFFF00"/>
              </a:highlight>
            </a:endParaRPr>
          </a:p>
        </p:txBody>
      </p:sp>
      <p:sp>
        <p:nvSpPr>
          <p:cNvPr id="8" name="Google Shape;41;p13">
            <a:extLst>
              <a:ext uri="{FF2B5EF4-FFF2-40B4-BE49-F238E27FC236}">
                <a16:creationId xmlns:a16="http://schemas.microsoft.com/office/drawing/2014/main" id="{26B00B72-87C2-D338-686A-FF2F9BB235A0}"/>
              </a:ext>
            </a:extLst>
          </p:cNvPr>
          <p:cNvSpPr txBox="1">
            <a:spLocks/>
          </p:cNvSpPr>
          <p:nvPr/>
        </p:nvSpPr>
        <p:spPr>
          <a:xfrm>
            <a:off x="311742" y="1678372"/>
            <a:ext cx="5747471" cy="13472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a:buClr>
                <a:srgbClr val="1D429C"/>
              </a:buClr>
              <a:buSzPts val="3000"/>
              <a:buNone/>
              <a:defRPr sz="1200" b="1">
                <a:solidFill>
                  <a:schemeClr val="bg1"/>
                </a:solidFill>
                <a:latin typeface="Arial" panose="020B0604020202020204" pitchFamily="34" charset="0"/>
                <a:cs typeface="Arial" panose="020B0604020202020204" pitchFamily="34" charset="0"/>
              </a:defRPr>
            </a:lvl1pPr>
            <a:lvl2pPr algn="ctr">
              <a:buClr>
                <a:srgbClr val="333132"/>
              </a:buClr>
              <a:buSzPts val="3000"/>
              <a:buNone/>
              <a:defRPr sz="3000" b="1">
                <a:solidFill>
                  <a:srgbClr val="333132"/>
                </a:solidFill>
              </a:defRPr>
            </a:lvl2pPr>
            <a:lvl3pPr algn="ctr">
              <a:buClr>
                <a:srgbClr val="333132"/>
              </a:buClr>
              <a:buSzPts val="3000"/>
              <a:buNone/>
              <a:defRPr sz="3000" b="1">
                <a:solidFill>
                  <a:srgbClr val="333132"/>
                </a:solidFill>
              </a:defRPr>
            </a:lvl3pPr>
            <a:lvl4pPr algn="ctr">
              <a:buClr>
                <a:srgbClr val="333132"/>
              </a:buClr>
              <a:buSzPts val="3000"/>
              <a:buNone/>
              <a:defRPr sz="3000" b="1">
                <a:solidFill>
                  <a:srgbClr val="333132"/>
                </a:solidFill>
              </a:defRPr>
            </a:lvl4pPr>
            <a:lvl5pPr algn="ctr">
              <a:buClr>
                <a:srgbClr val="333132"/>
              </a:buClr>
              <a:buSzPts val="3000"/>
              <a:buNone/>
              <a:defRPr sz="3000" b="1">
                <a:solidFill>
                  <a:srgbClr val="333132"/>
                </a:solidFill>
              </a:defRPr>
            </a:lvl5pPr>
            <a:lvl6pPr algn="ctr">
              <a:buClr>
                <a:srgbClr val="333132"/>
              </a:buClr>
              <a:buSzPts val="3000"/>
              <a:buNone/>
              <a:defRPr sz="3000" b="1">
                <a:solidFill>
                  <a:srgbClr val="333132"/>
                </a:solidFill>
              </a:defRPr>
            </a:lvl6pPr>
            <a:lvl7pPr algn="ctr">
              <a:buClr>
                <a:srgbClr val="333132"/>
              </a:buClr>
              <a:buSzPts val="3000"/>
              <a:buNone/>
              <a:defRPr sz="3000" b="1">
                <a:solidFill>
                  <a:srgbClr val="333132"/>
                </a:solidFill>
              </a:defRPr>
            </a:lvl7pPr>
            <a:lvl8pPr algn="ctr">
              <a:buClr>
                <a:srgbClr val="333132"/>
              </a:buClr>
              <a:buSzPts val="3000"/>
              <a:buNone/>
              <a:defRPr sz="3000" b="1">
                <a:solidFill>
                  <a:srgbClr val="333132"/>
                </a:solidFill>
              </a:defRPr>
            </a:lvl8pPr>
            <a:lvl9pPr algn="ctr">
              <a:buClr>
                <a:srgbClr val="333132"/>
              </a:buClr>
              <a:buSzPts val="3000"/>
              <a:buNone/>
              <a:defRPr sz="3000" b="1">
                <a:solidFill>
                  <a:srgbClr val="333132"/>
                </a:solidFill>
              </a:defRPr>
            </a:lvl9pPr>
          </a:lstStyle>
          <a:p>
            <a:r>
              <a:rPr lang="en-US" sz="1800" noProof="0" dirty="0"/>
              <a:t>Effect of factor XIa inhibitor asundexian on ischemic stroke recurrence according to </a:t>
            </a:r>
            <a:br>
              <a:rPr lang="en-US" sz="1800" noProof="0" dirty="0"/>
            </a:br>
            <a:r>
              <a:rPr lang="en-US" sz="1800" noProof="0" dirty="0"/>
              <a:t>baseline infarct pattern: MRI substudy of OCEANIC-STROKE trial</a:t>
            </a:r>
          </a:p>
        </p:txBody>
      </p:sp>
      <p:pic>
        <p:nvPicPr>
          <p:cNvPr id="6" name="Picture 5">
            <a:extLst>
              <a:ext uri="{FF2B5EF4-FFF2-40B4-BE49-F238E27FC236}">
                <a16:creationId xmlns:a16="http://schemas.microsoft.com/office/drawing/2014/main" id="{96B9C209-D059-AD64-05D5-92B0383E9333}"/>
              </a:ext>
            </a:extLst>
          </p:cNvPr>
          <p:cNvPicPr>
            <a:picLocks noChangeAspect="1"/>
          </p:cNvPicPr>
          <p:nvPr/>
        </p:nvPicPr>
        <p:blipFill>
          <a:blip r:embed="rId4"/>
          <a:stretch>
            <a:fillRect/>
          </a:stretch>
        </p:blipFill>
        <p:spPr>
          <a:xfrm>
            <a:off x="114919" y="4685616"/>
            <a:ext cx="1357351" cy="309086"/>
          </a:xfrm>
          <a:prstGeom prst="rect">
            <a:avLst/>
          </a:prstGeom>
        </p:spPr>
      </p:pic>
      <p:pic>
        <p:nvPicPr>
          <p:cNvPr id="10" name="Picture 9" descr="The McMaster Logo - McMaster Brand">
            <a:extLst>
              <a:ext uri="{FF2B5EF4-FFF2-40B4-BE49-F238E27FC236}">
                <a16:creationId xmlns:a16="http://schemas.microsoft.com/office/drawing/2014/main" id="{94DE79A8-179A-334D-5A39-9E8F8CDB7F20}"/>
              </a:ext>
            </a:extLst>
          </p:cNvPr>
          <p:cNvPicPr>
            <a:picLocks noChangeAspect="1"/>
          </p:cNvPicPr>
          <p:nvPr/>
        </p:nvPicPr>
        <p:blipFill>
          <a:blip r:embed="rId5"/>
          <a:stretch>
            <a:fillRect/>
          </a:stretch>
        </p:blipFill>
        <p:spPr>
          <a:xfrm>
            <a:off x="1608092" y="4688794"/>
            <a:ext cx="736755" cy="388665"/>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
          <a:extLst>
            <a:ext uri="{FF2B5EF4-FFF2-40B4-BE49-F238E27FC236}">
              <a16:creationId xmlns:a16="http://schemas.microsoft.com/office/drawing/2014/main" id="{BC54ADED-A59D-1A1A-BCF9-3A842AD6B9DD}"/>
            </a:ext>
          </a:extLst>
        </p:cNvPr>
        <p:cNvGrpSpPr/>
        <p:nvPr/>
      </p:nvGrpSpPr>
      <p:grpSpPr>
        <a:xfrm>
          <a:off x="0" y="0"/>
          <a:ext cx="0" cy="0"/>
          <a:chOff x="0" y="0"/>
          <a:chExt cx="0" cy="0"/>
        </a:xfrm>
      </p:grpSpPr>
      <p:sp>
        <p:nvSpPr>
          <p:cNvPr id="2" name="Rectangle 6">
            <a:extLst>
              <a:ext uri="{FF2B5EF4-FFF2-40B4-BE49-F238E27FC236}">
                <a16:creationId xmlns:a16="http://schemas.microsoft.com/office/drawing/2014/main" id="{336F48AE-FEE6-D32F-1EC7-6629DC1007C5}"/>
              </a:ext>
            </a:extLst>
          </p:cNvPr>
          <p:cNvSpPr>
            <a:spLocks noGrp="1" noChangeArrowheads="1"/>
          </p:cNvSpPr>
          <p:nvPr>
            <p:ph type="title"/>
          </p:nvPr>
        </p:nvSpPr>
        <p:spPr>
          <a:xfrm>
            <a:off x="311151" y="451636"/>
            <a:ext cx="6551508" cy="573087"/>
          </a:xfrm>
        </p:spPr>
        <p:txBody>
          <a:bodyPr>
            <a:normAutofit/>
          </a:bodyPr>
          <a:lstStyle/>
          <a:p>
            <a:r>
              <a:rPr lang="en-US" noProof="0" dirty="0"/>
              <a:t>Disclosure</a:t>
            </a:r>
          </a:p>
        </p:txBody>
      </p:sp>
      <p:sp>
        <p:nvSpPr>
          <p:cNvPr id="7" name="Text Placeholder 2">
            <a:extLst>
              <a:ext uri="{FF2B5EF4-FFF2-40B4-BE49-F238E27FC236}">
                <a16:creationId xmlns:a16="http://schemas.microsoft.com/office/drawing/2014/main" id="{2452B7C8-CBD4-F0A3-493E-CA5F3B20E481}"/>
              </a:ext>
            </a:extLst>
          </p:cNvPr>
          <p:cNvSpPr>
            <a:spLocks noGrp="1"/>
          </p:cNvSpPr>
          <p:nvPr>
            <p:ph type="body" idx="1"/>
          </p:nvPr>
        </p:nvSpPr>
        <p:spPr>
          <a:xfrm>
            <a:off x="386779" y="1267569"/>
            <a:ext cx="6818418" cy="1963769"/>
          </a:xfrm>
          <a:noFill/>
          <a:ln>
            <a:noFill/>
          </a:ln>
        </p:spPr>
        <p:txBody>
          <a:bodyPr spcFirstLastPara="1" wrap="square" lIns="91425" tIns="91425" rIns="91425" bIns="91425" anchor="t" anchorCtr="0">
            <a:normAutofit/>
          </a:bodyPr>
          <a:lstStyle/>
          <a:p>
            <a:pPr>
              <a:buFont typeface="Arial" panose="020B0604020202020204" pitchFamily="34" charset="0"/>
              <a:buChar char="•"/>
            </a:pPr>
            <a:r>
              <a:rPr lang="en-US" sz="1600" dirty="0"/>
              <a:t>This study was funded by Bayer AG.</a:t>
            </a:r>
          </a:p>
          <a:p>
            <a:pPr>
              <a:buFont typeface="Arial" panose="020B0604020202020204" pitchFamily="34" charset="0"/>
              <a:buChar char="•"/>
            </a:pPr>
            <a:endParaRPr lang="en-US" sz="1600" dirty="0"/>
          </a:p>
          <a:p>
            <a:pPr>
              <a:buFont typeface="Arial" panose="020B0604020202020204" pitchFamily="34" charset="0"/>
              <a:buChar char="•"/>
            </a:pPr>
            <a:r>
              <a:rPr lang="en-GB" sz="1600" dirty="0"/>
              <a:t>Asundexian is not yet approved for use in secondary stroke prevention</a:t>
            </a:r>
          </a:p>
          <a:p>
            <a:pPr>
              <a:buFont typeface="Arial" panose="020B0604020202020204" pitchFamily="34" charset="0"/>
              <a:buChar char="•"/>
            </a:pPr>
            <a:endParaRPr lang="en-GB" sz="1600" dirty="0"/>
          </a:p>
          <a:p>
            <a:pPr>
              <a:buFont typeface="Arial" panose="020B0604020202020204" pitchFamily="34" charset="0"/>
              <a:buChar char="•"/>
            </a:pPr>
            <a:r>
              <a:rPr lang="en-US" sz="1600" dirty="0"/>
              <a:t>RAJ disclosures honoraria/expenses, consulting/advisory </a:t>
            </a:r>
            <a:r>
              <a:rPr lang="en-US" sz="1600"/>
              <a:t>board activities, </a:t>
            </a:r>
            <a:r>
              <a:rPr lang="en-US" sz="1600" dirty="0"/>
              <a:t>and research funding from Bayer AG</a:t>
            </a:r>
          </a:p>
        </p:txBody>
      </p:sp>
    </p:spTree>
    <p:custDataLst>
      <p:tags r:id="rId1"/>
    </p:custDataLst>
    <p:extLst>
      <p:ext uri="{BB962C8B-B14F-4D97-AF65-F5344CB8AC3E}">
        <p14:creationId xmlns:p14="http://schemas.microsoft.com/office/powerpoint/2010/main" val="1449089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itle 174">
            <a:extLst>
              <a:ext uri="{FF2B5EF4-FFF2-40B4-BE49-F238E27FC236}">
                <a16:creationId xmlns:a16="http://schemas.microsoft.com/office/drawing/2014/main" id="{02CC433A-FC90-8606-AA92-29A1DD441B16}"/>
              </a:ext>
            </a:extLst>
          </p:cNvPr>
          <p:cNvSpPr>
            <a:spLocks noGrp="1"/>
          </p:cNvSpPr>
          <p:nvPr>
            <p:ph type="title"/>
          </p:nvPr>
        </p:nvSpPr>
        <p:spPr>
          <a:xfrm>
            <a:off x="311151" y="451636"/>
            <a:ext cx="6551508" cy="573087"/>
          </a:xfrm>
        </p:spPr>
        <p:txBody>
          <a:bodyPr/>
          <a:lstStyle/>
          <a:p>
            <a:r>
              <a:rPr lang="en-US" noProof="0" dirty="0"/>
              <a:t>OCEANIC-STROKE primary efficacy and safety endpoints</a:t>
            </a:r>
            <a:endParaRPr lang="en-US" baseline="30000" noProof="0" dirty="0"/>
          </a:p>
        </p:txBody>
      </p:sp>
      <p:sp>
        <p:nvSpPr>
          <p:cNvPr id="2" name="Text Placeholder 2">
            <a:extLst>
              <a:ext uri="{FF2B5EF4-FFF2-40B4-BE49-F238E27FC236}">
                <a16:creationId xmlns:a16="http://schemas.microsoft.com/office/drawing/2014/main" id="{52367C57-4E1A-8317-1FB9-099392C73D0C}"/>
              </a:ext>
            </a:extLst>
          </p:cNvPr>
          <p:cNvSpPr>
            <a:spLocks noGrp="1"/>
          </p:cNvSpPr>
          <p:nvPr>
            <p:ph type="body" idx="1"/>
          </p:nvPr>
        </p:nvSpPr>
        <p:spPr>
          <a:xfrm>
            <a:off x="311150" y="919698"/>
            <a:ext cx="6962009" cy="435764"/>
          </a:xfrm>
          <a:noFill/>
          <a:ln>
            <a:noFill/>
          </a:ln>
        </p:spPr>
        <p:txBody>
          <a:bodyPr spcFirstLastPara="1" wrap="square" lIns="90000" tIns="62400" rIns="121900" bIns="121900" anchor="t" anchorCtr="0">
            <a:noAutofit/>
          </a:bodyPr>
          <a:lstStyle/>
          <a:p>
            <a:pPr marL="180000" indent="-180000">
              <a:buFont typeface="Arial" panose="020B0604020202020204" pitchFamily="34" charset="0"/>
              <a:buChar char="•"/>
            </a:pPr>
            <a:r>
              <a:rPr lang="en-US" sz="1200" noProof="0" dirty="0">
                <a:solidFill>
                  <a:srgbClr val="000000"/>
                </a:solidFill>
              </a:rPr>
              <a:t>Asundexian 50 mg daily with antiplatelet therapy reduced ischemic stroke (csHR: 0.74; 95% CI 0.65–0.84), without increasing ISTH major bleeding compared </a:t>
            </a:r>
            <a:r>
              <a:rPr lang="en-US" sz="1200" noProof="0" dirty="0"/>
              <a:t>with antiplatelet therapy alone</a:t>
            </a:r>
          </a:p>
        </p:txBody>
      </p:sp>
      <p:sp>
        <p:nvSpPr>
          <p:cNvPr id="4" name="Title 2">
            <a:extLst>
              <a:ext uri="{FF2B5EF4-FFF2-40B4-BE49-F238E27FC236}">
                <a16:creationId xmlns:a16="http://schemas.microsoft.com/office/drawing/2014/main" id="{4521AE95-0164-1E13-FF40-005F4707496F}"/>
              </a:ext>
            </a:extLst>
          </p:cNvPr>
          <p:cNvSpPr txBox="1">
            <a:spLocks/>
          </p:cNvSpPr>
          <p:nvPr/>
        </p:nvSpPr>
        <p:spPr>
          <a:xfrm>
            <a:off x="851201" y="1380838"/>
            <a:ext cx="3159839" cy="276999"/>
          </a:xfrm>
          <a:prstGeom prst="rect">
            <a:avLst/>
          </a:prstGeom>
        </p:spPr>
        <p:txBody>
          <a:bodyPr wrap="none" anchor="ctr" anchorCtr="0">
            <a:spAutoFit/>
          </a:bodyPr>
          <a:lstStyle>
            <a:lvl1pPr algn="l" defTabSz="914400" rtl="0" eaLnBrk="1" latinLnBrk="0" hangingPunct="1">
              <a:spcBef>
                <a:spcPct val="0"/>
              </a:spcBef>
              <a:buNone/>
              <a:defRPr lang="en-US" sz="2000" b="1" i="0" kern="1200" smtClean="0">
                <a:solidFill>
                  <a:schemeClr val="accent1"/>
                </a:solidFill>
                <a:latin typeface="+mj-lt"/>
                <a:ea typeface="+mn-ea"/>
                <a:cs typeface="Arial" panose="020B0604020202020204" pitchFamily="34" charset="0"/>
              </a:defRPr>
            </a:lvl1pPr>
          </a:lstStyle>
          <a:p>
            <a:pPr algn="ctr" defTabSz="914377">
              <a:buClrTx/>
            </a:pPr>
            <a:r>
              <a:rPr lang="en-US" sz="1200" noProof="0" dirty="0">
                <a:solidFill>
                  <a:srgbClr val="000000"/>
                </a:solidFill>
                <a:latin typeface="Arial" panose="020B0604020202020204" pitchFamily="34" charset="0"/>
              </a:rPr>
              <a:t>Cumulative incidence of ischemic stroke</a:t>
            </a:r>
            <a:endParaRPr lang="en-US" sz="1200" baseline="30000" noProof="0" dirty="0">
              <a:solidFill>
                <a:srgbClr val="000000"/>
              </a:solidFill>
              <a:highlight>
                <a:srgbClr val="FFFF00"/>
              </a:highlight>
              <a:latin typeface="Arial" panose="020B0604020202020204" pitchFamily="34" charset="0"/>
            </a:endParaRPr>
          </a:p>
        </p:txBody>
      </p:sp>
      <p:sp>
        <p:nvSpPr>
          <p:cNvPr id="5" name="TextBox 4">
            <a:extLst>
              <a:ext uri="{FF2B5EF4-FFF2-40B4-BE49-F238E27FC236}">
                <a16:creationId xmlns:a16="http://schemas.microsoft.com/office/drawing/2014/main" id="{0CE0C27B-1979-AB0E-2ED1-3431AE101611}"/>
              </a:ext>
            </a:extLst>
          </p:cNvPr>
          <p:cNvSpPr txBox="1"/>
          <p:nvPr/>
        </p:nvSpPr>
        <p:spPr>
          <a:xfrm>
            <a:off x="5275108" y="1380838"/>
            <a:ext cx="3555781" cy="276999"/>
          </a:xfrm>
          <a:prstGeom prst="rect">
            <a:avLst/>
          </a:prstGeom>
          <a:noFill/>
        </p:spPr>
        <p:txBody>
          <a:bodyPr wrap="none" anchor="ctr" anchorCtr="0">
            <a:spAutoFit/>
          </a:bodyPr>
          <a:lstStyle/>
          <a:p>
            <a:pPr algn="ctr" defTabSz="914377">
              <a:buClrTx/>
            </a:pPr>
            <a:r>
              <a:rPr lang="en-US" sz="1200" b="1" kern="1200" noProof="0" dirty="0">
                <a:latin typeface="Arial" panose="020B0604020202020204" pitchFamily="34" charset="0"/>
                <a:ea typeface="+mn-ea"/>
                <a:cs typeface="+mn-cs"/>
              </a:rPr>
              <a:t>Cumulative incidence of ISTH major bleeding</a:t>
            </a:r>
            <a:endParaRPr lang="en-US" sz="1200" b="1" kern="1200" baseline="30000" noProof="0" dirty="0">
              <a:highlight>
                <a:srgbClr val="FFFF00"/>
              </a:highlight>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EF13187C-60A0-6432-1B65-DB324B878CE3}"/>
              </a:ext>
            </a:extLst>
          </p:cNvPr>
          <p:cNvSpPr txBox="1"/>
          <p:nvPr/>
        </p:nvSpPr>
        <p:spPr>
          <a:xfrm>
            <a:off x="311150" y="4430109"/>
            <a:ext cx="8842319" cy="250233"/>
          </a:xfrm>
          <a:prstGeom prst="rect">
            <a:avLst/>
          </a:prstGeom>
        </p:spPr>
        <p:txBody>
          <a:bodyPr wrap="square" lIns="90000" tIns="72000" rIns="90000" bIns="46800" anchor="b">
            <a:noAutofit/>
          </a:bodyPr>
          <a:lstStyle>
            <a:defPPr marR="0" lvl="0" algn="l" rtl="0">
              <a:lnSpc>
                <a:spcPct val="100000"/>
              </a:lnSpc>
              <a:spcBef>
                <a:spcPts val="0"/>
              </a:spcBef>
              <a:spcAft>
                <a:spcPts val="0"/>
              </a:spcAft>
            </a:defPPr>
            <a:lvl1pPr marL="0" defTabSz="308603" eaLnBrk="1" latinLnBrk="0" hangingPunct="1">
              <a:buClrTx/>
              <a:defRPr sz="600" kern="1200" baseline="30000">
                <a:latin typeface="Arial" panose="020B0604020202020204" pitchFamily="34" charset="0"/>
                <a:ea typeface="+mn-ea"/>
                <a:cs typeface="Arial" panose="020B0604020202020204" pitchFamily="34" charset="0"/>
              </a:defRPr>
            </a:lvl1pPr>
            <a:lvl2pPr marL="411480" defTabSz="411480" eaLnBrk="1" latinLnBrk="0" hangingPunct="1">
              <a:defRPr sz="1620" kern="1200">
                <a:solidFill>
                  <a:schemeClr val="tx1"/>
                </a:solidFill>
                <a:latin typeface="+mn-lt"/>
                <a:ea typeface="+mn-ea"/>
                <a:cs typeface="+mn-cs"/>
              </a:defRPr>
            </a:lvl2pPr>
            <a:lvl3pPr marL="822960" defTabSz="411480" eaLnBrk="1" latinLnBrk="0" hangingPunct="1">
              <a:defRPr sz="1620" kern="1200">
                <a:solidFill>
                  <a:schemeClr val="tx1"/>
                </a:solidFill>
                <a:latin typeface="+mn-lt"/>
                <a:ea typeface="+mn-ea"/>
                <a:cs typeface="+mn-cs"/>
              </a:defRPr>
            </a:lvl3pPr>
            <a:lvl4pPr marL="1234440" defTabSz="411480" eaLnBrk="1" latinLnBrk="0" hangingPunct="1">
              <a:defRPr sz="1620" kern="1200">
                <a:solidFill>
                  <a:schemeClr val="tx1"/>
                </a:solidFill>
                <a:latin typeface="+mn-lt"/>
                <a:ea typeface="+mn-ea"/>
                <a:cs typeface="+mn-cs"/>
              </a:defRPr>
            </a:lvl4pPr>
            <a:lvl5pPr marL="1645920" defTabSz="411480" eaLnBrk="1" latinLnBrk="0" hangingPunct="1">
              <a:defRPr sz="1620" kern="1200">
                <a:solidFill>
                  <a:schemeClr val="tx1"/>
                </a:solidFill>
                <a:latin typeface="+mn-lt"/>
                <a:ea typeface="+mn-ea"/>
                <a:cs typeface="+mn-cs"/>
              </a:defRPr>
            </a:lvl5pPr>
            <a:lvl6pPr marL="2057400" defTabSz="411480" eaLnBrk="1" latinLnBrk="0" hangingPunct="1">
              <a:defRPr sz="1620" kern="1200">
                <a:solidFill>
                  <a:schemeClr val="tx1"/>
                </a:solidFill>
                <a:latin typeface="+mn-lt"/>
                <a:ea typeface="+mn-ea"/>
                <a:cs typeface="+mn-cs"/>
              </a:defRPr>
            </a:lvl6pPr>
            <a:lvl7pPr marL="2468880" defTabSz="411480" eaLnBrk="1" latinLnBrk="0" hangingPunct="1">
              <a:defRPr sz="1620" kern="1200">
                <a:solidFill>
                  <a:schemeClr val="tx1"/>
                </a:solidFill>
                <a:latin typeface="+mn-lt"/>
                <a:ea typeface="+mn-ea"/>
                <a:cs typeface="+mn-cs"/>
              </a:defRPr>
            </a:lvl7pPr>
            <a:lvl8pPr marL="2880360" defTabSz="411480" eaLnBrk="1" latinLnBrk="0" hangingPunct="1">
              <a:defRPr sz="1620" kern="1200">
                <a:solidFill>
                  <a:schemeClr val="tx1"/>
                </a:solidFill>
                <a:latin typeface="+mn-lt"/>
                <a:ea typeface="+mn-ea"/>
                <a:cs typeface="+mn-cs"/>
              </a:defRPr>
            </a:lvl8pPr>
            <a:lvl9pPr marL="3291840" defTabSz="411480" eaLnBrk="1" latinLnBrk="0" hangingPunct="1">
              <a:defRPr sz="1620" kern="1200">
                <a:solidFill>
                  <a:schemeClr val="tx1"/>
                </a:solidFill>
                <a:latin typeface="+mn-lt"/>
                <a:ea typeface="+mn-ea"/>
                <a:cs typeface="+mn-cs"/>
              </a:defRPr>
            </a:lvl9pPr>
          </a:lstStyle>
          <a:p>
            <a:r>
              <a:rPr lang="en-US" baseline="0" noProof="0" dirty="0"/>
              <a:t>From </a:t>
            </a:r>
            <a:r>
              <a:rPr lang="en-US" i="1" baseline="0" noProof="0" dirty="0"/>
              <a:t>The New England Journal of Medicine</a:t>
            </a:r>
            <a:r>
              <a:rPr lang="en-US" baseline="0" noProof="0" dirty="0"/>
              <a:t>, Sharma M, et al., Asundexian for Secondary Stroke Prevention, Vol. 394, pp. 1467–1479. Copyright © 2026 Massachusetts Medical Society. Reprinted with permission from Massachusetts Medical Society.</a:t>
            </a:r>
          </a:p>
          <a:p>
            <a:r>
              <a:rPr lang="en-US" baseline="0" noProof="0" dirty="0"/>
              <a:t>CI, confidence interval; csHR, cause-specific hazard ratio; HR, hazard ratio; ISTH, International Society on Thrombosis and Haemostasis. Sharma M, et al. </a:t>
            </a:r>
            <a:r>
              <a:rPr lang="en-US" i="1" baseline="0" noProof="0" dirty="0"/>
              <a:t>N Engl J Med. </a:t>
            </a:r>
            <a:r>
              <a:rPr lang="en-US" baseline="0" noProof="0" dirty="0"/>
              <a:t>2026;394(15):1467–1479.</a:t>
            </a:r>
          </a:p>
        </p:txBody>
      </p:sp>
      <p:grpSp>
        <p:nvGrpSpPr>
          <p:cNvPr id="189" name="Group 188">
            <a:extLst>
              <a:ext uri="{FF2B5EF4-FFF2-40B4-BE49-F238E27FC236}">
                <a16:creationId xmlns:a16="http://schemas.microsoft.com/office/drawing/2014/main" id="{45B18B31-BD56-5023-21F6-5305FF9619D2}"/>
              </a:ext>
            </a:extLst>
          </p:cNvPr>
          <p:cNvGrpSpPr/>
          <p:nvPr/>
        </p:nvGrpSpPr>
        <p:grpSpPr>
          <a:xfrm>
            <a:off x="505911" y="1622303"/>
            <a:ext cx="3674171" cy="2741328"/>
            <a:chOff x="189132" y="1623318"/>
            <a:chExt cx="3047086" cy="2273455"/>
          </a:xfrm>
        </p:grpSpPr>
        <p:sp>
          <p:nvSpPr>
            <p:cNvPr id="190" name="TextBox 189">
              <a:extLst>
                <a:ext uri="{FF2B5EF4-FFF2-40B4-BE49-F238E27FC236}">
                  <a16:creationId xmlns:a16="http://schemas.microsoft.com/office/drawing/2014/main" id="{C5BAFB6A-CBBD-9430-6BA2-04977DA4B9D8}"/>
                </a:ext>
              </a:extLst>
            </p:cNvPr>
            <p:cNvSpPr txBox="1"/>
            <p:nvPr/>
          </p:nvSpPr>
          <p:spPr>
            <a:xfrm>
              <a:off x="1278609" y="3424459"/>
              <a:ext cx="1340990" cy="248213"/>
            </a:xfrm>
            <a:prstGeom prst="rect">
              <a:avLst/>
            </a:prstGeom>
            <a:noFill/>
          </p:spPr>
          <p:txBody>
            <a:bodyPr wrap="none" lIns="72000" tIns="72000" rIns="72000" bIns="72000" rtlCol="0" anchor="ctr">
              <a:spAutoFit/>
            </a:bodyPr>
            <a:lstStyle/>
            <a:p>
              <a:pPr algn="ctr" defTabSz="914377">
                <a:buClrTx/>
              </a:pPr>
              <a:r>
                <a:rPr lang="en-US" sz="1000" b="1" kern="1200" noProof="0" dirty="0">
                  <a:latin typeface="Arial" panose="020B0604020202020204" pitchFamily="34" charset="0"/>
                  <a:ea typeface="+mn-ea"/>
                  <a:cs typeface="+mn-cs"/>
                </a:rPr>
                <a:t>Day from randomization</a:t>
              </a:r>
            </a:p>
          </p:txBody>
        </p:sp>
        <p:grpSp>
          <p:nvGrpSpPr>
            <p:cNvPr id="191" name="Group 190">
              <a:extLst>
                <a:ext uri="{FF2B5EF4-FFF2-40B4-BE49-F238E27FC236}">
                  <a16:creationId xmlns:a16="http://schemas.microsoft.com/office/drawing/2014/main" id="{218D9EA3-7793-74F9-3204-22FF51D4B273}"/>
                </a:ext>
              </a:extLst>
            </p:cNvPr>
            <p:cNvGrpSpPr/>
            <p:nvPr/>
          </p:nvGrpSpPr>
          <p:grpSpPr>
            <a:xfrm>
              <a:off x="189132" y="3563172"/>
              <a:ext cx="3014968" cy="333601"/>
              <a:chOff x="189132" y="3558229"/>
              <a:chExt cx="3014968" cy="333601"/>
            </a:xfrm>
          </p:grpSpPr>
          <p:sp>
            <p:nvSpPr>
              <p:cNvPr id="243" name="TextBox 242">
                <a:extLst>
                  <a:ext uri="{FF2B5EF4-FFF2-40B4-BE49-F238E27FC236}">
                    <a16:creationId xmlns:a16="http://schemas.microsoft.com/office/drawing/2014/main" id="{B5C5A703-7209-BBCB-23AA-19A3F5351F4B}"/>
                  </a:ext>
                </a:extLst>
              </p:cNvPr>
              <p:cNvSpPr txBox="1"/>
              <p:nvPr/>
            </p:nvSpPr>
            <p:spPr>
              <a:xfrm>
                <a:off x="320744" y="3642188"/>
                <a:ext cx="275189" cy="85136"/>
              </a:xfrm>
              <a:prstGeom prst="rect">
                <a:avLst/>
              </a:prstGeom>
              <a:noFill/>
            </p:spPr>
            <p:txBody>
              <a:bodyPr wrap="none" lIns="0" tIns="0" rIns="0" bIns="0" rtlCol="0" anchor="ctr">
                <a:spAutoFit/>
              </a:bodyPr>
              <a:lstStyle/>
              <a:p>
                <a:pPr algn="r" defTabSz="914377">
                  <a:buClrTx/>
                </a:pPr>
                <a:r>
                  <a:rPr lang="en-US" sz="667" b="1" kern="1200" noProof="0" dirty="0">
                    <a:solidFill>
                      <a:srgbClr val="2E6C37"/>
                    </a:solidFill>
                    <a:latin typeface="Arial" panose="020B0604020202020204" pitchFamily="34" charset="0"/>
                    <a:ea typeface="+mn-ea"/>
                    <a:cs typeface="+mn-cs"/>
                  </a:rPr>
                  <a:t>Placebo</a:t>
                </a:r>
              </a:p>
            </p:txBody>
          </p:sp>
          <p:sp>
            <p:nvSpPr>
              <p:cNvPr id="244" name="TextBox 243">
                <a:extLst>
                  <a:ext uri="{FF2B5EF4-FFF2-40B4-BE49-F238E27FC236}">
                    <a16:creationId xmlns:a16="http://schemas.microsoft.com/office/drawing/2014/main" id="{D016C688-3507-8FB9-6A25-0A3533876DA6}"/>
                  </a:ext>
                </a:extLst>
              </p:cNvPr>
              <p:cNvSpPr txBox="1"/>
              <p:nvPr/>
            </p:nvSpPr>
            <p:spPr>
              <a:xfrm>
                <a:off x="189132" y="3721559"/>
                <a:ext cx="406801" cy="170271"/>
              </a:xfrm>
              <a:prstGeom prst="rect">
                <a:avLst/>
              </a:prstGeom>
              <a:noFill/>
            </p:spPr>
            <p:txBody>
              <a:bodyPr wrap="none" lIns="0" tIns="0" rIns="0" bIns="0" rtlCol="0" anchor="ctr">
                <a:spAutoFit/>
              </a:bodyPr>
              <a:lstStyle/>
              <a:p>
                <a:pPr algn="r" defTabSz="914377">
                  <a:buClrTx/>
                </a:pPr>
                <a:r>
                  <a:rPr lang="en-US" sz="667" b="1" kern="1200" noProof="0" dirty="0">
                    <a:solidFill>
                      <a:srgbClr val="0070C0"/>
                    </a:solidFill>
                    <a:latin typeface="Arial" panose="020B0604020202020204" pitchFamily="34" charset="0"/>
                    <a:ea typeface="+mn-ea"/>
                    <a:cs typeface="+mn-cs"/>
                  </a:rPr>
                  <a:t>Asundexian</a:t>
                </a:r>
                <a:br>
                  <a:rPr lang="en-US" sz="667" b="1" kern="1200" noProof="0" dirty="0">
                    <a:solidFill>
                      <a:srgbClr val="0070C0"/>
                    </a:solidFill>
                    <a:latin typeface="Arial" panose="020B0604020202020204" pitchFamily="34" charset="0"/>
                    <a:ea typeface="+mn-ea"/>
                    <a:cs typeface="+mn-cs"/>
                  </a:rPr>
                </a:br>
                <a:r>
                  <a:rPr lang="en-US" sz="667" b="1" kern="1200" noProof="0" dirty="0">
                    <a:solidFill>
                      <a:srgbClr val="0070C0"/>
                    </a:solidFill>
                    <a:latin typeface="Arial" panose="020B0604020202020204" pitchFamily="34" charset="0"/>
                    <a:ea typeface="+mn-ea"/>
                    <a:cs typeface="+mn-cs"/>
                  </a:rPr>
                  <a:t>50 mg</a:t>
                </a:r>
              </a:p>
            </p:txBody>
          </p:sp>
          <p:sp>
            <p:nvSpPr>
              <p:cNvPr id="245" name="TextBox 244">
                <a:extLst>
                  <a:ext uri="{FF2B5EF4-FFF2-40B4-BE49-F238E27FC236}">
                    <a16:creationId xmlns:a16="http://schemas.microsoft.com/office/drawing/2014/main" id="{D0B858E1-20B0-2F58-1570-6B31845B4F75}"/>
                  </a:ext>
                </a:extLst>
              </p:cNvPr>
              <p:cNvSpPr txBox="1"/>
              <p:nvPr/>
            </p:nvSpPr>
            <p:spPr>
              <a:xfrm>
                <a:off x="608095"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6165</a:t>
                </a:r>
              </a:p>
            </p:txBody>
          </p:sp>
          <p:sp>
            <p:nvSpPr>
              <p:cNvPr id="246" name="TextBox 245">
                <a:extLst>
                  <a:ext uri="{FF2B5EF4-FFF2-40B4-BE49-F238E27FC236}">
                    <a16:creationId xmlns:a16="http://schemas.microsoft.com/office/drawing/2014/main" id="{DC6CDAAD-3F3F-FC82-5ECD-F136D18120E5}"/>
                  </a:ext>
                </a:extLst>
              </p:cNvPr>
              <p:cNvSpPr txBox="1"/>
              <p:nvPr/>
            </p:nvSpPr>
            <p:spPr>
              <a:xfrm>
                <a:off x="794689"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5949</a:t>
                </a:r>
              </a:p>
            </p:txBody>
          </p:sp>
          <p:sp>
            <p:nvSpPr>
              <p:cNvPr id="247" name="TextBox 246">
                <a:extLst>
                  <a:ext uri="{FF2B5EF4-FFF2-40B4-BE49-F238E27FC236}">
                    <a16:creationId xmlns:a16="http://schemas.microsoft.com/office/drawing/2014/main" id="{4102624B-03A7-DA8F-DB74-C961DCEA82D5}"/>
                  </a:ext>
                </a:extLst>
              </p:cNvPr>
              <p:cNvSpPr txBox="1"/>
              <p:nvPr/>
            </p:nvSpPr>
            <p:spPr>
              <a:xfrm>
                <a:off x="983082"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5853</a:t>
                </a:r>
              </a:p>
            </p:txBody>
          </p:sp>
          <p:sp>
            <p:nvSpPr>
              <p:cNvPr id="248" name="TextBox 247">
                <a:extLst>
                  <a:ext uri="{FF2B5EF4-FFF2-40B4-BE49-F238E27FC236}">
                    <a16:creationId xmlns:a16="http://schemas.microsoft.com/office/drawing/2014/main" id="{EE33A5A7-6E55-8573-0FC4-A0DAE7C78C63}"/>
                  </a:ext>
                </a:extLst>
              </p:cNvPr>
              <p:cNvSpPr txBox="1"/>
              <p:nvPr/>
            </p:nvSpPr>
            <p:spPr>
              <a:xfrm>
                <a:off x="1174439"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5754</a:t>
                </a:r>
              </a:p>
            </p:txBody>
          </p:sp>
          <p:sp>
            <p:nvSpPr>
              <p:cNvPr id="249" name="TextBox 248">
                <a:extLst>
                  <a:ext uri="{FF2B5EF4-FFF2-40B4-BE49-F238E27FC236}">
                    <a16:creationId xmlns:a16="http://schemas.microsoft.com/office/drawing/2014/main" id="{0A3D61EA-5017-DEC2-A380-892D31B1486B}"/>
                  </a:ext>
                </a:extLst>
              </p:cNvPr>
              <p:cNvSpPr txBox="1"/>
              <p:nvPr/>
            </p:nvSpPr>
            <p:spPr>
              <a:xfrm>
                <a:off x="1362513"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5370</a:t>
                </a:r>
              </a:p>
            </p:txBody>
          </p:sp>
          <p:sp>
            <p:nvSpPr>
              <p:cNvPr id="250" name="TextBox 249">
                <a:extLst>
                  <a:ext uri="{FF2B5EF4-FFF2-40B4-BE49-F238E27FC236}">
                    <a16:creationId xmlns:a16="http://schemas.microsoft.com/office/drawing/2014/main" id="{307B7FA5-B8C9-72B7-F62F-F66EDF475A1B}"/>
                  </a:ext>
                </a:extLst>
              </p:cNvPr>
              <p:cNvSpPr txBox="1"/>
              <p:nvPr/>
            </p:nvSpPr>
            <p:spPr>
              <a:xfrm>
                <a:off x="1551492"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4840</a:t>
                </a:r>
              </a:p>
            </p:txBody>
          </p:sp>
          <p:sp>
            <p:nvSpPr>
              <p:cNvPr id="251" name="TextBox 250">
                <a:extLst>
                  <a:ext uri="{FF2B5EF4-FFF2-40B4-BE49-F238E27FC236}">
                    <a16:creationId xmlns:a16="http://schemas.microsoft.com/office/drawing/2014/main" id="{F89E8DA7-A691-0470-8656-88C300B060B4}"/>
                  </a:ext>
                </a:extLst>
              </p:cNvPr>
              <p:cNvSpPr txBox="1"/>
              <p:nvPr/>
            </p:nvSpPr>
            <p:spPr>
              <a:xfrm>
                <a:off x="1743165"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4406</a:t>
                </a:r>
              </a:p>
            </p:txBody>
          </p:sp>
          <p:sp>
            <p:nvSpPr>
              <p:cNvPr id="252" name="TextBox 251">
                <a:extLst>
                  <a:ext uri="{FF2B5EF4-FFF2-40B4-BE49-F238E27FC236}">
                    <a16:creationId xmlns:a16="http://schemas.microsoft.com/office/drawing/2014/main" id="{288DB62C-E9A0-AA24-C643-C58BCA52E852}"/>
                  </a:ext>
                </a:extLst>
              </p:cNvPr>
              <p:cNvSpPr txBox="1"/>
              <p:nvPr/>
            </p:nvSpPr>
            <p:spPr>
              <a:xfrm>
                <a:off x="1928278"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3990</a:t>
                </a:r>
              </a:p>
            </p:txBody>
          </p:sp>
          <p:sp>
            <p:nvSpPr>
              <p:cNvPr id="253" name="TextBox 252">
                <a:extLst>
                  <a:ext uri="{FF2B5EF4-FFF2-40B4-BE49-F238E27FC236}">
                    <a16:creationId xmlns:a16="http://schemas.microsoft.com/office/drawing/2014/main" id="{14AA05A1-8EB7-80D0-F757-BE006D8B4F4E}"/>
                  </a:ext>
                </a:extLst>
              </p:cNvPr>
              <p:cNvSpPr txBox="1"/>
              <p:nvPr/>
            </p:nvSpPr>
            <p:spPr>
              <a:xfrm>
                <a:off x="2117254"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3497</a:t>
                </a:r>
              </a:p>
            </p:txBody>
          </p:sp>
          <p:sp>
            <p:nvSpPr>
              <p:cNvPr id="254" name="TextBox 253">
                <a:extLst>
                  <a:ext uri="{FF2B5EF4-FFF2-40B4-BE49-F238E27FC236}">
                    <a16:creationId xmlns:a16="http://schemas.microsoft.com/office/drawing/2014/main" id="{02B7302C-6CF7-9FDF-B7CA-7F3416328D13}"/>
                  </a:ext>
                </a:extLst>
              </p:cNvPr>
              <p:cNvSpPr txBox="1"/>
              <p:nvPr/>
            </p:nvSpPr>
            <p:spPr>
              <a:xfrm>
                <a:off x="2307710"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3070</a:t>
                </a:r>
              </a:p>
            </p:txBody>
          </p:sp>
          <p:sp>
            <p:nvSpPr>
              <p:cNvPr id="255" name="TextBox 254">
                <a:extLst>
                  <a:ext uri="{FF2B5EF4-FFF2-40B4-BE49-F238E27FC236}">
                    <a16:creationId xmlns:a16="http://schemas.microsoft.com/office/drawing/2014/main" id="{F304FEA4-C025-D016-F448-46467168AF6B}"/>
                  </a:ext>
                </a:extLst>
              </p:cNvPr>
              <p:cNvSpPr txBox="1"/>
              <p:nvPr/>
            </p:nvSpPr>
            <p:spPr>
              <a:xfrm>
                <a:off x="2497585"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2564</a:t>
                </a:r>
              </a:p>
            </p:txBody>
          </p:sp>
          <p:sp>
            <p:nvSpPr>
              <p:cNvPr id="256" name="TextBox 255">
                <a:extLst>
                  <a:ext uri="{FF2B5EF4-FFF2-40B4-BE49-F238E27FC236}">
                    <a16:creationId xmlns:a16="http://schemas.microsoft.com/office/drawing/2014/main" id="{DC877D29-589E-676F-CAE5-3E8E945ABD15}"/>
                  </a:ext>
                </a:extLst>
              </p:cNvPr>
              <p:cNvSpPr txBox="1"/>
              <p:nvPr/>
            </p:nvSpPr>
            <p:spPr>
              <a:xfrm>
                <a:off x="2685398"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1961</a:t>
                </a:r>
              </a:p>
            </p:txBody>
          </p:sp>
          <p:sp>
            <p:nvSpPr>
              <p:cNvPr id="257" name="TextBox 256">
                <a:extLst>
                  <a:ext uri="{FF2B5EF4-FFF2-40B4-BE49-F238E27FC236}">
                    <a16:creationId xmlns:a16="http://schemas.microsoft.com/office/drawing/2014/main" id="{993F72FF-C77C-4130-EA55-5BB8611469A6}"/>
                  </a:ext>
                </a:extLst>
              </p:cNvPr>
              <p:cNvSpPr txBox="1"/>
              <p:nvPr/>
            </p:nvSpPr>
            <p:spPr>
              <a:xfrm>
                <a:off x="2874636" y="3642188"/>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1410</a:t>
                </a:r>
              </a:p>
            </p:txBody>
          </p:sp>
          <p:sp>
            <p:nvSpPr>
              <p:cNvPr id="258" name="TextBox 257">
                <a:extLst>
                  <a:ext uri="{FF2B5EF4-FFF2-40B4-BE49-F238E27FC236}">
                    <a16:creationId xmlns:a16="http://schemas.microsoft.com/office/drawing/2014/main" id="{76DE67E8-E9BD-68A0-010F-BAB43383E574}"/>
                  </a:ext>
                </a:extLst>
              </p:cNvPr>
              <p:cNvSpPr txBox="1"/>
              <p:nvPr/>
            </p:nvSpPr>
            <p:spPr>
              <a:xfrm>
                <a:off x="3084453" y="3642188"/>
                <a:ext cx="119647" cy="85136"/>
              </a:xfrm>
              <a:prstGeom prst="rect">
                <a:avLst/>
              </a:prstGeom>
              <a:noFill/>
            </p:spPr>
            <p:txBody>
              <a:bodyPr wrap="non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792</a:t>
                </a:r>
              </a:p>
            </p:txBody>
          </p:sp>
          <p:sp>
            <p:nvSpPr>
              <p:cNvPr id="259" name="TextBox 258">
                <a:extLst>
                  <a:ext uri="{FF2B5EF4-FFF2-40B4-BE49-F238E27FC236}">
                    <a16:creationId xmlns:a16="http://schemas.microsoft.com/office/drawing/2014/main" id="{AA91C07A-76A2-D1F1-3E1A-EFEC96C7D006}"/>
                  </a:ext>
                </a:extLst>
              </p:cNvPr>
              <p:cNvSpPr txBox="1"/>
              <p:nvPr/>
            </p:nvSpPr>
            <p:spPr>
              <a:xfrm>
                <a:off x="608095"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6162</a:t>
                </a:r>
              </a:p>
            </p:txBody>
          </p:sp>
          <p:sp>
            <p:nvSpPr>
              <p:cNvPr id="260" name="TextBox 259">
                <a:extLst>
                  <a:ext uri="{FF2B5EF4-FFF2-40B4-BE49-F238E27FC236}">
                    <a16:creationId xmlns:a16="http://schemas.microsoft.com/office/drawing/2014/main" id="{5E3B7616-757B-63D5-00C3-74CF355E3333}"/>
                  </a:ext>
                </a:extLst>
              </p:cNvPr>
              <p:cNvSpPr txBox="1"/>
              <p:nvPr/>
            </p:nvSpPr>
            <p:spPr>
              <a:xfrm>
                <a:off x="794689"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5958</a:t>
                </a:r>
              </a:p>
            </p:txBody>
          </p:sp>
          <p:sp>
            <p:nvSpPr>
              <p:cNvPr id="261" name="TextBox 260">
                <a:extLst>
                  <a:ext uri="{FF2B5EF4-FFF2-40B4-BE49-F238E27FC236}">
                    <a16:creationId xmlns:a16="http://schemas.microsoft.com/office/drawing/2014/main" id="{7DF8774F-29A9-EF80-BB45-1FBA0AC70A95}"/>
                  </a:ext>
                </a:extLst>
              </p:cNvPr>
              <p:cNvSpPr txBox="1"/>
              <p:nvPr/>
            </p:nvSpPr>
            <p:spPr>
              <a:xfrm>
                <a:off x="983082"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5859</a:t>
                </a:r>
              </a:p>
            </p:txBody>
          </p:sp>
          <p:sp>
            <p:nvSpPr>
              <p:cNvPr id="262" name="TextBox 261">
                <a:extLst>
                  <a:ext uri="{FF2B5EF4-FFF2-40B4-BE49-F238E27FC236}">
                    <a16:creationId xmlns:a16="http://schemas.microsoft.com/office/drawing/2014/main" id="{A0EB684C-C7C3-BF77-9865-D642818E82DD}"/>
                  </a:ext>
                </a:extLst>
              </p:cNvPr>
              <p:cNvSpPr txBox="1"/>
              <p:nvPr/>
            </p:nvSpPr>
            <p:spPr>
              <a:xfrm>
                <a:off x="1174438"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5763</a:t>
                </a:r>
              </a:p>
            </p:txBody>
          </p:sp>
          <p:sp>
            <p:nvSpPr>
              <p:cNvPr id="263" name="TextBox 262">
                <a:extLst>
                  <a:ext uri="{FF2B5EF4-FFF2-40B4-BE49-F238E27FC236}">
                    <a16:creationId xmlns:a16="http://schemas.microsoft.com/office/drawing/2014/main" id="{A824E0F9-F52F-DD47-21A9-8776260599B8}"/>
                  </a:ext>
                </a:extLst>
              </p:cNvPr>
              <p:cNvSpPr txBox="1"/>
              <p:nvPr/>
            </p:nvSpPr>
            <p:spPr>
              <a:xfrm>
                <a:off x="1362513"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5384</a:t>
                </a:r>
              </a:p>
            </p:txBody>
          </p:sp>
          <p:sp>
            <p:nvSpPr>
              <p:cNvPr id="264" name="TextBox 263">
                <a:extLst>
                  <a:ext uri="{FF2B5EF4-FFF2-40B4-BE49-F238E27FC236}">
                    <a16:creationId xmlns:a16="http://schemas.microsoft.com/office/drawing/2014/main" id="{E149DBDA-9D78-CEBB-4FDE-457E0AAA19EC}"/>
                  </a:ext>
                </a:extLst>
              </p:cNvPr>
              <p:cNvSpPr txBox="1"/>
              <p:nvPr/>
            </p:nvSpPr>
            <p:spPr>
              <a:xfrm>
                <a:off x="1551491"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4876</a:t>
                </a:r>
              </a:p>
            </p:txBody>
          </p:sp>
          <p:sp>
            <p:nvSpPr>
              <p:cNvPr id="265" name="TextBox 264">
                <a:extLst>
                  <a:ext uri="{FF2B5EF4-FFF2-40B4-BE49-F238E27FC236}">
                    <a16:creationId xmlns:a16="http://schemas.microsoft.com/office/drawing/2014/main" id="{ADBB648D-F71B-3E4C-4A98-14BC337DCF72}"/>
                  </a:ext>
                </a:extLst>
              </p:cNvPr>
              <p:cNvSpPr txBox="1"/>
              <p:nvPr/>
            </p:nvSpPr>
            <p:spPr>
              <a:xfrm>
                <a:off x="1743165"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4463</a:t>
                </a:r>
              </a:p>
            </p:txBody>
          </p:sp>
          <p:sp>
            <p:nvSpPr>
              <p:cNvPr id="266" name="TextBox 265">
                <a:extLst>
                  <a:ext uri="{FF2B5EF4-FFF2-40B4-BE49-F238E27FC236}">
                    <a16:creationId xmlns:a16="http://schemas.microsoft.com/office/drawing/2014/main" id="{A44618C1-E624-F1E5-B050-47A104A24FAA}"/>
                  </a:ext>
                </a:extLst>
              </p:cNvPr>
              <p:cNvSpPr txBox="1"/>
              <p:nvPr/>
            </p:nvSpPr>
            <p:spPr>
              <a:xfrm>
                <a:off x="1928278"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4033</a:t>
                </a:r>
              </a:p>
            </p:txBody>
          </p:sp>
          <p:sp>
            <p:nvSpPr>
              <p:cNvPr id="267" name="TextBox 266">
                <a:extLst>
                  <a:ext uri="{FF2B5EF4-FFF2-40B4-BE49-F238E27FC236}">
                    <a16:creationId xmlns:a16="http://schemas.microsoft.com/office/drawing/2014/main" id="{1F36417A-7E1C-A6B5-CE5F-AE811240CB22}"/>
                  </a:ext>
                </a:extLst>
              </p:cNvPr>
              <p:cNvSpPr txBox="1"/>
              <p:nvPr/>
            </p:nvSpPr>
            <p:spPr>
              <a:xfrm>
                <a:off x="2117254"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3543</a:t>
                </a:r>
              </a:p>
            </p:txBody>
          </p:sp>
          <p:sp>
            <p:nvSpPr>
              <p:cNvPr id="268" name="TextBox 267">
                <a:extLst>
                  <a:ext uri="{FF2B5EF4-FFF2-40B4-BE49-F238E27FC236}">
                    <a16:creationId xmlns:a16="http://schemas.microsoft.com/office/drawing/2014/main" id="{6ACA3819-1975-B854-D2F2-E599C48955BD}"/>
                  </a:ext>
                </a:extLst>
              </p:cNvPr>
              <p:cNvSpPr txBox="1"/>
              <p:nvPr/>
            </p:nvSpPr>
            <p:spPr>
              <a:xfrm>
                <a:off x="2307710"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3101</a:t>
                </a:r>
              </a:p>
            </p:txBody>
          </p:sp>
          <p:sp>
            <p:nvSpPr>
              <p:cNvPr id="269" name="TextBox 268">
                <a:extLst>
                  <a:ext uri="{FF2B5EF4-FFF2-40B4-BE49-F238E27FC236}">
                    <a16:creationId xmlns:a16="http://schemas.microsoft.com/office/drawing/2014/main" id="{B7C28FF1-EAF2-ECFB-1DBA-8509468A09BE}"/>
                  </a:ext>
                </a:extLst>
              </p:cNvPr>
              <p:cNvSpPr txBox="1"/>
              <p:nvPr/>
            </p:nvSpPr>
            <p:spPr>
              <a:xfrm>
                <a:off x="2497585"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2588</a:t>
                </a:r>
              </a:p>
            </p:txBody>
          </p:sp>
          <p:sp>
            <p:nvSpPr>
              <p:cNvPr id="270" name="TextBox 269">
                <a:extLst>
                  <a:ext uri="{FF2B5EF4-FFF2-40B4-BE49-F238E27FC236}">
                    <a16:creationId xmlns:a16="http://schemas.microsoft.com/office/drawing/2014/main" id="{7806F8CF-921B-06AF-5883-6312071F442D}"/>
                  </a:ext>
                </a:extLst>
              </p:cNvPr>
              <p:cNvSpPr txBox="1"/>
              <p:nvPr/>
            </p:nvSpPr>
            <p:spPr>
              <a:xfrm>
                <a:off x="2685398"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2004</a:t>
                </a:r>
              </a:p>
            </p:txBody>
          </p:sp>
          <p:sp>
            <p:nvSpPr>
              <p:cNvPr id="271" name="TextBox 270">
                <a:extLst>
                  <a:ext uri="{FF2B5EF4-FFF2-40B4-BE49-F238E27FC236}">
                    <a16:creationId xmlns:a16="http://schemas.microsoft.com/office/drawing/2014/main" id="{6A47FD98-1319-F825-34E1-13E1723105E8}"/>
                  </a:ext>
                </a:extLst>
              </p:cNvPr>
              <p:cNvSpPr txBox="1"/>
              <p:nvPr/>
            </p:nvSpPr>
            <p:spPr>
              <a:xfrm>
                <a:off x="2874636" y="3728406"/>
                <a:ext cx="159530"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1428</a:t>
                </a:r>
              </a:p>
            </p:txBody>
          </p:sp>
          <p:sp>
            <p:nvSpPr>
              <p:cNvPr id="272" name="TextBox 271">
                <a:extLst>
                  <a:ext uri="{FF2B5EF4-FFF2-40B4-BE49-F238E27FC236}">
                    <a16:creationId xmlns:a16="http://schemas.microsoft.com/office/drawing/2014/main" id="{71B6CC51-9474-05D4-163D-EA8A5178291B}"/>
                  </a:ext>
                </a:extLst>
              </p:cNvPr>
              <p:cNvSpPr txBox="1"/>
              <p:nvPr/>
            </p:nvSpPr>
            <p:spPr>
              <a:xfrm>
                <a:off x="3084453" y="3728406"/>
                <a:ext cx="119647" cy="85136"/>
              </a:xfrm>
              <a:prstGeom prst="rect">
                <a:avLst/>
              </a:prstGeom>
              <a:noFill/>
            </p:spPr>
            <p:txBody>
              <a:bodyPr wrap="non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810</a:t>
                </a:r>
              </a:p>
            </p:txBody>
          </p:sp>
          <p:sp>
            <p:nvSpPr>
              <p:cNvPr id="273" name="TextBox 272">
                <a:extLst>
                  <a:ext uri="{FF2B5EF4-FFF2-40B4-BE49-F238E27FC236}">
                    <a16:creationId xmlns:a16="http://schemas.microsoft.com/office/drawing/2014/main" id="{827A38B0-94F3-F6F4-5ADF-ABBB20BD0CE0}"/>
                  </a:ext>
                </a:extLst>
              </p:cNvPr>
              <p:cNvSpPr txBox="1"/>
              <p:nvPr/>
            </p:nvSpPr>
            <p:spPr>
              <a:xfrm>
                <a:off x="248956" y="3558229"/>
                <a:ext cx="346977" cy="85136"/>
              </a:xfrm>
              <a:prstGeom prst="rect">
                <a:avLst/>
              </a:prstGeom>
              <a:noFill/>
            </p:spPr>
            <p:txBody>
              <a:bodyPr wrap="none" lIns="0" tIns="0" rIns="0" bIns="0" rtlCol="0" anchor="ctr">
                <a:spAutoFit/>
              </a:bodyPr>
              <a:lstStyle/>
              <a:p>
                <a:pPr algn="r" defTabSz="914377">
                  <a:buClrTx/>
                </a:pPr>
                <a:r>
                  <a:rPr lang="en-US" sz="667" b="1" kern="1200" noProof="0" dirty="0">
                    <a:latin typeface="Arial" panose="020B0604020202020204" pitchFamily="34" charset="0"/>
                    <a:ea typeface="+mn-ea"/>
                    <a:cs typeface="+mn-cs"/>
                  </a:rPr>
                  <a:t>No. at risk</a:t>
                </a:r>
              </a:p>
            </p:txBody>
          </p:sp>
        </p:grpSp>
        <p:sp>
          <p:nvSpPr>
            <p:cNvPr id="192" name="TextBox 191">
              <a:extLst>
                <a:ext uri="{FF2B5EF4-FFF2-40B4-BE49-F238E27FC236}">
                  <a16:creationId xmlns:a16="http://schemas.microsoft.com/office/drawing/2014/main" id="{75F7A94C-AF30-D408-F9E1-1935F4362A73}"/>
                </a:ext>
              </a:extLst>
            </p:cNvPr>
            <p:cNvSpPr txBox="1"/>
            <p:nvPr/>
          </p:nvSpPr>
          <p:spPr>
            <a:xfrm rot="16200000">
              <a:off x="-367488" y="2420836"/>
              <a:ext cx="1553736" cy="127623"/>
            </a:xfrm>
            <a:prstGeom prst="rect">
              <a:avLst/>
            </a:prstGeom>
            <a:noFill/>
          </p:spPr>
          <p:txBody>
            <a:bodyPr wrap="square" lIns="0" tIns="0" rIns="0" bIns="0" rtlCol="0" anchor="ctr">
              <a:spAutoFit/>
            </a:bodyPr>
            <a:lstStyle/>
            <a:p>
              <a:pPr algn="ctr" defTabSz="914377">
                <a:buClrTx/>
              </a:pPr>
              <a:r>
                <a:rPr lang="en-US" sz="1000" b="1" kern="1200" noProof="0" dirty="0">
                  <a:latin typeface="Arial" panose="020B0604020202020204" pitchFamily="34" charset="0"/>
                  <a:ea typeface="+mn-ea"/>
                  <a:cs typeface="+mn-cs"/>
                </a:rPr>
                <a:t>Cumulative incidence (%)</a:t>
              </a:r>
            </a:p>
          </p:txBody>
        </p:sp>
        <p:sp>
          <p:nvSpPr>
            <p:cNvPr id="193" name="TextBox 192">
              <a:extLst>
                <a:ext uri="{FF2B5EF4-FFF2-40B4-BE49-F238E27FC236}">
                  <a16:creationId xmlns:a16="http://schemas.microsoft.com/office/drawing/2014/main" id="{BFDBD7D2-6A1F-6299-7EFD-FDE4EA1CE14F}"/>
                </a:ext>
              </a:extLst>
            </p:cNvPr>
            <p:cNvSpPr txBox="1"/>
            <p:nvPr/>
          </p:nvSpPr>
          <p:spPr>
            <a:xfrm>
              <a:off x="774303" y="1675182"/>
              <a:ext cx="1318777" cy="238124"/>
            </a:xfrm>
            <a:prstGeom prst="rect">
              <a:avLst/>
            </a:prstGeom>
            <a:noFill/>
          </p:spPr>
          <p:txBody>
            <a:bodyPr wrap="none" lIns="0" tIns="0" rIns="0" bIns="0" rtlCol="0" anchor="ctr">
              <a:spAutoFit/>
            </a:bodyPr>
            <a:lstStyle/>
            <a:p>
              <a:pPr defTabSz="914377">
                <a:buClrTx/>
              </a:pPr>
              <a:r>
                <a:rPr lang="en-US" sz="933" kern="1200" noProof="0" dirty="0">
                  <a:latin typeface="Arial" panose="020B0604020202020204" pitchFamily="34" charset="0"/>
                  <a:ea typeface="+mn-ea"/>
                  <a:cs typeface="+mn-cs"/>
                </a:rPr>
                <a:t>HR: 0.74 (95% CI 0.65–0.84) </a:t>
              </a:r>
            </a:p>
            <a:p>
              <a:pPr defTabSz="914377">
                <a:buClrTx/>
              </a:pPr>
              <a:r>
                <a:rPr lang="en-US" sz="933" kern="1200" noProof="0" dirty="0">
                  <a:latin typeface="Arial" panose="020B0604020202020204" pitchFamily="34" charset="0"/>
                  <a:ea typeface="+mn-ea"/>
                  <a:cs typeface="+mn-cs"/>
                </a:rPr>
                <a:t>P value: &lt;0.001</a:t>
              </a:r>
              <a:endParaRPr lang="en-US" sz="933" kern="1200" noProof="0" dirty="0">
                <a:highlight>
                  <a:srgbClr val="FFFF00"/>
                </a:highlight>
                <a:latin typeface="Arial" panose="020B0604020202020204" pitchFamily="34" charset="0"/>
                <a:ea typeface="+mn-ea"/>
                <a:cs typeface="+mn-cs"/>
              </a:endParaRPr>
            </a:p>
          </p:txBody>
        </p:sp>
        <p:sp>
          <p:nvSpPr>
            <p:cNvPr id="194" name="Freeform: Shape 122">
              <a:extLst>
                <a:ext uri="{FF2B5EF4-FFF2-40B4-BE49-F238E27FC236}">
                  <a16:creationId xmlns:a16="http://schemas.microsoft.com/office/drawing/2014/main" id="{FBE41517-2A8F-FAA0-3D5A-0CD68FD14654}"/>
                </a:ext>
              </a:extLst>
            </p:cNvPr>
            <p:cNvSpPr/>
            <p:nvPr/>
          </p:nvSpPr>
          <p:spPr>
            <a:xfrm>
              <a:off x="687235" y="1912095"/>
              <a:ext cx="2538217" cy="1373754"/>
            </a:xfrm>
            <a:custGeom>
              <a:avLst/>
              <a:gdLst>
                <a:gd name="csX0" fmla="*/ 5970291 w 5970290"/>
                <a:gd name="csY0" fmla="*/ 0 h 1875219"/>
                <a:gd name="csX1" fmla="*/ 5957967 w 5970290"/>
                <a:gd name="csY1" fmla="*/ 0 h 1875219"/>
                <a:gd name="csX2" fmla="*/ 5957967 w 5970290"/>
                <a:gd name="csY2" fmla="*/ 51118 h 1875219"/>
                <a:gd name="csX3" fmla="*/ 5950491 w 5970290"/>
                <a:gd name="csY3" fmla="*/ 51118 h 1875219"/>
                <a:gd name="csX4" fmla="*/ 5943016 w 5970290"/>
                <a:gd name="csY4" fmla="*/ 51118 h 1875219"/>
                <a:gd name="csX5" fmla="*/ 5935541 w 5970290"/>
                <a:gd name="csY5" fmla="*/ 51118 h 1875219"/>
                <a:gd name="csX6" fmla="*/ 5928066 w 5970290"/>
                <a:gd name="csY6" fmla="*/ 51118 h 1875219"/>
                <a:gd name="csX7" fmla="*/ 5920793 w 5970290"/>
                <a:gd name="csY7" fmla="*/ 51118 h 1875219"/>
                <a:gd name="csX8" fmla="*/ 5913317 w 5970290"/>
                <a:gd name="csY8" fmla="*/ 51118 h 1875219"/>
                <a:gd name="csX9" fmla="*/ 5905842 w 5970290"/>
                <a:gd name="csY9" fmla="*/ 51118 h 1875219"/>
                <a:gd name="csX10" fmla="*/ 5898367 w 5970290"/>
                <a:gd name="csY10" fmla="*/ 51118 h 1875219"/>
                <a:gd name="csX11" fmla="*/ 5891094 w 5970290"/>
                <a:gd name="csY11" fmla="*/ 51118 h 1875219"/>
                <a:gd name="csX12" fmla="*/ 5891094 w 5970290"/>
                <a:gd name="csY12" fmla="*/ 73749 h 1875219"/>
                <a:gd name="csX13" fmla="*/ 5883618 w 5970290"/>
                <a:gd name="csY13" fmla="*/ 73749 h 1875219"/>
                <a:gd name="csX14" fmla="*/ 5876143 w 5970290"/>
                <a:gd name="csY14" fmla="*/ 73749 h 1875219"/>
                <a:gd name="csX15" fmla="*/ 5868668 w 5970290"/>
                <a:gd name="csY15" fmla="*/ 73749 h 1875219"/>
                <a:gd name="csX16" fmla="*/ 5861395 w 5970290"/>
                <a:gd name="csY16" fmla="*/ 73749 h 1875219"/>
                <a:gd name="csX17" fmla="*/ 5853919 w 5970290"/>
                <a:gd name="csY17" fmla="*/ 73749 h 1875219"/>
                <a:gd name="csX18" fmla="*/ 5846444 w 5970290"/>
                <a:gd name="csY18" fmla="*/ 73749 h 1875219"/>
                <a:gd name="csX19" fmla="*/ 5838969 w 5970290"/>
                <a:gd name="csY19" fmla="*/ 73749 h 1875219"/>
                <a:gd name="csX20" fmla="*/ 5831696 w 5970290"/>
                <a:gd name="csY20" fmla="*/ 73749 h 1875219"/>
                <a:gd name="csX21" fmla="*/ 5824220 w 5970290"/>
                <a:gd name="csY21" fmla="*/ 73749 h 1875219"/>
                <a:gd name="csX22" fmla="*/ 5816745 w 5970290"/>
                <a:gd name="csY22" fmla="*/ 73749 h 1875219"/>
                <a:gd name="csX23" fmla="*/ 5809270 w 5970290"/>
                <a:gd name="csY23" fmla="*/ 73749 h 1875219"/>
                <a:gd name="csX24" fmla="*/ 5801795 w 5970290"/>
                <a:gd name="csY24" fmla="*/ 73749 h 1875219"/>
                <a:gd name="csX25" fmla="*/ 5794522 w 5970290"/>
                <a:gd name="csY25" fmla="*/ 73749 h 1875219"/>
                <a:gd name="csX26" fmla="*/ 5787046 w 5970290"/>
                <a:gd name="csY26" fmla="*/ 73749 h 1875219"/>
                <a:gd name="csX27" fmla="*/ 5779571 w 5970290"/>
                <a:gd name="csY27" fmla="*/ 73749 h 1875219"/>
                <a:gd name="csX28" fmla="*/ 5772096 w 5970290"/>
                <a:gd name="csY28" fmla="*/ 73749 h 1875219"/>
                <a:gd name="csX29" fmla="*/ 5764823 w 5970290"/>
                <a:gd name="csY29" fmla="*/ 73749 h 1875219"/>
                <a:gd name="csX30" fmla="*/ 5757347 w 5970290"/>
                <a:gd name="csY30" fmla="*/ 73749 h 1875219"/>
                <a:gd name="csX31" fmla="*/ 5749872 w 5970290"/>
                <a:gd name="csY31" fmla="*/ 73749 h 1875219"/>
                <a:gd name="csX32" fmla="*/ 5742397 w 5970290"/>
                <a:gd name="csY32" fmla="*/ 73749 h 1875219"/>
                <a:gd name="csX33" fmla="*/ 5735124 w 5970290"/>
                <a:gd name="csY33" fmla="*/ 73749 h 1875219"/>
                <a:gd name="csX34" fmla="*/ 5727447 w 5970290"/>
                <a:gd name="csY34" fmla="*/ 73749 h 1875219"/>
                <a:gd name="csX35" fmla="*/ 5720173 w 5970290"/>
                <a:gd name="csY35" fmla="*/ 73749 h 1875219"/>
                <a:gd name="csX36" fmla="*/ 5712698 w 5970290"/>
                <a:gd name="csY36" fmla="*/ 73749 h 1875219"/>
                <a:gd name="csX37" fmla="*/ 5705425 w 5970290"/>
                <a:gd name="csY37" fmla="*/ 73749 h 1875219"/>
                <a:gd name="csX38" fmla="*/ 5697748 w 5970290"/>
                <a:gd name="csY38" fmla="*/ 73749 h 1875219"/>
                <a:gd name="csX39" fmla="*/ 5690474 w 5970290"/>
                <a:gd name="csY39" fmla="*/ 73749 h 1875219"/>
                <a:gd name="csX40" fmla="*/ 5690474 w 5970290"/>
                <a:gd name="csY40" fmla="*/ 91474 h 1875219"/>
                <a:gd name="csX41" fmla="*/ 5682999 w 5970290"/>
                <a:gd name="csY41" fmla="*/ 91474 h 1875219"/>
                <a:gd name="csX42" fmla="*/ 5675524 w 5970290"/>
                <a:gd name="csY42" fmla="*/ 91474 h 1875219"/>
                <a:gd name="csX43" fmla="*/ 5668251 w 5970290"/>
                <a:gd name="csY43" fmla="*/ 91474 h 1875219"/>
                <a:gd name="csX44" fmla="*/ 5660775 w 5970290"/>
                <a:gd name="csY44" fmla="*/ 91474 h 1875219"/>
                <a:gd name="csX45" fmla="*/ 5653300 w 5970290"/>
                <a:gd name="csY45" fmla="*/ 91474 h 1875219"/>
                <a:gd name="csX46" fmla="*/ 5645825 w 5970290"/>
                <a:gd name="csY46" fmla="*/ 91474 h 1875219"/>
                <a:gd name="csX47" fmla="*/ 5638552 w 5970290"/>
                <a:gd name="csY47" fmla="*/ 91474 h 1875219"/>
                <a:gd name="csX48" fmla="*/ 5631076 w 5970290"/>
                <a:gd name="csY48" fmla="*/ 91474 h 1875219"/>
                <a:gd name="csX49" fmla="*/ 5623601 w 5970290"/>
                <a:gd name="csY49" fmla="*/ 91474 h 1875219"/>
                <a:gd name="csX50" fmla="*/ 5616126 w 5970290"/>
                <a:gd name="csY50" fmla="*/ 91474 h 1875219"/>
                <a:gd name="csX51" fmla="*/ 5608853 w 5970290"/>
                <a:gd name="csY51" fmla="*/ 91474 h 1875219"/>
                <a:gd name="csX52" fmla="*/ 5601176 w 5970290"/>
                <a:gd name="csY52" fmla="*/ 91474 h 1875219"/>
                <a:gd name="csX53" fmla="*/ 5593902 w 5970290"/>
                <a:gd name="csY53" fmla="*/ 91474 h 1875219"/>
                <a:gd name="csX54" fmla="*/ 5586427 w 5970290"/>
                <a:gd name="csY54" fmla="*/ 91474 h 1875219"/>
                <a:gd name="csX55" fmla="*/ 5579154 w 5970290"/>
                <a:gd name="csY55" fmla="*/ 91474 h 1875219"/>
                <a:gd name="csX56" fmla="*/ 5571477 w 5970290"/>
                <a:gd name="csY56" fmla="*/ 91474 h 1875219"/>
                <a:gd name="csX57" fmla="*/ 5564203 w 5970290"/>
                <a:gd name="csY57" fmla="*/ 91474 h 1875219"/>
                <a:gd name="csX58" fmla="*/ 5556728 w 5970290"/>
                <a:gd name="csY58" fmla="*/ 91474 h 1875219"/>
                <a:gd name="csX59" fmla="*/ 5549253 w 5970290"/>
                <a:gd name="csY59" fmla="*/ 91474 h 1875219"/>
                <a:gd name="csX60" fmla="*/ 5541778 w 5970290"/>
                <a:gd name="csY60" fmla="*/ 91474 h 1875219"/>
                <a:gd name="csX61" fmla="*/ 5534504 w 5970290"/>
                <a:gd name="csY61" fmla="*/ 91474 h 1875219"/>
                <a:gd name="csX62" fmla="*/ 5527029 w 5970290"/>
                <a:gd name="csY62" fmla="*/ 91474 h 1875219"/>
                <a:gd name="csX63" fmla="*/ 5519554 w 5970290"/>
                <a:gd name="csY63" fmla="*/ 91474 h 1875219"/>
                <a:gd name="csX64" fmla="*/ 5512079 w 5970290"/>
                <a:gd name="csY64" fmla="*/ 91474 h 1875219"/>
                <a:gd name="csX65" fmla="*/ 5512079 w 5970290"/>
                <a:gd name="csY65" fmla="*/ 106509 h 1875219"/>
                <a:gd name="csX66" fmla="*/ 5504805 w 5970290"/>
                <a:gd name="csY66" fmla="*/ 106509 h 1875219"/>
                <a:gd name="csX67" fmla="*/ 5497330 w 5970290"/>
                <a:gd name="csY67" fmla="*/ 106509 h 1875219"/>
                <a:gd name="csX68" fmla="*/ 5489855 w 5970290"/>
                <a:gd name="csY68" fmla="*/ 106509 h 1875219"/>
                <a:gd name="csX69" fmla="*/ 5482380 w 5970290"/>
                <a:gd name="csY69" fmla="*/ 106509 h 1875219"/>
                <a:gd name="csX70" fmla="*/ 5474905 w 5970290"/>
                <a:gd name="csY70" fmla="*/ 106509 h 1875219"/>
                <a:gd name="csX71" fmla="*/ 5467631 w 5970290"/>
                <a:gd name="csY71" fmla="*/ 106509 h 1875219"/>
                <a:gd name="csX72" fmla="*/ 5460156 w 5970290"/>
                <a:gd name="csY72" fmla="*/ 106509 h 1875219"/>
                <a:gd name="csX73" fmla="*/ 5452681 w 5970290"/>
                <a:gd name="csY73" fmla="*/ 106509 h 1875219"/>
                <a:gd name="csX74" fmla="*/ 5445206 w 5970290"/>
                <a:gd name="csY74" fmla="*/ 106509 h 1875219"/>
                <a:gd name="csX75" fmla="*/ 5437932 w 5970290"/>
                <a:gd name="csY75" fmla="*/ 106509 h 1875219"/>
                <a:gd name="csX76" fmla="*/ 5430457 w 5970290"/>
                <a:gd name="csY76" fmla="*/ 106509 h 1875219"/>
                <a:gd name="csX77" fmla="*/ 5422982 w 5970290"/>
                <a:gd name="csY77" fmla="*/ 106509 h 1875219"/>
                <a:gd name="csX78" fmla="*/ 5415507 w 5970290"/>
                <a:gd name="csY78" fmla="*/ 106509 h 1875219"/>
                <a:gd name="csX79" fmla="*/ 5408233 w 5970290"/>
                <a:gd name="csY79" fmla="*/ 106509 h 1875219"/>
                <a:gd name="csX80" fmla="*/ 5400758 w 5970290"/>
                <a:gd name="csY80" fmla="*/ 106509 h 1875219"/>
                <a:gd name="csX81" fmla="*/ 5393283 w 5970290"/>
                <a:gd name="csY81" fmla="*/ 106509 h 1875219"/>
                <a:gd name="csX82" fmla="*/ 5385808 w 5970290"/>
                <a:gd name="csY82" fmla="*/ 106509 h 1875219"/>
                <a:gd name="csX83" fmla="*/ 5378534 w 5970290"/>
                <a:gd name="csY83" fmla="*/ 106509 h 1875219"/>
                <a:gd name="csX84" fmla="*/ 5371059 w 5970290"/>
                <a:gd name="csY84" fmla="*/ 106509 h 1875219"/>
                <a:gd name="csX85" fmla="*/ 5363584 w 5970290"/>
                <a:gd name="csY85" fmla="*/ 106509 h 1875219"/>
                <a:gd name="csX86" fmla="*/ 5356109 w 5970290"/>
                <a:gd name="csY86" fmla="*/ 106509 h 1875219"/>
                <a:gd name="csX87" fmla="*/ 5348634 w 5970290"/>
                <a:gd name="csY87" fmla="*/ 106509 h 1875219"/>
                <a:gd name="csX88" fmla="*/ 5341360 w 5970290"/>
                <a:gd name="csY88" fmla="*/ 106509 h 1875219"/>
                <a:gd name="csX89" fmla="*/ 5333885 w 5970290"/>
                <a:gd name="csY89" fmla="*/ 106509 h 1875219"/>
                <a:gd name="csX90" fmla="*/ 5326410 w 5970290"/>
                <a:gd name="csY90" fmla="*/ 106509 h 1875219"/>
                <a:gd name="csX91" fmla="*/ 5318935 w 5970290"/>
                <a:gd name="csY91" fmla="*/ 106509 h 1875219"/>
                <a:gd name="csX92" fmla="*/ 5311661 w 5970290"/>
                <a:gd name="csY92" fmla="*/ 106509 h 1875219"/>
                <a:gd name="csX93" fmla="*/ 5304186 w 5970290"/>
                <a:gd name="csY93" fmla="*/ 106509 h 1875219"/>
                <a:gd name="csX94" fmla="*/ 5296711 w 5970290"/>
                <a:gd name="csY94" fmla="*/ 106509 h 1875219"/>
                <a:gd name="csX95" fmla="*/ 5296711 w 5970290"/>
                <a:gd name="csY95" fmla="*/ 117270 h 1875219"/>
                <a:gd name="csX96" fmla="*/ 5289236 w 5970290"/>
                <a:gd name="csY96" fmla="*/ 117270 h 1875219"/>
                <a:gd name="csX97" fmla="*/ 5281962 w 5970290"/>
                <a:gd name="csY97" fmla="*/ 117270 h 1875219"/>
                <a:gd name="csX98" fmla="*/ 5274487 w 5970290"/>
                <a:gd name="csY98" fmla="*/ 117270 h 1875219"/>
                <a:gd name="csX99" fmla="*/ 5267012 w 5970290"/>
                <a:gd name="csY99" fmla="*/ 117270 h 1875219"/>
                <a:gd name="csX100" fmla="*/ 5259537 w 5970290"/>
                <a:gd name="csY100" fmla="*/ 117270 h 1875219"/>
                <a:gd name="csX101" fmla="*/ 5252263 w 5970290"/>
                <a:gd name="csY101" fmla="*/ 117270 h 1875219"/>
                <a:gd name="csX102" fmla="*/ 5244788 w 5970290"/>
                <a:gd name="csY102" fmla="*/ 117270 h 1875219"/>
                <a:gd name="csX103" fmla="*/ 5237313 w 5970290"/>
                <a:gd name="csY103" fmla="*/ 117270 h 1875219"/>
                <a:gd name="csX104" fmla="*/ 5237313 w 5970290"/>
                <a:gd name="csY104" fmla="*/ 127399 h 1875219"/>
                <a:gd name="csX105" fmla="*/ 5229838 w 5970290"/>
                <a:gd name="csY105" fmla="*/ 127399 h 1875219"/>
                <a:gd name="csX106" fmla="*/ 5222363 w 5970290"/>
                <a:gd name="csY106" fmla="*/ 127399 h 1875219"/>
                <a:gd name="csX107" fmla="*/ 5215089 w 5970290"/>
                <a:gd name="csY107" fmla="*/ 127399 h 1875219"/>
                <a:gd name="csX108" fmla="*/ 5207614 w 5970290"/>
                <a:gd name="csY108" fmla="*/ 127399 h 1875219"/>
                <a:gd name="csX109" fmla="*/ 5200139 w 5970290"/>
                <a:gd name="csY109" fmla="*/ 127399 h 1875219"/>
                <a:gd name="csX110" fmla="*/ 5192664 w 5970290"/>
                <a:gd name="csY110" fmla="*/ 127399 h 1875219"/>
                <a:gd name="csX111" fmla="*/ 5185390 w 5970290"/>
                <a:gd name="csY111" fmla="*/ 127399 h 1875219"/>
                <a:gd name="csX112" fmla="*/ 5177713 w 5970290"/>
                <a:gd name="csY112" fmla="*/ 127399 h 1875219"/>
                <a:gd name="csX113" fmla="*/ 5170440 w 5970290"/>
                <a:gd name="csY113" fmla="*/ 127399 h 1875219"/>
                <a:gd name="csX114" fmla="*/ 5162965 w 5970290"/>
                <a:gd name="csY114" fmla="*/ 127399 h 1875219"/>
                <a:gd name="csX115" fmla="*/ 5162965 w 5970290"/>
                <a:gd name="csY115" fmla="*/ 137053 h 1875219"/>
                <a:gd name="csX116" fmla="*/ 5155692 w 5970290"/>
                <a:gd name="csY116" fmla="*/ 137053 h 1875219"/>
                <a:gd name="csX117" fmla="*/ 5155692 w 5970290"/>
                <a:gd name="csY117" fmla="*/ 146549 h 1875219"/>
                <a:gd name="csX118" fmla="*/ 5148216 w 5970290"/>
                <a:gd name="csY118" fmla="*/ 146549 h 1875219"/>
                <a:gd name="csX119" fmla="*/ 5140741 w 5970290"/>
                <a:gd name="csY119" fmla="*/ 146549 h 1875219"/>
                <a:gd name="csX120" fmla="*/ 5140741 w 5970290"/>
                <a:gd name="csY120" fmla="*/ 156044 h 1875219"/>
                <a:gd name="csX121" fmla="*/ 5133266 w 5970290"/>
                <a:gd name="csY121" fmla="*/ 156044 h 1875219"/>
                <a:gd name="csX122" fmla="*/ 5125993 w 5970290"/>
                <a:gd name="csY122" fmla="*/ 156044 h 1875219"/>
                <a:gd name="csX123" fmla="*/ 5118517 w 5970290"/>
                <a:gd name="csY123" fmla="*/ 156044 h 1875219"/>
                <a:gd name="csX124" fmla="*/ 5111042 w 5970290"/>
                <a:gd name="csY124" fmla="*/ 156044 h 1875219"/>
                <a:gd name="csX125" fmla="*/ 5103567 w 5970290"/>
                <a:gd name="csY125" fmla="*/ 156044 h 1875219"/>
                <a:gd name="csX126" fmla="*/ 5096092 w 5970290"/>
                <a:gd name="csY126" fmla="*/ 156044 h 1875219"/>
                <a:gd name="csX127" fmla="*/ 5088819 w 5970290"/>
                <a:gd name="csY127" fmla="*/ 156044 h 1875219"/>
                <a:gd name="csX128" fmla="*/ 5081343 w 5970290"/>
                <a:gd name="csY128" fmla="*/ 156044 h 1875219"/>
                <a:gd name="csX129" fmla="*/ 5073868 w 5970290"/>
                <a:gd name="csY129" fmla="*/ 156044 h 1875219"/>
                <a:gd name="csX130" fmla="*/ 5066393 w 5970290"/>
                <a:gd name="csY130" fmla="*/ 156044 h 1875219"/>
                <a:gd name="csX131" fmla="*/ 5059120 w 5970290"/>
                <a:gd name="csY131" fmla="*/ 156044 h 1875219"/>
                <a:gd name="csX132" fmla="*/ 5051442 w 5970290"/>
                <a:gd name="csY132" fmla="*/ 156044 h 1875219"/>
                <a:gd name="csX133" fmla="*/ 5044169 w 5970290"/>
                <a:gd name="csY133" fmla="*/ 156044 h 1875219"/>
                <a:gd name="csX134" fmla="*/ 5044169 w 5970290"/>
                <a:gd name="csY134" fmla="*/ 164907 h 1875219"/>
                <a:gd name="csX135" fmla="*/ 5036694 w 5970290"/>
                <a:gd name="csY135" fmla="*/ 164907 h 1875219"/>
                <a:gd name="csX136" fmla="*/ 5036694 w 5970290"/>
                <a:gd name="csY136" fmla="*/ 173769 h 1875219"/>
                <a:gd name="csX137" fmla="*/ 5029421 w 5970290"/>
                <a:gd name="csY137" fmla="*/ 173769 h 1875219"/>
                <a:gd name="csX138" fmla="*/ 5021744 w 5970290"/>
                <a:gd name="csY138" fmla="*/ 173769 h 1875219"/>
                <a:gd name="csX139" fmla="*/ 5014470 w 5970290"/>
                <a:gd name="csY139" fmla="*/ 173769 h 1875219"/>
                <a:gd name="csX140" fmla="*/ 5006995 w 5970290"/>
                <a:gd name="csY140" fmla="*/ 173769 h 1875219"/>
                <a:gd name="csX141" fmla="*/ 4999722 w 5970290"/>
                <a:gd name="csY141" fmla="*/ 173769 h 1875219"/>
                <a:gd name="csX142" fmla="*/ 4992045 w 5970290"/>
                <a:gd name="csY142" fmla="*/ 173769 h 1875219"/>
                <a:gd name="csX143" fmla="*/ 4984771 w 5970290"/>
                <a:gd name="csY143" fmla="*/ 173769 h 1875219"/>
                <a:gd name="csX144" fmla="*/ 4977296 w 5970290"/>
                <a:gd name="csY144" fmla="*/ 173769 h 1875219"/>
                <a:gd name="csX145" fmla="*/ 4969821 w 5970290"/>
                <a:gd name="csY145" fmla="*/ 173769 h 1875219"/>
                <a:gd name="csX146" fmla="*/ 4962346 w 5970290"/>
                <a:gd name="csY146" fmla="*/ 173769 h 1875219"/>
                <a:gd name="csX147" fmla="*/ 4955072 w 5970290"/>
                <a:gd name="csY147" fmla="*/ 173769 h 1875219"/>
                <a:gd name="csX148" fmla="*/ 4947597 w 5970290"/>
                <a:gd name="csY148" fmla="*/ 173769 h 1875219"/>
                <a:gd name="csX149" fmla="*/ 4940122 w 5970290"/>
                <a:gd name="csY149" fmla="*/ 173769 h 1875219"/>
                <a:gd name="csX150" fmla="*/ 4932647 w 5970290"/>
                <a:gd name="csY150" fmla="*/ 173769 h 1875219"/>
                <a:gd name="csX151" fmla="*/ 4925172 w 5970290"/>
                <a:gd name="csY151" fmla="*/ 173769 h 1875219"/>
                <a:gd name="csX152" fmla="*/ 4917898 w 5970290"/>
                <a:gd name="csY152" fmla="*/ 173769 h 1875219"/>
                <a:gd name="csX153" fmla="*/ 4917898 w 5970290"/>
                <a:gd name="csY153" fmla="*/ 181840 h 1875219"/>
                <a:gd name="csX154" fmla="*/ 4910423 w 5970290"/>
                <a:gd name="csY154" fmla="*/ 181840 h 1875219"/>
                <a:gd name="csX155" fmla="*/ 4902948 w 5970290"/>
                <a:gd name="csY155" fmla="*/ 181840 h 1875219"/>
                <a:gd name="csX156" fmla="*/ 4902948 w 5970290"/>
                <a:gd name="csY156" fmla="*/ 189912 h 1875219"/>
                <a:gd name="csX157" fmla="*/ 4895473 w 5970290"/>
                <a:gd name="csY157" fmla="*/ 189912 h 1875219"/>
                <a:gd name="csX158" fmla="*/ 4888199 w 5970290"/>
                <a:gd name="csY158" fmla="*/ 189912 h 1875219"/>
                <a:gd name="csX159" fmla="*/ 4880724 w 5970290"/>
                <a:gd name="csY159" fmla="*/ 189912 h 1875219"/>
                <a:gd name="csX160" fmla="*/ 4880724 w 5970290"/>
                <a:gd name="csY160" fmla="*/ 197825 h 1875219"/>
                <a:gd name="csX161" fmla="*/ 4873451 w 5970290"/>
                <a:gd name="csY161" fmla="*/ 197825 h 1875219"/>
                <a:gd name="csX162" fmla="*/ 4865774 w 5970290"/>
                <a:gd name="csY162" fmla="*/ 197825 h 1875219"/>
                <a:gd name="csX163" fmla="*/ 4865774 w 5970290"/>
                <a:gd name="csY163" fmla="*/ 213651 h 1875219"/>
                <a:gd name="csX164" fmla="*/ 4858500 w 5970290"/>
                <a:gd name="csY164" fmla="*/ 213651 h 1875219"/>
                <a:gd name="csX165" fmla="*/ 4851025 w 5970290"/>
                <a:gd name="csY165" fmla="*/ 213651 h 1875219"/>
                <a:gd name="csX166" fmla="*/ 4843550 w 5970290"/>
                <a:gd name="csY166" fmla="*/ 213651 h 1875219"/>
                <a:gd name="csX167" fmla="*/ 4836075 w 5970290"/>
                <a:gd name="csY167" fmla="*/ 213651 h 1875219"/>
                <a:gd name="csX168" fmla="*/ 4828802 w 5970290"/>
                <a:gd name="csY168" fmla="*/ 213651 h 1875219"/>
                <a:gd name="csX169" fmla="*/ 4828802 w 5970290"/>
                <a:gd name="csY169" fmla="*/ 221405 h 1875219"/>
                <a:gd name="csX170" fmla="*/ 4821326 w 5970290"/>
                <a:gd name="csY170" fmla="*/ 221405 h 1875219"/>
                <a:gd name="csX171" fmla="*/ 4813851 w 5970290"/>
                <a:gd name="csY171" fmla="*/ 221405 h 1875219"/>
                <a:gd name="csX172" fmla="*/ 4806376 w 5970290"/>
                <a:gd name="csY172" fmla="*/ 221405 h 1875219"/>
                <a:gd name="csX173" fmla="*/ 4798901 w 5970290"/>
                <a:gd name="csY173" fmla="*/ 221405 h 1875219"/>
                <a:gd name="csX174" fmla="*/ 4791627 w 5970290"/>
                <a:gd name="csY174" fmla="*/ 221405 h 1875219"/>
                <a:gd name="csX175" fmla="*/ 4784152 w 5970290"/>
                <a:gd name="csY175" fmla="*/ 221405 h 1875219"/>
                <a:gd name="csX176" fmla="*/ 4776677 w 5970290"/>
                <a:gd name="csY176" fmla="*/ 221405 h 1875219"/>
                <a:gd name="csX177" fmla="*/ 4769202 w 5970290"/>
                <a:gd name="csY177" fmla="*/ 221405 h 1875219"/>
                <a:gd name="csX178" fmla="*/ 4761929 w 5970290"/>
                <a:gd name="csY178" fmla="*/ 221405 h 1875219"/>
                <a:gd name="csX179" fmla="*/ 4754453 w 5970290"/>
                <a:gd name="csY179" fmla="*/ 221405 h 1875219"/>
                <a:gd name="csX180" fmla="*/ 4746978 w 5970290"/>
                <a:gd name="csY180" fmla="*/ 221405 h 1875219"/>
                <a:gd name="csX181" fmla="*/ 4746978 w 5970290"/>
                <a:gd name="csY181" fmla="*/ 228685 h 1875219"/>
                <a:gd name="csX182" fmla="*/ 4739503 w 5970290"/>
                <a:gd name="csY182" fmla="*/ 228685 h 1875219"/>
                <a:gd name="csX183" fmla="*/ 4732230 w 5970290"/>
                <a:gd name="csY183" fmla="*/ 228685 h 1875219"/>
                <a:gd name="csX184" fmla="*/ 4732230 w 5970290"/>
                <a:gd name="csY184" fmla="*/ 235807 h 1875219"/>
                <a:gd name="csX185" fmla="*/ 4724754 w 5970290"/>
                <a:gd name="csY185" fmla="*/ 235807 h 1875219"/>
                <a:gd name="csX186" fmla="*/ 4717279 w 5970290"/>
                <a:gd name="csY186" fmla="*/ 235807 h 1875219"/>
                <a:gd name="csX187" fmla="*/ 4709804 w 5970290"/>
                <a:gd name="csY187" fmla="*/ 235807 h 1875219"/>
                <a:gd name="csX188" fmla="*/ 4702531 w 5970290"/>
                <a:gd name="csY188" fmla="*/ 235807 h 1875219"/>
                <a:gd name="csX189" fmla="*/ 4695056 w 5970290"/>
                <a:gd name="csY189" fmla="*/ 235807 h 1875219"/>
                <a:gd name="csX190" fmla="*/ 4695056 w 5970290"/>
                <a:gd name="csY190" fmla="*/ 242770 h 1875219"/>
                <a:gd name="csX191" fmla="*/ 4687580 w 5970290"/>
                <a:gd name="csY191" fmla="*/ 242770 h 1875219"/>
                <a:gd name="csX192" fmla="*/ 4680105 w 5970290"/>
                <a:gd name="csY192" fmla="*/ 242770 h 1875219"/>
                <a:gd name="csX193" fmla="*/ 4672630 w 5970290"/>
                <a:gd name="csY193" fmla="*/ 242770 h 1875219"/>
                <a:gd name="csX194" fmla="*/ 4665357 w 5970290"/>
                <a:gd name="csY194" fmla="*/ 242770 h 1875219"/>
                <a:gd name="csX195" fmla="*/ 4657881 w 5970290"/>
                <a:gd name="csY195" fmla="*/ 242770 h 1875219"/>
                <a:gd name="csX196" fmla="*/ 4650406 w 5970290"/>
                <a:gd name="csY196" fmla="*/ 242770 h 1875219"/>
                <a:gd name="csX197" fmla="*/ 4642931 w 5970290"/>
                <a:gd name="csY197" fmla="*/ 242770 h 1875219"/>
                <a:gd name="csX198" fmla="*/ 4635658 w 5970290"/>
                <a:gd name="csY198" fmla="*/ 242770 h 1875219"/>
                <a:gd name="csX199" fmla="*/ 4628182 w 5970290"/>
                <a:gd name="csY199" fmla="*/ 242770 h 1875219"/>
                <a:gd name="csX200" fmla="*/ 4620707 w 5970290"/>
                <a:gd name="csY200" fmla="*/ 242770 h 1875219"/>
                <a:gd name="csX201" fmla="*/ 4613232 w 5970290"/>
                <a:gd name="csY201" fmla="*/ 242770 h 1875219"/>
                <a:gd name="csX202" fmla="*/ 4605959 w 5970290"/>
                <a:gd name="csY202" fmla="*/ 242770 h 1875219"/>
                <a:gd name="csX203" fmla="*/ 4605959 w 5970290"/>
                <a:gd name="csY203" fmla="*/ 249259 h 1875219"/>
                <a:gd name="csX204" fmla="*/ 4598484 w 5970290"/>
                <a:gd name="csY204" fmla="*/ 249259 h 1875219"/>
                <a:gd name="csX205" fmla="*/ 4591008 w 5970290"/>
                <a:gd name="csY205" fmla="*/ 249259 h 1875219"/>
                <a:gd name="csX206" fmla="*/ 4583533 w 5970290"/>
                <a:gd name="csY206" fmla="*/ 249259 h 1875219"/>
                <a:gd name="csX207" fmla="*/ 4576260 w 5970290"/>
                <a:gd name="csY207" fmla="*/ 249259 h 1875219"/>
                <a:gd name="csX208" fmla="*/ 4568785 w 5970290"/>
                <a:gd name="csY208" fmla="*/ 249259 h 1875219"/>
                <a:gd name="csX209" fmla="*/ 4561309 w 5970290"/>
                <a:gd name="csY209" fmla="*/ 249259 h 1875219"/>
                <a:gd name="csX210" fmla="*/ 4553834 w 5970290"/>
                <a:gd name="csY210" fmla="*/ 249259 h 1875219"/>
                <a:gd name="csX211" fmla="*/ 4546359 w 5970290"/>
                <a:gd name="csY211" fmla="*/ 249259 h 1875219"/>
                <a:gd name="csX212" fmla="*/ 4539086 w 5970290"/>
                <a:gd name="csY212" fmla="*/ 249259 h 1875219"/>
                <a:gd name="csX213" fmla="*/ 4531611 w 5970290"/>
                <a:gd name="csY213" fmla="*/ 249259 h 1875219"/>
                <a:gd name="csX214" fmla="*/ 4531611 w 5970290"/>
                <a:gd name="csY214" fmla="*/ 255748 h 1875219"/>
                <a:gd name="csX215" fmla="*/ 4524135 w 5970290"/>
                <a:gd name="csY215" fmla="*/ 255748 h 1875219"/>
                <a:gd name="csX216" fmla="*/ 4524135 w 5970290"/>
                <a:gd name="csY216" fmla="*/ 262078 h 1875219"/>
                <a:gd name="csX217" fmla="*/ 4516660 w 5970290"/>
                <a:gd name="csY217" fmla="*/ 262078 h 1875219"/>
                <a:gd name="csX218" fmla="*/ 4509387 w 5970290"/>
                <a:gd name="csY218" fmla="*/ 262078 h 1875219"/>
                <a:gd name="csX219" fmla="*/ 4509387 w 5970290"/>
                <a:gd name="csY219" fmla="*/ 268409 h 1875219"/>
                <a:gd name="csX220" fmla="*/ 4501912 w 5970290"/>
                <a:gd name="csY220" fmla="*/ 268409 h 1875219"/>
                <a:gd name="csX221" fmla="*/ 4494436 w 5970290"/>
                <a:gd name="csY221" fmla="*/ 268409 h 1875219"/>
                <a:gd name="csX222" fmla="*/ 4486961 w 5970290"/>
                <a:gd name="csY222" fmla="*/ 268409 h 1875219"/>
                <a:gd name="csX223" fmla="*/ 4479688 w 5970290"/>
                <a:gd name="csY223" fmla="*/ 268409 h 1875219"/>
                <a:gd name="csX224" fmla="*/ 4479688 w 5970290"/>
                <a:gd name="csY224" fmla="*/ 274897 h 1875219"/>
                <a:gd name="csX225" fmla="*/ 4472010 w 5970290"/>
                <a:gd name="csY225" fmla="*/ 274897 h 1875219"/>
                <a:gd name="csX226" fmla="*/ 4472010 w 5970290"/>
                <a:gd name="csY226" fmla="*/ 281069 h 1875219"/>
                <a:gd name="csX227" fmla="*/ 4464737 w 5970290"/>
                <a:gd name="csY227" fmla="*/ 281069 h 1875219"/>
                <a:gd name="csX228" fmla="*/ 4457262 w 5970290"/>
                <a:gd name="csY228" fmla="*/ 281069 h 1875219"/>
                <a:gd name="csX229" fmla="*/ 4449989 w 5970290"/>
                <a:gd name="csY229" fmla="*/ 281069 h 1875219"/>
                <a:gd name="csX230" fmla="*/ 4442312 w 5970290"/>
                <a:gd name="csY230" fmla="*/ 281069 h 1875219"/>
                <a:gd name="csX231" fmla="*/ 4435039 w 5970290"/>
                <a:gd name="csY231" fmla="*/ 281069 h 1875219"/>
                <a:gd name="csX232" fmla="*/ 4435039 w 5970290"/>
                <a:gd name="csY232" fmla="*/ 287241 h 1875219"/>
                <a:gd name="csX233" fmla="*/ 4427563 w 5970290"/>
                <a:gd name="csY233" fmla="*/ 287241 h 1875219"/>
                <a:gd name="csX234" fmla="*/ 4427563 w 5970290"/>
                <a:gd name="csY234" fmla="*/ 293414 h 1875219"/>
                <a:gd name="csX235" fmla="*/ 4420088 w 5970290"/>
                <a:gd name="csY235" fmla="*/ 293414 h 1875219"/>
                <a:gd name="csX236" fmla="*/ 4412613 w 5970290"/>
                <a:gd name="csY236" fmla="*/ 293414 h 1875219"/>
                <a:gd name="csX237" fmla="*/ 4405340 w 5970290"/>
                <a:gd name="csY237" fmla="*/ 293414 h 1875219"/>
                <a:gd name="csX238" fmla="*/ 4397864 w 5970290"/>
                <a:gd name="csY238" fmla="*/ 293414 h 1875219"/>
                <a:gd name="csX239" fmla="*/ 4397864 w 5970290"/>
                <a:gd name="csY239" fmla="*/ 299586 h 1875219"/>
                <a:gd name="csX240" fmla="*/ 4390389 w 5970290"/>
                <a:gd name="csY240" fmla="*/ 299586 h 1875219"/>
                <a:gd name="csX241" fmla="*/ 4382914 w 5970290"/>
                <a:gd name="csY241" fmla="*/ 299586 h 1875219"/>
                <a:gd name="csX242" fmla="*/ 4375641 w 5970290"/>
                <a:gd name="csY242" fmla="*/ 299586 h 1875219"/>
                <a:gd name="csX243" fmla="*/ 4368165 w 5970290"/>
                <a:gd name="csY243" fmla="*/ 299586 h 1875219"/>
                <a:gd name="csX244" fmla="*/ 4360690 w 5970290"/>
                <a:gd name="csY244" fmla="*/ 299586 h 1875219"/>
                <a:gd name="csX245" fmla="*/ 4353417 w 5970290"/>
                <a:gd name="csY245" fmla="*/ 299586 h 1875219"/>
                <a:gd name="csX246" fmla="*/ 4345740 w 5970290"/>
                <a:gd name="csY246" fmla="*/ 299586 h 1875219"/>
                <a:gd name="csX247" fmla="*/ 4338467 w 5970290"/>
                <a:gd name="csY247" fmla="*/ 299586 h 1875219"/>
                <a:gd name="csX248" fmla="*/ 4338467 w 5970290"/>
                <a:gd name="csY248" fmla="*/ 311455 h 1875219"/>
                <a:gd name="csX249" fmla="*/ 4330991 w 5970290"/>
                <a:gd name="csY249" fmla="*/ 311455 h 1875219"/>
                <a:gd name="csX250" fmla="*/ 4323718 w 5970290"/>
                <a:gd name="csY250" fmla="*/ 311455 h 1875219"/>
                <a:gd name="csX251" fmla="*/ 4316041 w 5970290"/>
                <a:gd name="csY251" fmla="*/ 311455 h 1875219"/>
                <a:gd name="csX252" fmla="*/ 4308768 w 5970290"/>
                <a:gd name="csY252" fmla="*/ 311455 h 1875219"/>
                <a:gd name="csX253" fmla="*/ 4301292 w 5970290"/>
                <a:gd name="csY253" fmla="*/ 311455 h 1875219"/>
                <a:gd name="csX254" fmla="*/ 4301292 w 5970290"/>
                <a:gd name="csY254" fmla="*/ 317311 h 1875219"/>
                <a:gd name="csX255" fmla="*/ 4293817 w 5970290"/>
                <a:gd name="csY255" fmla="*/ 317311 h 1875219"/>
                <a:gd name="csX256" fmla="*/ 4286342 w 5970290"/>
                <a:gd name="csY256" fmla="*/ 317311 h 1875219"/>
                <a:gd name="csX257" fmla="*/ 4279069 w 5970290"/>
                <a:gd name="csY257" fmla="*/ 317311 h 1875219"/>
                <a:gd name="csX258" fmla="*/ 4271593 w 5970290"/>
                <a:gd name="csY258" fmla="*/ 317311 h 1875219"/>
                <a:gd name="csX259" fmla="*/ 4271593 w 5970290"/>
                <a:gd name="csY259" fmla="*/ 323325 h 1875219"/>
                <a:gd name="csX260" fmla="*/ 4264118 w 5970290"/>
                <a:gd name="csY260" fmla="*/ 323325 h 1875219"/>
                <a:gd name="csX261" fmla="*/ 4256643 w 5970290"/>
                <a:gd name="csY261" fmla="*/ 323325 h 1875219"/>
                <a:gd name="csX262" fmla="*/ 4249370 w 5970290"/>
                <a:gd name="csY262" fmla="*/ 323325 h 1875219"/>
                <a:gd name="csX263" fmla="*/ 4241894 w 5970290"/>
                <a:gd name="csY263" fmla="*/ 323325 h 1875219"/>
                <a:gd name="csX264" fmla="*/ 4234419 w 5970290"/>
                <a:gd name="csY264" fmla="*/ 323325 h 1875219"/>
                <a:gd name="csX265" fmla="*/ 4226944 w 5970290"/>
                <a:gd name="csY265" fmla="*/ 323325 h 1875219"/>
                <a:gd name="csX266" fmla="*/ 4226944 w 5970290"/>
                <a:gd name="csY266" fmla="*/ 329022 h 1875219"/>
                <a:gd name="csX267" fmla="*/ 4219469 w 5970290"/>
                <a:gd name="csY267" fmla="*/ 329022 h 1875219"/>
                <a:gd name="csX268" fmla="*/ 4212196 w 5970290"/>
                <a:gd name="csY268" fmla="*/ 329022 h 1875219"/>
                <a:gd name="csX269" fmla="*/ 4204720 w 5970290"/>
                <a:gd name="csY269" fmla="*/ 329022 h 1875219"/>
                <a:gd name="csX270" fmla="*/ 4197245 w 5970290"/>
                <a:gd name="csY270" fmla="*/ 329022 h 1875219"/>
                <a:gd name="csX271" fmla="*/ 4197245 w 5970290"/>
                <a:gd name="csY271" fmla="*/ 334878 h 1875219"/>
                <a:gd name="csX272" fmla="*/ 4189770 w 5970290"/>
                <a:gd name="csY272" fmla="*/ 334878 h 1875219"/>
                <a:gd name="csX273" fmla="*/ 4182497 w 5970290"/>
                <a:gd name="csY273" fmla="*/ 334878 h 1875219"/>
                <a:gd name="csX274" fmla="*/ 4175021 w 5970290"/>
                <a:gd name="csY274" fmla="*/ 334878 h 1875219"/>
                <a:gd name="csX275" fmla="*/ 4175021 w 5970290"/>
                <a:gd name="csY275" fmla="*/ 340575 h 1875219"/>
                <a:gd name="csX276" fmla="*/ 4167546 w 5970290"/>
                <a:gd name="csY276" fmla="*/ 340575 h 1875219"/>
                <a:gd name="csX277" fmla="*/ 4167546 w 5970290"/>
                <a:gd name="csY277" fmla="*/ 351970 h 1875219"/>
                <a:gd name="csX278" fmla="*/ 4160071 w 5970290"/>
                <a:gd name="csY278" fmla="*/ 351970 h 1875219"/>
                <a:gd name="csX279" fmla="*/ 4152798 w 5970290"/>
                <a:gd name="csY279" fmla="*/ 351970 h 1875219"/>
                <a:gd name="csX280" fmla="*/ 4145322 w 5970290"/>
                <a:gd name="csY280" fmla="*/ 351970 h 1875219"/>
                <a:gd name="csX281" fmla="*/ 4137847 w 5970290"/>
                <a:gd name="csY281" fmla="*/ 351970 h 1875219"/>
                <a:gd name="csX282" fmla="*/ 4130372 w 5970290"/>
                <a:gd name="csY282" fmla="*/ 351970 h 1875219"/>
                <a:gd name="csX283" fmla="*/ 4123099 w 5970290"/>
                <a:gd name="csY283" fmla="*/ 351970 h 1875219"/>
                <a:gd name="csX284" fmla="*/ 4115623 w 5970290"/>
                <a:gd name="csY284" fmla="*/ 351970 h 1875219"/>
                <a:gd name="csX285" fmla="*/ 4108148 w 5970290"/>
                <a:gd name="csY285" fmla="*/ 351970 h 1875219"/>
                <a:gd name="csX286" fmla="*/ 4100673 w 5970290"/>
                <a:gd name="csY286" fmla="*/ 351970 h 1875219"/>
                <a:gd name="csX287" fmla="*/ 4093198 w 5970290"/>
                <a:gd name="csY287" fmla="*/ 351970 h 1875219"/>
                <a:gd name="csX288" fmla="*/ 4093198 w 5970290"/>
                <a:gd name="csY288" fmla="*/ 357509 h 1875219"/>
                <a:gd name="csX289" fmla="*/ 4085925 w 5970290"/>
                <a:gd name="csY289" fmla="*/ 357509 h 1875219"/>
                <a:gd name="csX290" fmla="*/ 4078449 w 5970290"/>
                <a:gd name="csY290" fmla="*/ 357509 h 1875219"/>
                <a:gd name="csX291" fmla="*/ 4070974 w 5970290"/>
                <a:gd name="csY291" fmla="*/ 357509 h 1875219"/>
                <a:gd name="csX292" fmla="*/ 4063499 w 5970290"/>
                <a:gd name="csY292" fmla="*/ 357509 h 1875219"/>
                <a:gd name="csX293" fmla="*/ 4056226 w 5970290"/>
                <a:gd name="csY293" fmla="*/ 357509 h 1875219"/>
                <a:gd name="csX294" fmla="*/ 4048750 w 5970290"/>
                <a:gd name="csY294" fmla="*/ 357509 h 1875219"/>
                <a:gd name="csX295" fmla="*/ 4041275 w 5970290"/>
                <a:gd name="csY295" fmla="*/ 357509 h 1875219"/>
                <a:gd name="csX296" fmla="*/ 4033800 w 5970290"/>
                <a:gd name="csY296" fmla="*/ 357509 h 1875219"/>
                <a:gd name="csX297" fmla="*/ 4026527 w 5970290"/>
                <a:gd name="csY297" fmla="*/ 357509 h 1875219"/>
                <a:gd name="csX298" fmla="*/ 4019051 w 5970290"/>
                <a:gd name="csY298" fmla="*/ 357509 h 1875219"/>
                <a:gd name="csX299" fmla="*/ 4011576 w 5970290"/>
                <a:gd name="csY299" fmla="*/ 357509 h 1875219"/>
                <a:gd name="csX300" fmla="*/ 4004101 w 5970290"/>
                <a:gd name="csY300" fmla="*/ 357509 h 1875219"/>
                <a:gd name="csX301" fmla="*/ 3996828 w 5970290"/>
                <a:gd name="csY301" fmla="*/ 357509 h 1875219"/>
                <a:gd name="csX302" fmla="*/ 3989352 w 5970290"/>
                <a:gd name="csY302" fmla="*/ 357509 h 1875219"/>
                <a:gd name="csX303" fmla="*/ 3989352 w 5970290"/>
                <a:gd name="csY303" fmla="*/ 362573 h 1875219"/>
                <a:gd name="csX304" fmla="*/ 3981877 w 5970290"/>
                <a:gd name="csY304" fmla="*/ 362573 h 1875219"/>
                <a:gd name="csX305" fmla="*/ 3974402 w 5970290"/>
                <a:gd name="csY305" fmla="*/ 362573 h 1875219"/>
                <a:gd name="csX306" fmla="*/ 3966927 w 5970290"/>
                <a:gd name="csY306" fmla="*/ 362573 h 1875219"/>
                <a:gd name="csX307" fmla="*/ 3959654 w 5970290"/>
                <a:gd name="csY307" fmla="*/ 362573 h 1875219"/>
                <a:gd name="csX308" fmla="*/ 3952178 w 5970290"/>
                <a:gd name="csY308" fmla="*/ 362573 h 1875219"/>
                <a:gd name="csX309" fmla="*/ 3952178 w 5970290"/>
                <a:gd name="csY309" fmla="*/ 367796 h 1875219"/>
                <a:gd name="csX310" fmla="*/ 3944703 w 5970290"/>
                <a:gd name="csY310" fmla="*/ 367796 h 1875219"/>
                <a:gd name="csX311" fmla="*/ 3937228 w 5970290"/>
                <a:gd name="csY311" fmla="*/ 367796 h 1875219"/>
                <a:gd name="csX312" fmla="*/ 3929955 w 5970290"/>
                <a:gd name="csY312" fmla="*/ 367796 h 1875219"/>
                <a:gd name="csX313" fmla="*/ 3922277 w 5970290"/>
                <a:gd name="csY313" fmla="*/ 367796 h 1875219"/>
                <a:gd name="csX314" fmla="*/ 3922277 w 5970290"/>
                <a:gd name="csY314" fmla="*/ 372860 h 1875219"/>
                <a:gd name="csX315" fmla="*/ 3915004 w 5970290"/>
                <a:gd name="csY315" fmla="*/ 372860 h 1875219"/>
                <a:gd name="csX316" fmla="*/ 3907529 w 5970290"/>
                <a:gd name="csY316" fmla="*/ 372860 h 1875219"/>
                <a:gd name="csX317" fmla="*/ 3900256 w 5970290"/>
                <a:gd name="csY317" fmla="*/ 372860 h 1875219"/>
                <a:gd name="csX318" fmla="*/ 3892579 w 5970290"/>
                <a:gd name="csY318" fmla="*/ 372860 h 1875219"/>
                <a:gd name="csX319" fmla="*/ 3885305 w 5970290"/>
                <a:gd name="csY319" fmla="*/ 372860 h 1875219"/>
                <a:gd name="csX320" fmla="*/ 3877830 w 5970290"/>
                <a:gd name="csY320" fmla="*/ 372860 h 1875219"/>
                <a:gd name="csX321" fmla="*/ 3870557 w 5970290"/>
                <a:gd name="csY321" fmla="*/ 372860 h 1875219"/>
                <a:gd name="csX322" fmla="*/ 3862880 w 5970290"/>
                <a:gd name="csY322" fmla="*/ 372860 h 1875219"/>
                <a:gd name="csX323" fmla="*/ 3862880 w 5970290"/>
                <a:gd name="csY323" fmla="*/ 382830 h 1875219"/>
                <a:gd name="csX324" fmla="*/ 3855606 w 5970290"/>
                <a:gd name="csY324" fmla="*/ 382830 h 1875219"/>
                <a:gd name="csX325" fmla="*/ 3848131 w 5970290"/>
                <a:gd name="csY325" fmla="*/ 382830 h 1875219"/>
                <a:gd name="csX326" fmla="*/ 3840656 w 5970290"/>
                <a:gd name="csY326" fmla="*/ 382830 h 1875219"/>
                <a:gd name="csX327" fmla="*/ 3833181 w 5970290"/>
                <a:gd name="csY327" fmla="*/ 382830 h 1875219"/>
                <a:gd name="csX328" fmla="*/ 3825907 w 5970290"/>
                <a:gd name="csY328" fmla="*/ 382830 h 1875219"/>
                <a:gd name="csX329" fmla="*/ 3825907 w 5970290"/>
                <a:gd name="csY329" fmla="*/ 387736 h 1875219"/>
                <a:gd name="csX330" fmla="*/ 3818432 w 5970290"/>
                <a:gd name="csY330" fmla="*/ 387736 h 1875219"/>
                <a:gd name="csX331" fmla="*/ 3818432 w 5970290"/>
                <a:gd name="csY331" fmla="*/ 392801 h 1875219"/>
                <a:gd name="csX332" fmla="*/ 3810957 w 5970290"/>
                <a:gd name="csY332" fmla="*/ 392801 h 1875219"/>
                <a:gd name="csX333" fmla="*/ 3803684 w 5970290"/>
                <a:gd name="csY333" fmla="*/ 392801 h 1875219"/>
                <a:gd name="csX334" fmla="*/ 3803684 w 5970290"/>
                <a:gd name="csY334" fmla="*/ 397548 h 1875219"/>
                <a:gd name="csX335" fmla="*/ 3796007 w 5970290"/>
                <a:gd name="csY335" fmla="*/ 397548 h 1875219"/>
                <a:gd name="csX336" fmla="*/ 3788733 w 5970290"/>
                <a:gd name="csY336" fmla="*/ 397548 h 1875219"/>
                <a:gd name="csX337" fmla="*/ 3781258 w 5970290"/>
                <a:gd name="csY337" fmla="*/ 397548 h 1875219"/>
                <a:gd name="csX338" fmla="*/ 3773985 w 5970290"/>
                <a:gd name="csY338" fmla="*/ 397548 h 1875219"/>
                <a:gd name="csX339" fmla="*/ 3766308 w 5970290"/>
                <a:gd name="csY339" fmla="*/ 397548 h 1875219"/>
                <a:gd name="csX340" fmla="*/ 3766308 w 5970290"/>
                <a:gd name="csY340" fmla="*/ 402455 h 1875219"/>
                <a:gd name="csX341" fmla="*/ 3759034 w 5970290"/>
                <a:gd name="csY341" fmla="*/ 402455 h 1875219"/>
                <a:gd name="csX342" fmla="*/ 3751559 w 5970290"/>
                <a:gd name="csY342" fmla="*/ 402455 h 1875219"/>
                <a:gd name="csX343" fmla="*/ 3744286 w 5970290"/>
                <a:gd name="csY343" fmla="*/ 402455 h 1875219"/>
                <a:gd name="csX344" fmla="*/ 3736609 w 5970290"/>
                <a:gd name="csY344" fmla="*/ 402455 h 1875219"/>
                <a:gd name="csX345" fmla="*/ 3729335 w 5970290"/>
                <a:gd name="csY345" fmla="*/ 402455 h 1875219"/>
                <a:gd name="csX346" fmla="*/ 3721860 w 5970290"/>
                <a:gd name="csY346" fmla="*/ 402455 h 1875219"/>
                <a:gd name="csX347" fmla="*/ 3714385 w 5970290"/>
                <a:gd name="csY347" fmla="*/ 402455 h 1875219"/>
                <a:gd name="csX348" fmla="*/ 3706910 w 5970290"/>
                <a:gd name="csY348" fmla="*/ 402455 h 1875219"/>
                <a:gd name="csX349" fmla="*/ 3706910 w 5970290"/>
                <a:gd name="csY349" fmla="*/ 407361 h 1875219"/>
                <a:gd name="csX350" fmla="*/ 3699637 w 5970290"/>
                <a:gd name="csY350" fmla="*/ 407361 h 1875219"/>
                <a:gd name="csX351" fmla="*/ 3692161 w 5970290"/>
                <a:gd name="csY351" fmla="*/ 407361 h 1875219"/>
                <a:gd name="csX352" fmla="*/ 3692161 w 5970290"/>
                <a:gd name="csY352" fmla="*/ 411950 h 1875219"/>
                <a:gd name="csX353" fmla="*/ 3684686 w 5970290"/>
                <a:gd name="csY353" fmla="*/ 411950 h 1875219"/>
                <a:gd name="csX354" fmla="*/ 3677211 w 5970290"/>
                <a:gd name="csY354" fmla="*/ 411950 h 1875219"/>
                <a:gd name="csX355" fmla="*/ 3669736 w 5970290"/>
                <a:gd name="csY355" fmla="*/ 411950 h 1875219"/>
                <a:gd name="csX356" fmla="*/ 3662462 w 5970290"/>
                <a:gd name="csY356" fmla="*/ 411950 h 1875219"/>
                <a:gd name="csX357" fmla="*/ 3654987 w 5970290"/>
                <a:gd name="csY357" fmla="*/ 411950 h 1875219"/>
                <a:gd name="csX358" fmla="*/ 3654987 w 5970290"/>
                <a:gd name="csY358" fmla="*/ 416856 h 1875219"/>
                <a:gd name="csX359" fmla="*/ 3647512 w 5970290"/>
                <a:gd name="csY359" fmla="*/ 416856 h 1875219"/>
                <a:gd name="csX360" fmla="*/ 3640037 w 5970290"/>
                <a:gd name="csY360" fmla="*/ 416856 h 1875219"/>
                <a:gd name="csX361" fmla="*/ 3632763 w 5970290"/>
                <a:gd name="csY361" fmla="*/ 416856 h 1875219"/>
                <a:gd name="csX362" fmla="*/ 3625288 w 5970290"/>
                <a:gd name="csY362" fmla="*/ 416856 h 1875219"/>
                <a:gd name="csX363" fmla="*/ 3625288 w 5970290"/>
                <a:gd name="csY363" fmla="*/ 421604 h 1875219"/>
                <a:gd name="csX364" fmla="*/ 3617813 w 5970290"/>
                <a:gd name="csY364" fmla="*/ 421604 h 1875219"/>
                <a:gd name="csX365" fmla="*/ 3610338 w 5970290"/>
                <a:gd name="csY365" fmla="*/ 421604 h 1875219"/>
                <a:gd name="csX366" fmla="*/ 3603065 w 5970290"/>
                <a:gd name="csY366" fmla="*/ 421604 h 1875219"/>
                <a:gd name="csX367" fmla="*/ 3595589 w 5970290"/>
                <a:gd name="csY367" fmla="*/ 421604 h 1875219"/>
                <a:gd name="csX368" fmla="*/ 3588114 w 5970290"/>
                <a:gd name="csY368" fmla="*/ 421604 h 1875219"/>
                <a:gd name="csX369" fmla="*/ 3580639 w 5970290"/>
                <a:gd name="csY369" fmla="*/ 421604 h 1875219"/>
                <a:gd name="csX370" fmla="*/ 3573366 w 5970290"/>
                <a:gd name="csY370" fmla="*/ 421604 h 1875219"/>
                <a:gd name="csX371" fmla="*/ 3565890 w 5970290"/>
                <a:gd name="csY371" fmla="*/ 421604 h 1875219"/>
                <a:gd name="csX372" fmla="*/ 3558415 w 5970290"/>
                <a:gd name="csY372" fmla="*/ 421604 h 1875219"/>
                <a:gd name="csX373" fmla="*/ 3550940 w 5970290"/>
                <a:gd name="csY373" fmla="*/ 421604 h 1875219"/>
                <a:gd name="csX374" fmla="*/ 3550940 w 5970290"/>
                <a:gd name="csY374" fmla="*/ 426035 h 1875219"/>
                <a:gd name="csX375" fmla="*/ 3543465 w 5970290"/>
                <a:gd name="csY375" fmla="*/ 426035 h 1875219"/>
                <a:gd name="csX376" fmla="*/ 3536192 w 5970290"/>
                <a:gd name="csY376" fmla="*/ 426035 h 1875219"/>
                <a:gd name="csX377" fmla="*/ 3528716 w 5970290"/>
                <a:gd name="csY377" fmla="*/ 426035 h 1875219"/>
                <a:gd name="csX378" fmla="*/ 3521241 w 5970290"/>
                <a:gd name="csY378" fmla="*/ 426035 h 1875219"/>
                <a:gd name="csX379" fmla="*/ 3513766 w 5970290"/>
                <a:gd name="csY379" fmla="*/ 426035 h 1875219"/>
                <a:gd name="csX380" fmla="*/ 3506493 w 5970290"/>
                <a:gd name="csY380" fmla="*/ 426035 h 1875219"/>
                <a:gd name="csX381" fmla="*/ 3499017 w 5970290"/>
                <a:gd name="csY381" fmla="*/ 426035 h 1875219"/>
                <a:gd name="csX382" fmla="*/ 3491542 w 5970290"/>
                <a:gd name="csY382" fmla="*/ 426035 h 1875219"/>
                <a:gd name="csX383" fmla="*/ 3491542 w 5970290"/>
                <a:gd name="csY383" fmla="*/ 435214 h 1875219"/>
                <a:gd name="csX384" fmla="*/ 3484067 w 5970290"/>
                <a:gd name="csY384" fmla="*/ 435214 h 1875219"/>
                <a:gd name="csX385" fmla="*/ 3484067 w 5970290"/>
                <a:gd name="csY385" fmla="*/ 444393 h 1875219"/>
                <a:gd name="csX386" fmla="*/ 3476794 w 5970290"/>
                <a:gd name="csY386" fmla="*/ 444393 h 1875219"/>
                <a:gd name="csX387" fmla="*/ 3469319 w 5970290"/>
                <a:gd name="csY387" fmla="*/ 444393 h 1875219"/>
                <a:gd name="csX388" fmla="*/ 3461843 w 5970290"/>
                <a:gd name="csY388" fmla="*/ 444393 h 1875219"/>
                <a:gd name="csX389" fmla="*/ 3454368 w 5970290"/>
                <a:gd name="csY389" fmla="*/ 444393 h 1875219"/>
                <a:gd name="csX390" fmla="*/ 3447095 w 5970290"/>
                <a:gd name="csY390" fmla="*/ 444393 h 1875219"/>
                <a:gd name="csX391" fmla="*/ 3439620 w 5970290"/>
                <a:gd name="csY391" fmla="*/ 444393 h 1875219"/>
                <a:gd name="csX392" fmla="*/ 3439620 w 5970290"/>
                <a:gd name="csY392" fmla="*/ 458004 h 1875219"/>
                <a:gd name="csX393" fmla="*/ 3432144 w 5970290"/>
                <a:gd name="csY393" fmla="*/ 458004 h 1875219"/>
                <a:gd name="csX394" fmla="*/ 3424669 w 5970290"/>
                <a:gd name="csY394" fmla="*/ 458004 h 1875219"/>
                <a:gd name="csX395" fmla="*/ 3417194 w 5970290"/>
                <a:gd name="csY395" fmla="*/ 458004 h 1875219"/>
                <a:gd name="csX396" fmla="*/ 3409921 w 5970290"/>
                <a:gd name="csY396" fmla="*/ 458004 h 1875219"/>
                <a:gd name="csX397" fmla="*/ 3409921 w 5970290"/>
                <a:gd name="csY397" fmla="*/ 462435 h 1875219"/>
                <a:gd name="csX398" fmla="*/ 3402445 w 5970290"/>
                <a:gd name="csY398" fmla="*/ 462435 h 1875219"/>
                <a:gd name="csX399" fmla="*/ 3402445 w 5970290"/>
                <a:gd name="csY399" fmla="*/ 466866 h 1875219"/>
                <a:gd name="csX400" fmla="*/ 3394970 w 5970290"/>
                <a:gd name="csY400" fmla="*/ 466866 h 1875219"/>
                <a:gd name="csX401" fmla="*/ 3387495 w 5970290"/>
                <a:gd name="csY401" fmla="*/ 466866 h 1875219"/>
                <a:gd name="csX402" fmla="*/ 3380222 w 5970290"/>
                <a:gd name="csY402" fmla="*/ 466866 h 1875219"/>
                <a:gd name="csX403" fmla="*/ 3380222 w 5970290"/>
                <a:gd name="csY403" fmla="*/ 471298 h 1875219"/>
                <a:gd name="csX404" fmla="*/ 3372747 w 5970290"/>
                <a:gd name="csY404" fmla="*/ 471298 h 1875219"/>
                <a:gd name="csX405" fmla="*/ 3365271 w 5970290"/>
                <a:gd name="csY405" fmla="*/ 471298 h 1875219"/>
                <a:gd name="csX406" fmla="*/ 3365271 w 5970290"/>
                <a:gd name="csY406" fmla="*/ 475729 h 1875219"/>
                <a:gd name="csX407" fmla="*/ 3357796 w 5970290"/>
                <a:gd name="csY407" fmla="*/ 475729 h 1875219"/>
                <a:gd name="csX408" fmla="*/ 3350523 w 5970290"/>
                <a:gd name="csY408" fmla="*/ 475729 h 1875219"/>
                <a:gd name="csX409" fmla="*/ 3342845 w 5970290"/>
                <a:gd name="csY409" fmla="*/ 475729 h 1875219"/>
                <a:gd name="csX410" fmla="*/ 3335572 w 5970290"/>
                <a:gd name="csY410" fmla="*/ 475729 h 1875219"/>
                <a:gd name="csX411" fmla="*/ 3328097 w 5970290"/>
                <a:gd name="csY411" fmla="*/ 475729 h 1875219"/>
                <a:gd name="csX412" fmla="*/ 3320824 w 5970290"/>
                <a:gd name="csY412" fmla="*/ 475729 h 1875219"/>
                <a:gd name="csX413" fmla="*/ 3313147 w 5970290"/>
                <a:gd name="csY413" fmla="*/ 475729 h 1875219"/>
                <a:gd name="csX414" fmla="*/ 3305874 w 5970290"/>
                <a:gd name="csY414" fmla="*/ 475729 h 1875219"/>
                <a:gd name="csX415" fmla="*/ 3298398 w 5970290"/>
                <a:gd name="csY415" fmla="*/ 475729 h 1875219"/>
                <a:gd name="csX416" fmla="*/ 3290923 w 5970290"/>
                <a:gd name="csY416" fmla="*/ 475729 h 1875219"/>
                <a:gd name="csX417" fmla="*/ 3283650 w 5970290"/>
                <a:gd name="csY417" fmla="*/ 475729 h 1875219"/>
                <a:gd name="csX418" fmla="*/ 3276175 w 5970290"/>
                <a:gd name="csY418" fmla="*/ 475729 h 1875219"/>
                <a:gd name="csX419" fmla="*/ 3276175 w 5970290"/>
                <a:gd name="csY419" fmla="*/ 480002 h 1875219"/>
                <a:gd name="csX420" fmla="*/ 3268699 w 5970290"/>
                <a:gd name="csY420" fmla="*/ 480002 h 1875219"/>
                <a:gd name="csX421" fmla="*/ 3261224 w 5970290"/>
                <a:gd name="csY421" fmla="*/ 480002 h 1875219"/>
                <a:gd name="csX422" fmla="*/ 3261224 w 5970290"/>
                <a:gd name="csY422" fmla="*/ 484117 h 1875219"/>
                <a:gd name="csX423" fmla="*/ 3253951 w 5970290"/>
                <a:gd name="csY423" fmla="*/ 484117 h 1875219"/>
                <a:gd name="csX424" fmla="*/ 3253951 w 5970290"/>
                <a:gd name="csY424" fmla="*/ 488390 h 1875219"/>
                <a:gd name="csX425" fmla="*/ 3246476 w 5970290"/>
                <a:gd name="csY425" fmla="*/ 488390 h 1875219"/>
                <a:gd name="csX426" fmla="*/ 3239000 w 5970290"/>
                <a:gd name="csY426" fmla="*/ 488390 h 1875219"/>
                <a:gd name="csX427" fmla="*/ 3239000 w 5970290"/>
                <a:gd name="csY427" fmla="*/ 492663 h 1875219"/>
                <a:gd name="csX428" fmla="*/ 3231525 w 5970290"/>
                <a:gd name="csY428" fmla="*/ 492663 h 1875219"/>
                <a:gd name="csX429" fmla="*/ 3224252 w 5970290"/>
                <a:gd name="csY429" fmla="*/ 492663 h 1875219"/>
                <a:gd name="csX430" fmla="*/ 3224252 w 5970290"/>
                <a:gd name="csY430" fmla="*/ 501050 h 1875219"/>
                <a:gd name="csX431" fmla="*/ 3216574 w 5970290"/>
                <a:gd name="csY431" fmla="*/ 501050 h 1875219"/>
                <a:gd name="csX432" fmla="*/ 3209301 w 5970290"/>
                <a:gd name="csY432" fmla="*/ 501050 h 1875219"/>
                <a:gd name="csX433" fmla="*/ 3201826 w 5970290"/>
                <a:gd name="csY433" fmla="*/ 501050 h 1875219"/>
                <a:gd name="csX434" fmla="*/ 3194553 w 5970290"/>
                <a:gd name="csY434" fmla="*/ 501050 h 1875219"/>
                <a:gd name="csX435" fmla="*/ 3186876 w 5970290"/>
                <a:gd name="csY435" fmla="*/ 501050 h 1875219"/>
                <a:gd name="csX436" fmla="*/ 3179603 w 5970290"/>
                <a:gd name="csY436" fmla="*/ 501050 h 1875219"/>
                <a:gd name="csX437" fmla="*/ 3172127 w 5970290"/>
                <a:gd name="csY437" fmla="*/ 501050 h 1875219"/>
                <a:gd name="csX438" fmla="*/ 3164652 w 5970290"/>
                <a:gd name="csY438" fmla="*/ 501050 h 1875219"/>
                <a:gd name="csX439" fmla="*/ 3157177 w 5970290"/>
                <a:gd name="csY439" fmla="*/ 501050 h 1875219"/>
                <a:gd name="csX440" fmla="*/ 3149904 w 5970290"/>
                <a:gd name="csY440" fmla="*/ 501050 h 1875219"/>
                <a:gd name="csX441" fmla="*/ 3149904 w 5970290"/>
                <a:gd name="csY441" fmla="*/ 505165 h 1875219"/>
                <a:gd name="csX442" fmla="*/ 3142428 w 5970290"/>
                <a:gd name="csY442" fmla="*/ 505165 h 1875219"/>
                <a:gd name="csX443" fmla="*/ 3134953 w 5970290"/>
                <a:gd name="csY443" fmla="*/ 505165 h 1875219"/>
                <a:gd name="csX444" fmla="*/ 3127478 w 5970290"/>
                <a:gd name="csY444" fmla="*/ 505165 h 1875219"/>
                <a:gd name="csX445" fmla="*/ 3127478 w 5970290"/>
                <a:gd name="csY445" fmla="*/ 509280 h 1875219"/>
                <a:gd name="csX446" fmla="*/ 3120205 w 5970290"/>
                <a:gd name="csY446" fmla="*/ 509280 h 1875219"/>
                <a:gd name="csX447" fmla="*/ 3120205 w 5970290"/>
                <a:gd name="csY447" fmla="*/ 513395 h 1875219"/>
                <a:gd name="csX448" fmla="*/ 3112729 w 5970290"/>
                <a:gd name="csY448" fmla="*/ 513395 h 1875219"/>
                <a:gd name="csX449" fmla="*/ 3105254 w 5970290"/>
                <a:gd name="csY449" fmla="*/ 513395 h 1875219"/>
                <a:gd name="csX450" fmla="*/ 3105254 w 5970290"/>
                <a:gd name="csY450" fmla="*/ 517509 h 1875219"/>
                <a:gd name="csX451" fmla="*/ 3097779 w 5970290"/>
                <a:gd name="csY451" fmla="*/ 517509 h 1875219"/>
                <a:gd name="csX452" fmla="*/ 3090304 w 5970290"/>
                <a:gd name="csY452" fmla="*/ 517509 h 1875219"/>
                <a:gd name="csX453" fmla="*/ 3083030 w 5970290"/>
                <a:gd name="csY453" fmla="*/ 517509 h 1875219"/>
                <a:gd name="csX454" fmla="*/ 3083030 w 5970290"/>
                <a:gd name="csY454" fmla="*/ 521624 h 1875219"/>
                <a:gd name="csX455" fmla="*/ 3075555 w 5970290"/>
                <a:gd name="csY455" fmla="*/ 521624 h 1875219"/>
                <a:gd name="csX456" fmla="*/ 3068080 w 5970290"/>
                <a:gd name="csY456" fmla="*/ 521624 h 1875219"/>
                <a:gd name="csX457" fmla="*/ 3060605 w 5970290"/>
                <a:gd name="csY457" fmla="*/ 521624 h 1875219"/>
                <a:gd name="csX458" fmla="*/ 3053332 w 5970290"/>
                <a:gd name="csY458" fmla="*/ 521624 h 1875219"/>
                <a:gd name="csX459" fmla="*/ 3045856 w 5970290"/>
                <a:gd name="csY459" fmla="*/ 521624 h 1875219"/>
                <a:gd name="csX460" fmla="*/ 3045856 w 5970290"/>
                <a:gd name="csY460" fmla="*/ 525581 h 1875219"/>
                <a:gd name="csX461" fmla="*/ 3038381 w 5970290"/>
                <a:gd name="csY461" fmla="*/ 525581 h 1875219"/>
                <a:gd name="csX462" fmla="*/ 3030906 w 5970290"/>
                <a:gd name="csY462" fmla="*/ 525581 h 1875219"/>
                <a:gd name="csX463" fmla="*/ 3023633 w 5970290"/>
                <a:gd name="csY463" fmla="*/ 525581 h 1875219"/>
                <a:gd name="csX464" fmla="*/ 3016157 w 5970290"/>
                <a:gd name="csY464" fmla="*/ 525581 h 1875219"/>
                <a:gd name="csX465" fmla="*/ 3016157 w 5970290"/>
                <a:gd name="csY465" fmla="*/ 529695 h 1875219"/>
                <a:gd name="csX466" fmla="*/ 3008682 w 5970290"/>
                <a:gd name="csY466" fmla="*/ 529695 h 1875219"/>
                <a:gd name="csX467" fmla="*/ 3008682 w 5970290"/>
                <a:gd name="csY467" fmla="*/ 533810 h 1875219"/>
                <a:gd name="csX468" fmla="*/ 3001207 w 5970290"/>
                <a:gd name="csY468" fmla="*/ 533810 h 1875219"/>
                <a:gd name="csX469" fmla="*/ 2993934 w 5970290"/>
                <a:gd name="csY469" fmla="*/ 533810 h 1875219"/>
                <a:gd name="csX470" fmla="*/ 2986458 w 5970290"/>
                <a:gd name="csY470" fmla="*/ 533810 h 1875219"/>
                <a:gd name="csX471" fmla="*/ 2978983 w 5970290"/>
                <a:gd name="csY471" fmla="*/ 533810 h 1875219"/>
                <a:gd name="csX472" fmla="*/ 2971508 w 5970290"/>
                <a:gd name="csY472" fmla="*/ 533810 h 1875219"/>
                <a:gd name="csX473" fmla="*/ 2964033 w 5970290"/>
                <a:gd name="csY473" fmla="*/ 533810 h 1875219"/>
                <a:gd name="csX474" fmla="*/ 2956759 w 5970290"/>
                <a:gd name="csY474" fmla="*/ 533810 h 1875219"/>
                <a:gd name="csX475" fmla="*/ 2949284 w 5970290"/>
                <a:gd name="csY475" fmla="*/ 533810 h 1875219"/>
                <a:gd name="csX476" fmla="*/ 2949284 w 5970290"/>
                <a:gd name="csY476" fmla="*/ 541723 h 1875219"/>
                <a:gd name="csX477" fmla="*/ 2941809 w 5970290"/>
                <a:gd name="csY477" fmla="*/ 541723 h 1875219"/>
                <a:gd name="csX478" fmla="*/ 2934334 w 5970290"/>
                <a:gd name="csY478" fmla="*/ 541723 h 1875219"/>
                <a:gd name="csX479" fmla="*/ 2934334 w 5970290"/>
                <a:gd name="csY479" fmla="*/ 545838 h 1875219"/>
                <a:gd name="csX480" fmla="*/ 2927061 w 5970290"/>
                <a:gd name="csY480" fmla="*/ 545838 h 1875219"/>
                <a:gd name="csX481" fmla="*/ 2927061 w 5970290"/>
                <a:gd name="csY481" fmla="*/ 549794 h 1875219"/>
                <a:gd name="csX482" fmla="*/ 2919585 w 5970290"/>
                <a:gd name="csY482" fmla="*/ 549794 h 1875219"/>
                <a:gd name="csX483" fmla="*/ 2912110 w 5970290"/>
                <a:gd name="csY483" fmla="*/ 549794 h 1875219"/>
                <a:gd name="csX484" fmla="*/ 2912110 w 5970290"/>
                <a:gd name="csY484" fmla="*/ 553751 h 1875219"/>
                <a:gd name="csX485" fmla="*/ 2904635 w 5970290"/>
                <a:gd name="csY485" fmla="*/ 553751 h 1875219"/>
                <a:gd name="csX486" fmla="*/ 2904635 w 5970290"/>
                <a:gd name="csY486" fmla="*/ 557707 h 1875219"/>
                <a:gd name="csX487" fmla="*/ 2897362 w 5970290"/>
                <a:gd name="csY487" fmla="*/ 557707 h 1875219"/>
                <a:gd name="csX488" fmla="*/ 2889886 w 5970290"/>
                <a:gd name="csY488" fmla="*/ 557707 h 1875219"/>
                <a:gd name="csX489" fmla="*/ 2889886 w 5970290"/>
                <a:gd name="csY489" fmla="*/ 561664 h 1875219"/>
                <a:gd name="csX490" fmla="*/ 2882411 w 5970290"/>
                <a:gd name="csY490" fmla="*/ 561664 h 1875219"/>
                <a:gd name="csX491" fmla="*/ 2882411 w 5970290"/>
                <a:gd name="csY491" fmla="*/ 569577 h 1875219"/>
                <a:gd name="csX492" fmla="*/ 2874936 w 5970290"/>
                <a:gd name="csY492" fmla="*/ 569577 h 1875219"/>
                <a:gd name="csX493" fmla="*/ 2867663 w 5970290"/>
                <a:gd name="csY493" fmla="*/ 569577 h 1875219"/>
                <a:gd name="csX494" fmla="*/ 2860187 w 5970290"/>
                <a:gd name="csY494" fmla="*/ 569577 h 1875219"/>
                <a:gd name="csX495" fmla="*/ 2852712 w 5970290"/>
                <a:gd name="csY495" fmla="*/ 569577 h 1875219"/>
                <a:gd name="csX496" fmla="*/ 2845237 w 5970290"/>
                <a:gd name="csY496" fmla="*/ 569577 h 1875219"/>
                <a:gd name="csX497" fmla="*/ 2837762 w 5970290"/>
                <a:gd name="csY497" fmla="*/ 569577 h 1875219"/>
                <a:gd name="csX498" fmla="*/ 2830489 w 5970290"/>
                <a:gd name="csY498" fmla="*/ 569577 h 1875219"/>
                <a:gd name="csX499" fmla="*/ 2830489 w 5970290"/>
                <a:gd name="csY499" fmla="*/ 573533 h 1875219"/>
                <a:gd name="csX500" fmla="*/ 2823013 w 5970290"/>
                <a:gd name="csY500" fmla="*/ 573533 h 1875219"/>
                <a:gd name="csX501" fmla="*/ 2823013 w 5970290"/>
                <a:gd name="csY501" fmla="*/ 577490 h 1875219"/>
                <a:gd name="csX502" fmla="*/ 2815538 w 5970290"/>
                <a:gd name="csY502" fmla="*/ 577490 h 1875219"/>
                <a:gd name="csX503" fmla="*/ 2808063 w 5970290"/>
                <a:gd name="csY503" fmla="*/ 577490 h 1875219"/>
                <a:gd name="csX504" fmla="*/ 2800790 w 5970290"/>
                <a:gd name="csY504" fmla="*/ 577490 h 1875219"/>
                <a:gd name="csX505" fmla="*/ 2800790 w 5970290"/>
                <a:gd name="csY505" fmla="*/ 581446 h 1875219"/>
                <a:gd name="csX506" fmla="*/ 2793113 w 5970290"/>
                <a:gd name="csY506" fmla="*/ 581446 h 1875219"/>
                <a:gd name="csX507" fmla="*/ 2785839 w 5970290"/>
                <a:gd name="csY507" fmla="*/ 581446 h 1875219"/>
                <a:gd name="csX508" fmla="*/ 2785839 w 5970290"/>
                <a:gd name="csY508" fmla="*/ 585403 h 1875219"/>
                <a:gd name="csX509" fmla="*/ 2778364 w 5970290"/>
                <a:gd name="csY509" fmla="*/ 585403 h 1875219"/>
                <a:gd name="csX510" fmla="*/ 2778364 w 5970290"/>
                <a:gd name="csY510" fmla="*/ 589359 h 1875219"/>
                <a:gd name="csX511" fmla="*/ 2771091 w 5970290"/>
                <a:gd name="csY511" fmla="*/ 589359 h 1875219"/>
                <a:gd name="csX512" fmla="*/ 2763414 w 5970290"/>
                <a:gd name="csY512" fmla="*/ 589359 h 1875219"/>
                <a:gd name="csX513" fmla="*/ 2756140 w 5970290"/>
                <a:gd name="csY513" fmla="*/ 589359 h 1875219"/>
                <a:gd name="csX514" fmla="*/ 2748665 w 5970290"/>
                <a:gd name="csY514" fmla="*/ 589359 h 1875219"/>
                <a:gd name="csX515" fmla="*/ 2748665 w 5970290"/>
                <a:gd name="csY515" fmla="*/ 597114 h 1875219"/>
                <a:gd name="csX516" fmla="*/ 2741392 w 5970290"/>
                <a:gd name="csY516" fmla="*/ 597114 h 1875219"/>
                <a:gd name="csX517" fmla="*/ 2741392 w 5970290"/>
                <a:gd name="csY517" fmla="*/ 600912 h 1875219"/>
                <a:gd name="csX518" fmla="*/ 2733917 w 5970290"/>
                <a:gd name="csY518" fmla="*/ 600912 h 1875219"/>
                <a:gd name="csX519" fmla="*/ 2733917 w 5970290"/>
                <a:gd name="csY519" fmla="*/ 604869 h 1875219"/>
                <a:gd name="csX520" fmla="*/ 2726441 w 5970290"/>
                <a:gd name="csY520" fmla="*/ 604869 h 1875219"/>
                <a:gd name="csX521" fmla="*/ 2726441 w 5970290"/>
                <a:gd name="csY521" fmla="*/ 612465 h 1875219"/>
                <a:gd name="csX522" fmla="*/ 2718966 w 5970290"/>
                <a:gd name="csY522" fmla="*/ 612465 h 1875219"/>
                <a:gd name="csX523" fmla="*/ 2711491 w 5970290"/>
                <a:gd name="csY523" fmla="*/ 612465 h 1875219"/>
                <a:gd name="csX524" fmla="*/ 2704218 w 5970290"/>
                <a:gd name="csY524" fmla="*/ 612465 h 1875219"/>
                <a:gd name="csX525" fmla="*/ 2696742 w 5970290"/>
                <a:gd name="csY525" fmla="*/ 612465 h 1875219"/>
                <a:gd name="csX526" fmla="*/ 2689267 w 5970290"/>
                <a:gd name="csY526" fmla="*/ 612465 h 1875219"/>
                <a:gd name="csX527" fmla="*/ 2689267 w 5970290"/>
                <a:gd name="csY527" fmla="*/ 616263 h 1875219"/>
                <a:gd name="csX528" fmla="*/ 2681792 w 5970290"/>
                <a:gd name="csY528" fmla="*/ 616263 h 1875219"/>
                <a:gd name="csX529" fmla="*/ 2674519 w 5970290"/>
                <a:gd name="csY529" fmla="*/ 616263 h 1875219"/>
                <a:gd name="csX530" fmla="*/ 2674519 w 5970290"/>
                <a:gd name="csY530" fmla="*/ 623860 h 1875219"/>
                <a:gd name="csX531" fmla="*/ 2666842 w 5970290"/>
                <a:gd name="csY531" fmla="*/ 623860 h 1875219"/>
                <a:gd name="csX532" fmla="*/ 2666842 w 5970290"/>
                <a:gd name="csY532" fmla="*/ 627658 h 1875219"/>
                <a:gd name="csX533" fmla="*/ 2659568 w 5970290"/>
                <a:gd name="csY533" fmla="*/ 627658 h 1875219"/>
                <a:gd name="csX534" fmla="*/ 2652093 w 5970290"/>
                <a:gd name="csY534" fmla="*/ 627658 h 1875219"/>
                <a:gd name="csX535" fmla="*/ 2644820 w 5970290"/>
                <a:gd name="csY535" fmla="*/ 627658 h 1875219"/>
                <a:gd name="csX536" fmla="*/ 2637143 w 5970290"/>
                <a:gd name="csY536" fmla="*/ 627658 h 1875219"/>
                <a:gd name="csX537" fmla="*/ 2629869 w 5970290"/>
                <a:gd name="csY537" fmla="*/ 627658 h 1875219"/>
                <a:gd name="csX538" fmla="*/ 2622394 w 5970290"/>
                <a:gd name="csY538" fmla="*/ 627658 h 1875219"/>
                <a:gd name="csX539" fmla="*/ 2615121 w 5970290"/>
                <a:gd name="csY539" fmla="*/ 627658 h 1875219"/>
                <a:gd name="csX540" fmla="*/ 2607444 w 5970290"/>
                <a:gd name="csY540" fmla="*/ 627658 h 1875219"/>
                <a:gd name="csX541" fmla="*/ 2607444 w 5970290"/>
                <a:gd name="csY541" fmla="*/ 631298 h 1875219"/>
                <a:gd name="csX542" fmla="*/ 2600171 w 5970290"/>
                <a:gd name="csY542" fmla="*/ 631298 h 1875219"/>
                <a:gd name="csX543" fmla="*/ 2600171 w 5970290"/>
                <a:gd name="csY543" fmla="*/ 634938 h 1875219"/>
                <a:gd name="csX544" fmla="*/ 2592695 w 5970290"/>
                <a:gd name="csY544" fmla="*/ 634938 h 1875219"/>
                <a:gd name="csX545" fmla="*/ 2592695 w 5970290"/>
                <a:gd name="csY545" fmla="*/ 638578 h 1875219"/>
                <a:gd name="csX546" fmla="*/ 2585220 w 5970290"/>
                <a:gd name="csY546" fmla="*/ 638578 h 1875219"/>
                <a:gd name="csX547" fmla="*/ 2577745 w 5970290"/>
                <a:gd name="csY547" fmla="*/ 638578 h 1875219"/>
                <a:gd name="csX548" fmla="*/ 2570472 w 5970290"/>
                <a:gd name="csY548" fmla="*/ 638578 h 1875219"/>
                <a:gd name="csX549" fmla="*/ 2570472 w 5970290"/>
                <a:gd name="csY549" fmla="*/ 642376 h 1875219"/>
                <a:gd name="csX550" fmla="*/ 2562996 w 5970290"/>
                <a:gd name="csY550" fmla="*/ 642376 h 1875219"/>
                <a:gd name="csX551" fmla="*/ 2555521 w 5970290"/>
                <a:gd name="csY551" fmla="*/ 642376 h 1875219"/>
                <a:gd name="csX552" fmla="*/ 2548046 w 5970290"/>
                <a:gd name="csY552" fmla="*/ 642376 h 1875219"/>
                <a:gd name="csX553" fmla="*/ 2548046 w 5970290"/>
                <a:gd name="csY553" fmla="*/ 646016 h 1875219"/>
                <a:gd name="csX554" fmla="*/ 2540571 w 5970290"/>
                <a:gd name="csY554" fmla="*/ 646016 h 1875219"/>
                <a:gd name="csX555" fmla="*/ 2533298 w 5970290"/>
                <a:gd name="csY555" fmla="*/ 646016 h 1875219"/>
                <a:gd name="csX556" fmla="*/ 2525822 w 5970290"/>
                <a:gd name="csY556" fmla="*/ 646016 h 1875219"/>
                <a:gd name="csX557" fmla="*/ 2525822 w 5970290"/>
                <a:gd name="csY557" fmla="*/ 649656 h 1875219"/>
                <a:gd name="csX558" fmla="*/ 2518347 w 5970290"/>
                <a:gd name="csY558" fmla="*/ 649656 h 1875219"/>
                <a:gd name="csX559" fmla="*/ 2510872 w 5970290"/>
                <a:gd name="csY559" fmla="*/ 649656 h 1875219"/>
                <a:gd name="csX560" fmla="*/ 2510872 w 5970290"/>
                <a:gd name="csY560" fmla="*/ 656936 h 1875219"/>
                <a:gd name="csX561" fmla="*/ 2503599 w 5970290"/>
                <a:gd name="csY561" fmla="*/ 656936 h 1875219"/>
                <a:gd name="csX562" fmla="*/ 2496123 w 5970290"/>
                <a:gd name="csY562" fmla="*/ 656936 h 1875219"/>
                <a:gd name="csX563" fmla="*/ 2488850 w 5970290"/>
                <a:gd name="csY563" fmla="*/ 656936 h 1875219"/>
                <a:gd name="csX564" fmla="*/ 2481173 w 5970290"/>
                <a:gd name="csY564" fmla="*/ 656936 h 1875219"/>
                <a:gd name="csX565" fmla="*/ 2473900 w 5970290"/>
                <a:gd name="csY565" fmla="*/ 656936 h 1875219"/>
                <a:gd name="csX566" fmla="*/ 2473900 w 5970290"/>
                <a:gd name="csY566" fmla="*/ 660418 h 1875219"/>
                <a:gd name="csX567" fmla="*/ 2466424 w 5970290"/>
                <a:gd name="csY567" fmla="*/ 660418 h 1875219"/>
                <a:gd name="csX568" fmla="*/ 2466424 w 5970290"/>
                <a:gd name="csY568" fmla="*/ 664058 h 1875219"/>
                <a:gd name="csX569" fmla="*/ 2458949 w 5970290"/>
                <a:gd name="csY569" fmla="*/ 664058 h 1875219"/>
                <a:gd name="csX570" fmla="*/ 2458949 w 5970290"/>
                <a:gd name="csY570" fmla="*/ 667698 h 1875219"/>
                <a:gd name="csX571" fmla="*/ 2451474 w 5970290"/>
                <a:gd name="csY571" fmla="*/ 667698 h 1875219"/>
                <a:gd name="csX572" fmla="*/ 2451474 w 5970290"/>
                <a:gd name="csY572" fmla="*/ 671180 h 1875219"/>
                <a:gd name="csX573" fmla="*/ 2444201 w 5970290"/>
                <a:gd name="csY573" fmla="*/ 671180 h 1875219"/>
                <a:gd name="csX574" fmla="*/ 2436726 w 5970290"/>
                <a:gd name="csY574" fmla="*/ 671180 h 1875219"/>
                <a:gd name="csX575" fmla="*/ 2429250 w 5970290"/>
                <a:gd name="csY575" fmla="*/ 671180 h 1875219"/>
                <a:gd name="csX576" fmla="*/ 2429250 w 5970290"/>
                <a:gd name="csY576" fmla="*/ 674820 h 1875219"/>
                <a:gd name="csX577" fmla="*/ 2421775 w 5970290"/>
                <a:gd name="csY577" fmla="*/ 674820 h 1875219"/>
                <a:gd name="csX578" fmla="*/ 2414300 w 5970290"/>
                <a:gd name="csY578" fmla="*/ 674820 h 1875219"/>
                <a:gd name="csX579" fmla="*/ 2407027 w 5970290"/>
                <a:gd name="csY579" fmla="*/ 674820 h 1875219"/>
                <a:gd name="csX580" fmla="*/ 2407027 w 5970290"/>
                <a:gd name="csY580" fmla="*/ 678460 h 1875219"/>
                <a:gd name="csX581" fmla="*/ 2399551 w 5970290"/>
                <a:gd name="csY581" fmla="*/ 678460 h 1875219"/>
                <a:gd name="csX582" fmla="*/ 2392076 w 5970290"/>
                <a:gd name="csY582" fmla="*/ 678460 h 1875219"/>
                <a:gd name="csX583" fmla="*/ 2384601 w 5970290"/>
                <a:gd name="csY583" fmla="*/ 678460 h 1875219"/>
                <a:gd name="csX584" fmla="*/ 2377328 w 5970290"/>
                <a:gd name="csY584" fmla="*/ 678460 h 1875219"/>
                <a:gd name="csX585" fmla="*/ 2377328 w 5970290"/>
                <a:gd name="csY585" fmla="*/ 685423 h 1875219"/>
                <a:gd name="csX586" fmla="*/ 2369852 w 5970290"/>
                <a:gd name="csY586" fmla="*/ 685423 h 1875219"/>
                <a:gd name="csX587" fmla="*/ 2362377 w 5970290"/>
                <a:gd name="csY587" fmla="*/ 685423 h 1875219"/>
                <a:gd name="csX588" fmla="*/ 2354902 w 5970290"/>
                <a:gd name="csY588" fmla="*/ 685423 h 1875219"/>
                <a:gd name="csX589" fmla="*/ 2347629 w 5970290"/>
                <a:gd name="csY589" fmla="*/ 685423 h 1875219"/>
                <a:gd name="csX590" fmla="*/ 2347629 w 5970290"/>
                <a:gd name="csY590" fmla="*/ 688905 h 1875219"/>
                <a:gd name="csX591" fmla="*/ 2340154 w 5970290"/>
                <a:gd name="csY591" fmla="*/ 688905 h 1875219"/>
                <a:gd name="csX592" fmla="*/ 2332678 w 5970290"/>
                <a:gd name="csY592" fmla="*/ 688905 h 1875219"/>
                <a:gd name="csX593" fmla="*/ 2325203 w 5970290"/>
                <a:gd name="csY593" fmla="*/ 688905 h 1875219"/>
                <a:gd name="csX594" fmla="*/ 2317930 w 5970290"/>
                <a:gd name="csY594" fmla="*/ 688905 h 1875219"/>
                <a:gd name="csX595" fmla="*/ 2317930 w 5970290"/>
                <a:gd name="csY595" fmla="*/ 692545 h 1875219"/>
                <a:gd name="csX596" fmla="*/ 2310455 w 5970290"/>
                <a:gd name="csY596" fmla="*/ 692545 h 1875219"/>
                <a:gd name="csX597" fmla="*/ 2302979 w 5970290"/>
                <a:gd name="csY597" fmla="*/ 692545 h 1875219"/>
                <a:gd name="csX598" fmla="*/ 2302979 w 5970290"/>
                <a:gd name="csY598" fmla="*/ 696026 h 1875219"/>
                <a:gd name="csX599" fmla="*/ 2295504 w 5970290"/>
                <a:gd name="csY599" fmla="*/ 696026 h 1875219"/>
                <a:gd name="csX600" fmla="*/ 2295504 w 5970290"/>
                <a:gd name="csY600" fmla="*/ 699508 h 1875219"/>
                <a:gd name="csX601" fmla="*/ 2288029 w 5970290"/>
                <a:gd name="csY601" fmla="*/ 699508 h 1875219"/>
                <a:gd name="csX602" fmla="*/ 2280756 w 5970290"/>
                <a:gd name="csY602" fmla="*/ 699508 h 1875219"/>
                <a:gd name="csX603" fmla="*/ 2273280 w 5970290"/>
                <a:gd name="csY603" fmla="*/ 699508 h 1875219"/>
                <a:gd name="csX604" fmla="*/ 2265805 w 5970290"/>
                <a:gd name="csY604" fmla="*/ 699508 h 1875219"/>
                <a:gd name="csX605" fmla="*/ 2265805 w 5970290"/>
                <a:gd name="csY605" fmla="*/ 702990 h 1875219"/>
                <a:gd name="csX606" fmla="*/ 2258330 w 5970290"/>
                <a:gd name="csY606" fmla="*/ 702990 h 1875219"/>
                <a:gd name="csX607" fmla="*/ 2258330 w 5970290"/>
                <a:gd name="csY607" fmla="*/ 706472 h 1875219"/>
                <a:gd name="csX608" fmla="*/ 2251057 w 5970290"/>
                <a:gd name="csY608" fmla="*/ 706472 h 1875219"/>
                <a:gd name="csX609" fmla="*/ 2243581 w 5970290"/>
                <a:gd name="csY609" fmla="*/ 706472 h 1875219"/>
                <a:gd name="csX610" fmla="*/ 2243581 w 5970290"/>
                <a:gd name="csY610" fmla="*/ 713435 h 1875219"/>
                <a:gd name="csX611" fmla="*/ 2236106 w 5970290"/>
                <a:gd name="csY611" fmla="*/ 713435 h 1875219"/>
                <a:gd name="csX612" fmla="*/ 2236106 w 5970290"/>
                <a:gd name="csY612" fmla="*/ 716917 h 1875219"/>
                <a:gd name="csX613" fmla="*/ 2228631 w 5970290"/>
                <a:gd name="csY613" fmla="*/ 716917 h 1875219"/>
                <a:gd name="csX614" fmla="*/ 2221358 w 5970290"/>
                <a:gd name="csY614" fmla="*/ 716917 h 1875219"/>
                <a:gd name="csX615" fmla="*/ 2213883 w 5970290"/>
                <a:gd name="csY615" fmla="*/ 716917 h 1875219"/>
                <a:gd name="csX616" fmla="*/ 2213883 w 5970290"/>
                <a:gd name="csY616" fmla="*/ 720240 h 1875219"/>
                <a:gd name="csX617" fmla="*/ 2206407 w 5970290"/>
                <a:gd name="csY617" fmla="*/ 720240 h 1875219"/>
                <a:gd name="csX618" fmla="*/ 2198932 w 5970290"/>
                <a:gd name="csY618" fmla="*/ 720240 h 1875219"/>
                <a:gd name="csX619" fmla="*/ 2191659 w 5970290"/>
                <a:gd name="csY619" fmla="*/ 720240 h 1875219"/>
                <a:gd name="csX620" fmla="*/ 2184184 w 5970290"/>
                <a:gd name="csY620" fmla="*/ 720240 h 1875219"/>
                <a:gd name="csX621" fmla="*/ 2176708 w 5970290"/>
                <a:gd name="csY621" fmla="*/ 720240 h 1875219"/>
                <a:gd name="csX622" fmla="*/ 2169233 w 5970290"/>
                <a:gd name="csY622" fmla="*/ 720240 h 1875219"/>
                <a:gd name="csX623" fmla="*/ 2169233 w 5970290"/>
                <a:gd name="csY623" fmla="*/ 727203 h 1875219"/>
                <a:gd name="csX624" fmla="*/ 2161758 w 5970290"/>
                <a:gd name="csY624" fmla="*/ 727203 h 1875219"/>
                <a:gd name="csX625" fmla="*/ 2161758 w 5970290"/>
                <a:gd name="csY625" fmla="*/ 730527 h 1875219"/>
                <a:gd name="csX626" fmla="*/ 2154485 w 5970290"/>
                <a:gd name="csY626" fmla="*/ 730527 h 1875219"/>
                <a:gd name="csX627" fmla="*/ 2147010 w 5970290"/>
                <a:gd name="csY627" fmla="*/ 730527 h 1875219"/>
                <a:gd name="csX628" fmla="*/ 2147010 w 5970290"/>
                <a:gd name="csY628" fmla="*/ 737332 h 1875219"/>
                <a:gd name="csX629" fmla="*/ 2139534 w 5970290"/>
                <a:gd name="csY629" fmla="*/ 737332 h 1875219"/>
                <a:gd name="csX630" fmla="*/ 2139534 w 5970290"/>
                <a:gd name="csY630" fmla="*/ 740656 h 1875219"/>
                <a:gd name="csX631" fmla="*/ 2132059 w 5970290"/>
                <a:gd name="csY631" fmla="*/ 740656 h 1875219"/>
                <a:gd name="csX632" fmla="*/ 2124786 w 5970290"/>
                <a:gd name="csY632" fmla="*/ 740656 h 1875219"/>
                <a:gd name="csX633" fmla="*/ 2124786 w 5970290"/>
                <a:gd name="csY633" fmla="*/ 744137 h 1875219"/>
                <a:gd name="csX634" fmla="*/ 2117311 w 5970290"/>
                <a:gd name="csY634" fmla="*/ 744137 h 1875219"/>
                <a:gd name="csX635" fmla="*/ 2117311 w 5970290"/>
                <a:gd name="csY635" fmla="*/ 747461 h 1875219"/>
                <a:gd name="csX636" fmla="*/ 2109835 w 5970290"/>
                <a:gd name="csY636" fmla="*/ 747461 h 1875219"/>
                <a:gd name="csX637" fmla="*/ 2102360 w 5970290"/>
                <a:gd name="csY637" fmla="*/ 747461 h 1875219"/>
                <a:gd name="csX638" fmla="*/ 2095087 w 5970290"/>
                <a:gd name="csY638" fmla="*/ 747461 h 1875219"/>
                <a:gd name="csX639" fmla="*/ 2087410 w 5970290"/>
                <a:gd name="csY639" fmla="*/ 747461 h 1875219"/>
                <a:gd name="csX640" fmla="*/ 2080136 w 5970290"/>
                <a:gd name="csY640" fmla="*/ 747461 h 1875219"/>
                <a:gd name="csX641" fmla="*/ 2072661 w 5970290"/>
                <a:gd name="csY641" fmla="*/ 747461 h 1875219"/>
                <a:gd name="csX642" fmla="*/ 2065388 w 5970290"/>
                <a:gd name="csY642" fmla="*/ 747461 h 1875219"/>
                <a:gd name="csX643" fmla="*/ 2065388 w 5970290"/>
                <a:gd name="csY643" fmla="*/ 750784 h 1875219"/>
                <a:gd name="csX644" fmla="*/ 2057711 w 5970290"/>
                <a:gd name="csY644" fmla="*/ 750784 h 1875219"/>
                <a:gd name="csX645" fmla="*/ 2050437 w 5970290"/>
                <a:gd name="csY645" fmla="*/ 750784 h 1875219"/>
                <a:gd name="csX646" fmla="*/ 2042962 w 5970290"/>
                <a:gd name="csY646" fmla="*/ 750784 h 1875219"/>
                <a:gd name="csX647" fmla="*/ 2035689 w 5970290"/>
                <a:gd name="csY647" fmla="*/ 750784 h 1875219"/>
                <a:gd name="csX648" fmla="*/ 2028012 w 5970290"/>
                <a:gd name="csY648" fmla="*/ 750784 h 1875219"/>
                <a:gd name="csX649" fmla="*/ 2028012 w 5970290"/>
                <a:gd name="csY649" fmla="*/ 754108 h 1875219"/>
                <a:gd name="csX650" fmla="*/ 2020739 w 5970290"/>
                <a:gd name="csY650" fmla="*/ 754108 h 1875219"/>
                <a:gd name="csX651" fmla="*/ 2020739 w 5970290"/>
                <a:gd name="csY651" fmla="*/ 757431 h 1875219"/>
                <a:gd name="csX652" fmla="*/ 2013263 w 5970290"/>
                <a:gd name="csY652" fmla="*/ 757431 h 1875219"/>
                <a:gd name="csX653" fmla="*/ 2013263 w 5970290"/>
                <a:gd name="csY653" fmla="*/ 760755 h 1875219"/>
                <a:gd name="csX654" fmla="*/ 2005788 w 5970290"/>
                <a:gd name="csY654" fmla="*/ 760755 h 1875219"/>
                <a:gd name="csX655" fmla="*/ 2005788 w 5970290"/>
                <a:gd name="csY655" fmla="*/ 764078 h 1875219"/>
                <a:gd name="csX656" fmla="*/ 1998313 w 5970290"/>
                <a:gd name="csY656" fmla="*/ 764078 h 1875219"/>
                <a:gd name="csX657" fmla="*/ 1991040 w 5970290"/>
                <a:gd name="csY657" fmla="*/ 764078 h 1875219"/>
                <a:gd name="csX658" fmla="*/ 1991040 w 5970290"/>
                <a:gd name="csY658" fmla="*/ 770567 h 1875219"/>
                <a:gd name="csX659" fmla="*/ 1983564 w 5970290"/>
                <a:gd name="csY659" fmla="*/ 770567 h 1875219"/>
                <a:gd name="csX660" fmla="*/ 1983564 w 5970290"/>
                <a:gd name="csY660" fmla="*/ 777055 h 1875219"/>
                <a:gd name="csX661" fmla="*/ 1976089 w 5970290"/>
                <a:gd name="csY661" fmla="*/ 777055 h 1875219"/>
                <a:gd name="csX662" fmla="*/ 1968614 w 5970290"/>
                <a:gd name="csY662" fmla="*/ 777055 h 1875219"/>
                <a:gd name="csX663" fmla="*/ 1961139 w 5970290"/>
                <a:gd name="csY663" fmla="*/ 777055 h 1875219"/>
                <a:gd name="csX664" fmla="*/ 1953866 w 5970290"/>
                <a:gd name="csY664" fmla="*/ 777055 h 1875219"/>
                <a:gd name="csX665" fmla="*/ 1953866 w 5970290"/>
                <a:gd name="csY665" fmla="*/ 783544 h 1875219"/>
                <a:gd name="csX666" fmla="*/ 1946390 w 5970290"/>
                <a:gd name="csY666" fmla="*/ 783544 h 1875219"/>
                <a:gd name="csX667" fmla="*/ 1946390 w 5970290"/>
                <a:gd name="csY667" fmla="*/ 786867 h 1875219"/>
                <a:gd name="csX668" fmla="*/ 1939117 w 5970290"/>
                <a:gd name="csY668" fmla="*/ 786867 h 1875219"/>
                <a:gd name="csX669" fmla="*/ 1939117 w 5970290"/>
                <a:gd name="csY669" fmla="*/ 790033 h 1875219"/>
                <a:gd name="csX670" fmla="*/ 1931440 w 5970290"/>
                <a:gd name="csY670" fmla="*/ 790033 h 1875219"/>
                <a:gd name="csX671" fmla="*/ 1924167 w 5970290"/>
                <a:gd name="csY671" fmla="*/ 790033 h 1875219"/>
                <a:gd name="csX672" fmla="*/ 1924167 w 5970290"/>
                <a:gd name="csY672" fmla="*/ 796521 h 1875219"/>
                <a:gd name="csX673" fmla="*/ 1916691 w 5970290"/>
                <a:gd name="csY673" fmla="*/ 796521 h 1875219"/>
                <a:gd name="csX674" fmla="*/ 1916691 w 5970290"/>
                <a:gd name="csY674" fmla="*/ 799686 h 1875219"/>
                <a:gd name="csX675" fmla="*/ 1909418 w 5970290"/>
                <a:gd name="csY675" fmla="*/ 799686 h 1875219"/>
                <a:gd name="csX676" fmla="*/ 1909418 w 5970290"/>
                <a:gd name="csY676" fmla="*/ 806175 h 1875219"/>
                <a:gd name="csX677" fmla="*/ 1901741 w 5970290"/>
                <a:gd name="csY677" fmla="*/ 806175 h 1875219"/>
                <a:gd name="csX678" fmla="*/ 1894468 w 5970290"/>
                <a:gd name="csY678" fmla="*/ 806175 h 1875219"/>
                <a:gd name="csX679" fmla="*/ 1894468 w 5970290"/>
                <a:gd name="csY679" fmla="*/ 809340 h 1875219"/>
                <a:gd name="csX680" fmla="*/ 1886993 w 5970290"/>
                <a:gd name="csY680" fmla="*/ 809340 h 1875219"/>
                <a:gd name="csX681" fmla="*/ 1879517 w 5970290"/>
                <a:gd name="csY681" fmla="*/ 809340 h 1875219"/>
                <a:gd name="csX682" fmla="*/ 1879517 w 5970290"/>
                <a:gd name="csY682" fmla="*/ 812505 h 1875219"/>
                <a:gd name="csX683" fmla="*/ 1872042 w 5970290"/>
                <a:gd name="csY683" fmla="*/ 812505 h 1875219"/>
                <a:gd name="csX684" fmla="*/ 1872042 w 5970290"/>
                <a:gd name="csY684" fmla="*/ 822159 h 1875219"/>
                <a:gd name="csX685" fmla="*/ 1864769 w 5970290"/>
                <a:gd name="csY685" fmla="*/ 822159 h 1875219"/>
                <a:gd name="csX686" fmla="*/ 1864769 w 5970290"/>
                <a:gd name="csY686" fmla="*/ 828490 h 1875219"/>
                <a:gd name="csX687" fmla="*/ 1857294 w 5970290"/>
                <a:gd name="csY687" fmla="*/ 828490 h 1875219"/>
                <a:gd name="csX688" fmla="*/ 1849818 w 5970290"/>
                <a:gd name="csY688" fmla="*/ 828490 h 1875219"/>
                <a:gd name="csX689" fmla="*/ 1842343 w 5970290"/>
                <a:gd name="csY689" fmla="*/ 828490 h 1875219"/>
                <a:gd name="csX690" fmla="*/ 1842343 w 5970290"/>
                <a:gd name="csY690" fmla="*/ 831655 h 1875219"/>
                <a:gd name="csX691" fmla="*/ 1834868 w 5970290"/>
                <a:gd name="csY691" fmla="*/ 831655 h 1875219"/>
                <a:gd name="csX692" fmla="*/ 1827595 w 5970290"/>
                <a:gd name="csY692" fmla="*/ 831655 h 1875219"/>
                <a:gd name="csX693" fmla="*/ 1827595 w 5970290"/>
                <a:gd name="csY693" fmla="*/ 834820 h 1875219"/>
                <a:gd name="csX694" fmla="*/ 1820119 w 5970290"/>
                <a:gd name="csY694" fmla="*/ 834820 h 1875219"/>
                <a:gd name="csX695" fmla="*/ 1820119 w 5970290"/>
                <a:gd name="csY695" fmla="*/ 837985 h 1875219"/>
                <a:gd name="csX696" fmla="*/ 1812644 w 5970290"/>
                <a:gd name="csY696" fmla="*/ 837985 h 1875219"/>
                <a:gd name="csX697" fmla="*/ 1812644 w 5970290"/>
                <a:gd name="csY697" fmla="*/ 844316 h 1875219"/>
                <a:gd name="csX698" fmla="*/ 1805169 w 5970290"/>
                <a:gd name="csY698" fmla="*/ 844316 h 1875219"/>
                <a:gd name="csX699" fmla="*/ 1797896 w 5970290"/>
                <a:gd name="csY699" fmla="*/ 844316 h 1875219"/>
                <a:gd name="csX700" fmla="*/ 1790420 w 5970290"/>
                <a:gd name="csY700" fmla="*/ 844316 h 1875219"/>
                <a:gd name="csX701" fmla="*/ 1790420 w 5970290"/>
                <a:gd name="csY701" fmla="*/ 847481 h 1875219"/>
                <a:gd name="csX702" fmla="*/ 1782945 w 5970290"/>
                <a:gd name="csY702" fmla="*/ 847481 h 1875219"/>
                <a:gd name="csX703" fmla="*/ 1782945 w 5970290"/>
                <a:gd name="csY703" fmla="*/ 853653 h 1875219"/>
                <a:gd name="csX704" fmla="*/ 1775470 w 5970290"/>
                <a:gd name="csY704" fmla="*/ 853653 h 1875219"/>
                <a:gd name="csX705" fmla="*/ 1768197 w 5970290"/>
                <a:gd name="csY705" fmla="*/ 853653 h 1875219"/>
                <a:gd name="csX706" fmla="*/ 1760722 w 5970290"/>
                <a:gd name="csY706" fmla="*/ 853653 h 1875219"/>
                <a:gd name="csX707" fmla="*/ 1753246 w 5970290"/>
                <a:gd name="csY707" fmla="*/ 853653 h 1875219"/>
                <a:gd name="csX708" fmla="*/ 1753246 w 5970290"/>
                <a:gd name="csY708" fmla="*/ 856818 h 1875219"/>
                <a:gd name="csX709" fmla="*/ 1745771 w 5970290"/>
                <a:gd name="csY709" fmla="*/ 856818 h 1875219"/>
                <a:gd name="csX710" fmla="*/ 1745771 w 5970290"/>
                <a:gd name="csY710" fmla="*/ 859983 h 1875219"/>
                <a:gd name="csX711" fmla="*/ 1738498 w 5970290"/>
                <a:gd name="csY711" fmla="*/ 859983 h 1875219"/>
                <a:gd name="csX712" fmla="*/ 1731023 w 5970290"/>
                <a:gd name="csY712" fmla="*/ 859983 h 1875219"/>
                <a:gd name="csX713" fmla="*/ 1731023 w 5970290"/>
                <a:gd name="csY713" fmla="*/ 863149 h 1875219"/>
                <a:gd name="csX714" fmla="*/ 1723547 w 5970290"/>
                <a:gd name="csY714" fmla="*/ 863149 h 1875219"/>
                <a:gd name="csX715" fmla="*/ 1723547 w 5970290"/>
                <a:gd name="csY715" fmla="*/ 866314 h 1875219"/>
                <a:gd name="csX716" fmla="*/ 1716072 w 5970290"/>
                <a:gd name="csY716" fmla="*/ 866314 h 1875219"/>
                <a:gd name="csX717" fmla="*/ 1716072 w 5970290"/>
                <a:gd name="csY717" fmla="*/ 869321 h 1875219"/>
                <a:gd name="csX718" fmla="*/ 1708597 w 5970290"/>
                <a:gd name="csY718" fmla="*/ 869321 h 1875219"/>
                <a:gd name="csX719" fmla="*/ 1701324 w 5970290"/>
                <a:gd name="csY719" fmla="*/ 869321 h 1875219"/>
                <a:gd name="csX720" fmla="*/ 1701324 w 5970290"/>
                <a:gd name="csY720" fmla="*/ 875493 h 1875219"/>
                <a:gd name="csX721" fmla="*/ 1693848 w 5970290"/>
                <a:gd name="csY721" fmla="*/ 875493 h 1875219"/>
                <a:gd name="csX722" fmla="*/ 1693848 w 5970290"/>
                <a:gd name="csY722" fmla="*/ 878658 h 1875219"/>
                <a:gd name="csX723" fmla="*/ 1686373 w 5970290"/>
                <a:gd name="csY723" fmla="*/ 878658 h 1875219"/>
                <a:gd name="csX724" fmla="*/ 1686373 w 5970290"/>
                <a:gd name="csY724" fmla="*/ 881665 h 1875219"/>
                <a:gd name="csX725" fmla="*/ 1678898 w 5970290"/>
                <a:gd name="csY725" fmla="*/ 881665 h 1875219"/>
                <a:gd name="csX726" fmla="*/ 1678898 w 5970290"/>
                <a:gd name="csY726" fmla="*/ 884830 h 1875219"/>
                <a:gd name="csX727" fmla="*/ 1671625 w 5970290"/>
                <a:gd name="csY727" fmla="*/ 884830 h 1875219"/>
                <a:gd name="csX728" fmla="*/ 1671625 w 5970290"/>
                <a:gd name="csY728" fmla="*/ 887995 h 1875219"/>
                <a:gd name="csX729" fmla="*/ 1664149 w 5970290"/>
                <a:gd name="csY729" fmla="*/ 887995 h 1875219"/>
                <a:gd name="csX730" fmla="*/ 1664149 w 5970290"/>
                <a:gd name="csY730" fmla="*/ 903347 h 1875219"/>
                <a:gd name="csX731" fmla="*/ 1656674 w 5970290"/>
                <a:gd name="csY731" fmla="*/ 903347 h 1875219"/>
                <a:gd name="csX732" fmla="*/ 1656674 w 5970290"/>
                <a:gd name="csY732" fmla="*/ 906512 h 1875219"/>
                <a:gd name="csX733" fmla="*/ 1649199 w 5970290"/>
                <a:gd name="csY733" fmla="*/ 906512 h 1875219"/>
                <a:gd name="csX734" fmla="*/ 1649199 w 5970290"/>
                <a:gd name="csY734" fmla="*/ 909519 h 1875219"/>
                <a:gd name="csX735" fmla="*/ 1641926 w 5970290"/>
                <a:gd name="csY735" fmla="*/ 909519 h 1875219"/>
                <a:gd name="csX736" fmla="*/ 1641926 w 5970290"/>
                <a:gd name="csY736" fmla="*/ 912684 h 1875219"/>
                <a:gd name="csX737" fmla="*/ 1634451 w 5970290"/>
                <a:gd name="csY737" fmla="*/ 912684 h 1875219"/>
                <a:gd name="csX738" fmla="*/ 1634451 w 5970290"/>
                <a:gd name="csY738" fmla="*/ 915691 h 1875219"/>
                <a:gd name="csX739" fmla="*/ 1626975 w 5970290"/>
                <a:gd name="csY739" fmla="*/ 915691 h 1875219"/>
                <a:gd name="csX740" fmla="*/ 1619500 w 5970290"/>
                <a:gd name="csY740" fmla="*/ 915691 h 1875219"/>
                <a:gd name="csX741" fmla="*/ 1612227 w 5970290"/>
                <a:gd name="csY741" fmla="*/ 915691 h 1875219"/>
                <a:gd name="csX742" fmla="*/ 1604752 w 5970290"/>
                <a:gd name="csY742" fmla="*/ 915691 h 1875219"/>
                <a:gd name="csX743" fmla="*/ 1604752 w 5970290"/>
                <a:gd name="csY743" fmla="*/ 924870 h 1875219"/>
                <a:gd name="csX744" fmla="*/ 1597276 w 5970290"/>
                <a:gd name="csY744" fmla="*/ 924870 h 1875219"/>
                <a:gd name="csX745" fmla="*/ 1597276 w 5970290"/>
                <a:gd name="csY745" fmla="*/ 927877 h 1875219"/>
                <a:gd name="csX746" fmla="*/ 1589801 w 5970290"/>
                <a:gd name="csY746" fmla="*/ 927877 h 1875219"/>
                <a:gd name="csX747" fmla="*/ 1582326 w 5970290"/>
                <a:gd name="csY747" fmla="*/ 927877 h 1875219"/>
                <a:gd name="csX748" fmla="*/ 1582326 w 5970290"/>
                <a:gd name="csY748" fmla="*/ 931042 h 1875219"/>
                <a:gd name="csX749" fmla="*/ 1575053 w 5970290"/>
                <a:gd name="csY749" fmla="*/ 931042 h 1875219"/>
                <a:gd name="csX750" fmla="*/ 1575053 w 5970290"/>
                <a:gd name="csY750" fmla="*/ 934049 h 1875219"/>
                <a:gd name="csX751" fmla="*/ 1567578 w 5970290"/>
                <a:gd name="csY751" fmla="*/ 934049 h 1875219"/>
                <a:gd name="csX752" fmla="*/ 1567578 w 5970290"/>
                <a:gd name="csY752" fmla="*/ 937056 h 1875219"/>
                <a:gd name="csX753" fmla="*/ 1560102 w 5970290"/>
                <a:gd name="csY753" fmla="*/ 937056 h 1875219"/>
                <a:gd name="csX754" fmla="*/ 1560102 w 5970290"/>
                <a:gd name="csY754" fmla="*/ 940221 h 1875219"/>
                <a:gd name="csX755" fmla="*/ 1552627 w 5970290"/>
                <a:gd name="csY755" fmla="*/ 940221 h 1875219"/>
                <a:gd name="csX756" fmla="*/ 1545354 w 5970290"/>
                <a:gd name="csY756" fmla="*/ 940221 h 1875219"/>
                <a:gd name="csX757" fmla="*/ 1537677 w 5970290"/>
                <a:gd name="csY757" fmla="*/ 940221 h 1875219"/>
                <a:gd name="csX758" fmla="*/ 1530403 w 5970290"/>
                <a:gd name="csY758" fmla="*/ 940221 h 1875219"/>
                <a:gd name="csX759" fmla="*/ 1530403 w 5970290"/>
                <a:gd name="csY759" fmla="*/ 943228 h 1875219"/>
                <a:gd name="csX760" fmla="*/ 1522928 w 5970290"/>
                <a:gd name="csY760" fmla="*/ 943228 h 1875219"/>
                <a:gd name="csX761" fmla="*/ 1515655 w 5970290"/>
                <a:gd name="csY761" fmla="*/ 943228 h 1875219"/>
                <a:gd name="csX762" fmla="*/ 1507978 w 5970290"/>
                <a:gd name="csY762" fmla="*/ 943228 h 1875219"/>
                <a:gd name="csX763" fmla="*/ 1500705 w 5970290"/>
                <a:gd name="csY763" fmla="*/ 943228 h 1875219"/>
                <a:gd name="csX764" fmla="*/ 1500705 w 5970290"/>
                <a:gd name="csY764" fmla="*/ 952407 h 1875219"/>
                <a:gd name="csX765" fmla="*/ 1493229 w 5970290"/>
                <a:gd name="csY765" fmla="*/ 952407 h 1875219"/>
                <a:gd name="csX766" fmla="*/ 1493229 w 5970290"/>
                <a:gd name="csY766" fmla="*/ 955414 h 1875219"/>
                <a:gd name="csX767" fmla="*/ 1485956 w 5970290"/>
                <a:gd name="csY767" fmla="*/ 955414 h 1875219"/>
                <a:gd name="csX768" fmla="*/ 1478279 w 5970290"/>
                <a:gd name="csY768" fmla="*/ 955414 h 1875219"/>
                <a:gd name="csX769" fmla="*/ 1471006 w 5970290"/>
                <a:gd name="csY769" fmla="*/ 955414 h 1875219"/>
                <a:gd name="csX770" fmla="*/ 1463530 w 5970290"/>
                <a:gd name="csY770" fmla="*/ 955414 h 1875219"/>
                <a:gd name="csX771" fmla="*/ 1456055 w 5970290"/>
                <a:gd name="csY771" fmla="*/ 955414 h 1875219"/>
                <a:gd name="csX772" fmla="*/ 1448580 w 5970290"/>
                <a:gd name="csY772" fmla="*/ 955414 h 1875219"/>
                <a:gd name="csX773" fmla="*/ 1441307 w 5970290"/>
                <a:gd name="csY773" fmla="*/ 955414 h 1875219"/>
                <a:gd name="csX774" fmla="*/ 1441307 w 5970290"/>
                <a:gd name="csY774" fmla="*/ 961428 h 1875219"/>
                <a:gd name="csX775" fmla="*/ 1433831 w 5970290"/>
                <a:gd name="csY775" fmla="*/ 961428 h 1875219"/>
                <a:gd name="csX776" fmla="*/ 1426356 w 5970290"/>
                <a:gd name="csY776" fmla="*/ 961428 h 1875219"/>
                <a:gd name="csX777" fmla="*/ 1419083 w 5970290"/>
                <a:gd name="csY777" fmla="*/ 961428 h 1875219"/>
                <a:gd name="csX778" fmla="*/ 1419083 w 5970290"/>
                <a:gd name="csY778" fmla="*/ 964435 h 1875219"/>
                <a:gd name="csX779" fmla="*/ 1411406 w 5970290"/>
                <a:gd name="csY779" fmla="*/ 964435 h 1875219"/>
                <a:gd name="csX780" fmla="*/ 1411406 w 5970290"/>
                <a:gd name="csY780" fmla="*/ 970449 h 1875219"/>
                <a:gd name="csX781" fmla="*/ 1404133 w 5970290"/>
                <a:gd name="csY781" fmla="*/ 970449 h 1875219"/>
                <a:gd name="csX782" fmla="*/ 1396657 w 5970290"/>
                <a:gd name="csY782" fmla="*/ 970449 h 1875219"/>
                <a:gd name="csX783" fmla="*/ 1389384 w 5970290"/>
                <a:gd name="csY783" fmla="*/ 970449 h 1875219"/>
                <a:gd name="csX784" fmla="*/ 1389384 w 5970290"/>
                <a:gd name="csY784" fmla="*/ 973456 h 1875219"/>
                <a:gd name="csX785" fmla="*/ 1381707 w 5970290"/>
                <a:gd name="csY785" fmla="*/ 973456 h 1875219"/>
                <a:gd name="csX786" fmla="*/ 1374434 w 5970290"/>
                <a:gd name="csY786" fmla="*/ 973456 h 1875219"/>
                <a:gd name="csX787" fmla="*/ 1366958 w 5970290"/>
                <a:gd name="csY787" fmla="*/ 973456 h 1875219"/>
                <a:gd name="csX788" fmla="*/ 1366958 w 5970290"/>
                <a:gd name="csY788" fmla="*/ 979311 h 1875219"/>
                <a:gd name="csX789" fmla="*/ 1359685 w 5970290"/>
                <a:gd name="csY789" fmla="*/ 979311 h 1875219"/>
                <a:gd name="csX790" fmla="*/ 1359685 w 5970290"/>
                <a:gd name="csY790" fmla="*/ 982477 h 1875219"/>
                <a:gd name="csX791" fmla="*/ 1352008 w 5970290"/>
                <a:gd name="csY791" fmla="*/ 982477 h 1875219"/>
                <a:gd name="csX792" fmla="*/ 1352008 w 5970290"/>
                <a:gd name="csY792" fmla="*/ 985325 h 1875219"/>
                <a:gd name="csX793" fmla="*/ 1344735 w 5970290"/>
                <a:gd name="csY793" fmla="*/ 985325 h 1875219"/>
                <a:gd name="csX794" fmla="*/ 1344735 w 5970290"/>
                <a:gd name="csY794" fmla="*/ 988332 h 1875219"/>
                <a:gd name="csX795" fmla="*/ 1337259 w 5970290"/>
                <a:gd name="csY795" fmla="*/ 988332 h 1875219"/>
                <a:gd name="csX796" fmla="*/ 1337259 w 5970290"/>
                <a:gd name="csY796" fmla="*/ 997195 h 1875219"/>
                <a:gd name="csX797" fmla="*/ 1329784 w 5970290"/>
                <a:gd name="csY797" fmla="*/ 997195 h 1875219"/>
                <a:gd name="csX798" fmla="*/ 1329784 w 5970290"/>
                <a:gd name="csY798" fmla="*/ 1003209 h 1875219"/>
                <a:gd name="csX799" fmla="*/ 1322309 w 5970290"/>
                <a:gd name="csY799" fmla="*/ 1003209 h 1875219"/>
                <a:gd name="csX800" fmla="*/ 1322309 w 5970290"/>
                <a:gd name="csY800" fmla="*/ 1006057 h 1875219"/>
                <a:gd name="csX801" fmla="*/ 1315036 w 5970290"/>
                <a:gd name="csY801" fmla="*/ 1006057 h 1875219"/>
                <a:gd name="csX802" fmla="*/ 1315036 w 5970290"/>
                <a:gd name="csY802" fmla="*/ 1012071 h 1875219"/>
                <a:gd name="csX803" fmla="*/ 1307561 w 5970290"/>
                <a:gd name="csY803" fmla="*/ 1012071 h 1875219"/>
                <a:gd name="csX804" fmla="*/ 1300085 w 5970290"/>
                <a:gd name="csY804" fmla="*/ 1012071 h 1875219"/>
                <a:gd name="csX805" fmla="*/ 1300085 w 5970290"/>
                <a:gd name="csY805" fmla="*/ 1015078 h 1875219"/>
                <a:gd name="csX806" fmla="*/ 1292610 w 5970290"/>
                <a:gd name="csY806" fmla="*/ 1015078 h 1875219"/>
                <a:gd name="csX807" fmla="*/ 1292610 w 5970290"/>
                <a:gd name="csY807" fmla="*/ 1017927 h 1875219"/>
                <a:gd name="csX808" fmla="*/ 1285135 w 5970290"/>
                <a:gd name="csY808" fmla="*/ 1017927 h 1875219"/>
                <a:gd name="csX809" fmla="*/ 1277862 w 5970290"/>
                <a:gd name="csY809" fmla="*/ 1017927 h 1875219"/>
                <a:gd name="csX810" fmla="*/ 1270386 w 5970290"/>
                <a:gd name="csY810" fmla="*/ 1017927 h 1875219"/>
                <a:gd name="csX811" fmla="*/ 1262911 w 5970290"/>
                <a:gd name="csY811" fmla="*/ 1017927 h 1875219"/>
                <a:gd name="csX812" fmla="*/ 1262911 w 5970290"/>
                <a:gd name="csY812" fmla="*/ 1023941 h 1875219"/>
                <a:gd name="csX813" fmla="*/ 1255436 w 5970290"/>
                <a:gd name="csY813" fmla="*/ 1023941 h 1875219"/>
                <a:gd name="csX814" fmla="*/ 1255436 w 5970290"/>
                <a:gd name="csY814" fmla="*/ 1029796 h 1875219"/>
                <a:gd name="csX815" fmla="*/ 1248163 w 5970290"/>
                <a:gd name="csY815" fmla="*/ 1029796 h 1875219"/>
                <a:gd name="csX816" fmla="*/ 1240687 w 5970290"/>
                <a:gd name="csY816" fmla="*/ 1029796 h 1875219"/>
                <a:gd name="csX817" fmla="*/ 1240687 w 5970290"/>
                <a:gd name="csY817" fmla="*/ 1032803 h 1875219"/>
                <a:gd name="csX818" fmla="*/ 1233212 w 5970290"/>
                <a:gd name="csY818" fmla="*/ 1032803 h 1875219"/>
                <a:gd name="csX819" fmla="*/ 1233212 w 5970290"/>
                <a:gd name="csY819" fmla="*/ 1035652 h 1875219"/>
                <a:gd name="csX820" fmla="*/ 1218464 w 5970290"/>
                <a:gd name="csY820" fmla="*/ 1035652 h 1875219"/>
                <a:gd name="csX821" fmla="*/ 1218464 w 5970290"/>
                <a:gd name="csY821" fmla="*/ 1041666 h 1875219"/>
                <a:gd name="csX822" fmla="*/ 1210989 w 5970290"/>
                <a:gd name="csY822" fmla="*/ 1041666 h 1875219"/>
                <a:gd name="csX823" fmla="*/ 1210989 w 5970290"/>
                <a:gd name="csY823" fmla="*/ 1044514 h 1875219"/>
                <a:gd name="csX824" fmla="*/ 1203513 w 5970290"/>
                <a:gd name="csY824" fmla="*/ 1044514 h 1875219"/>
                <a:gd name="csX825" fmla="*/ 1203513 w 5970290"/>
                <a:gd name="csY825" fmla="*/ 1047521 h 1875219"/>
                <a:gd name="csX826" fmla="*/ 1181290 w 5970290"/>
                <a:gd name="csY826" fmla="*/ 1047521 h 1875219"/>
                <a:gd name="csX827" fmla="*/ 1181290 w 5970290"/>
                <a:gd name="csY827" fmla="*/ 1056384 h 1875219"/>
                <a:gd name="csX828" fmla="*/ 1166339 w 5970290"/>
                <a:gd name="csY828" fmla="*/ 1056384 h 1875219"/>
                <a:gd name="csX829" fmla="*/ 1166339 w 5970290"/>
                <a:gd name="csY829" fmla="*/ 1062239 h 1875219"/>
                <a:gd name="csX830" fmla="*/ 1158864 w 5970290"/>
                <a:gd name="csY830" fmla="*/ 1062239 h 1875219"/>
                <a:gd name="csX831" fmla="*/ 1158864 w 5970290"/>
                <a:gd name="csY831" fmla="*/ 1065246 h 1875219"/>
                <a:gd name="csX832" fmla="*/ 1151591 w 5970290"/>
                <a:gd name="csY832" fmla="*/ 1065246 h 1875219"/>
                <a:gd name="csX833" fmla="*/ 1151591 w 5970290"/>
                <a:gd name="csY833" fmla="*/ 1071102 h 1875219"/>
                <a:gd name="csX834" fmla="*/ 1136640 w 5970290"/>
                <a:gd name="csY834" fmla="*/ 1071102 h 1875219"/>
                <a:gd name="csX835" fmla="*/ 1136640 w 5970290"/>
                <a:gd name="csY835" fmla="*/ 1074109 h 1875219"/>
                <a:gd name="csX836" fmla="*/ 1129165 w 5970290"/>
                <a:gd name="csY836" fmla="*/ 1074109 h 1875219"/>
                <a:gd name="csX837" fmla="*/ 1129165 w 5970290"/>
                <a:gd name="csY837" fmla="*/ 1076958 h 1875219"/>
                <a:gd name="csX838" fmla="*/ 1121892 w 5970290"/>
                <a:gd name="csY838" fmla="*/ 1076958 h 1875219"/>
                <a:gd name="csX839" fmla="*/ 1121892 w 5970290"/>
                <a:gd name="csY839" fmla="*/ 1079964 h 1875219"/>
                <a:gd name="csX840" fmla="*/ 1114417 w 5970290"/>
                <a:gd name="csY840" fmla="*/ 1079964 h 1875219"/>
                <a:gd name="csX841" fmla="*/ 1084718 w 5970290"/>
                <a:gd name="csY841" fmla="*/ 1079964 h 1875219"/>
                <a:gd name="csX842" fmla="*/ 1084718 w 5970290"/>
                <a:gd name="csY842" fmla="*/ 1088827 h 1875219"/>
                <a:gd name="csX843" fmla="*/ 1077242 w 5970290"/>
                <a:gd name="csY843" fmla="*/ 1088827 h 1875219"/>
                <a:gd name="csX844" fmla="*/ 1077242 w 5970290"/>
                <a:gd name="csY844" fmla="*/ 1091676 h 1875219"/>
                <a:gd name="csX845" fmla="*/ 1062494 w 5970290"/>
                <a:gd name="csY845" fmla="*/ 1091676 h 1875219"/>
                <a:gd name="csX846" fmla="*/ 1055019 w 5970290"/>
                <a:gd name="csY846" fmla="*/ 1091676 h 1875219"/>
                <a:gd name="csX847" fmla="*/ 1047543 w 5970290"/>
                <a:gd name="csY847" fmla="*/ 1091676 h 1875219"/>
                <a:gd name="csX848" fmla="*/ 1047543 w 5970290"/>
                <a:gd name="csY848" fmla="*/ 1097690 h 1875219"/>
                <a:gd name="csX849" fmla="*/ 1032795 w 5970290"/>
                <a:gd name="csY849" fmla="*/ 1097690 h 1875219"/>
                <a:gd name="csX850" fmla="*/ 1032795 w 5970290"/>
                <a:gd name="csY850" fmla="*/ 1100538 h 1875219"/>
                <a:gd name="csX851" fmla="*/ 1025320 w 5970290"/>
                <a:gd name="csY851" fmla="*/ 1100538 h 1875219"/>
                <a:gd name="csX852" fmla="*/ 1025320 w 5970290"/>
                <a:gd name="csY852" fmla="*/ 1103545 h 1875219"/>
                <a:gd name="csX853" fmla="*/ 1002894 w 5970290"/>
                <a:gd name="csY853" fmla="*/ 1103545 h 1875219"/>
                <a:gd name="csX854" fmla="*/ 1002894 w 5970290"/>
                <a:gd name="csY854" fmla="*/ 1109401 h 1875219"/>
                <a:gd name="csX855" fmla="*/ 995621 w 5970290"/>
                <a:gd name="csY855" fmla="*/ 1109401 h 1875219"/>
                <a:gd name="csX856" fmla="*/ 995621 w 5970290"/>
                <a:gd name="csY856" fmla="*/ 1112408 h 1875219"/>
                <a:gd name="csX857" fmla="*/ 980670 w 5970290"/>
                <a:gd name="csY857" fmla="*/ 1112408 h 1875219"/>
                <a:gd name="csX858" fmla="*/ 980670 w 5970290"/>
                <a:gd name="csY858" fmla="*/ 1115256 h 1875219"/>
                <a:gd name="csX859" fmla="*/ 973195 w 5970290"/>
                <a:gd name="csY859" fmla="*/ 1115256 h 1875219"/>
                <a:gd name="csX860" fmla="*/ 965922 w 5970290"/>
                <a:gd name="csY860" fmla="*/ 1115256 h 1875219"/>
                <a:gd name="csX861" fmla="*/ 965922 w 5970290"/>
                <a:gd name="csY861" fmla="*/ 1124119 h 1875219"/>
                <a:gd name="csX862" fmla="*/ 958245 w 5970290"/>
                <a:gd name="csY862" fmla="*/ 1124119 h 1875219"/>
                <a:gd name="csX863" fmla="*/ 958245 w 5970290"/>
                <a:gd name="csY863" fmla="*/ 1127126 h 1875219"/>
                <a:gd name="csX864" fmla="*/ 936223 w 5970290"/>
                <a:gd name="csY864" fmla="*/ 1127126 h 1875219"/>
                <a:gd name="csX865" fmla="*/ 936223 w 5970290"/>
                <a:gd name="csY865" fmla="*/ 1132981 h 1875219"/>
                <a:gd name="csX866" fmla="*/ 921273 w 5970290"/>
                <a:gd name="csY866" fmla="*/ 1132981 h 1875219"/>
                <a:gd name="csX867" fmla="*/ 921273 w 5970290"/>
                <a:gd name="csY867" fmla="*/ 1135988 h 1875219"/>
                <a:gd name="csX868" fmla="*/ 913797 w 5970290"/>
                <a:gd name="csY868" fmla="*/ 1135988 h 1875219"/>
                <a:gd name="csX869" fmla="*/ 891574 w 5970290"/>
                <a:gd name="csY869" fmla="*/ 1135988 h 1875219"/>
                <a:gd name="csX870" fmla="*/ 891574 w 5970290"/>
                <a:gd name="csY870" fmla="*/ 1138837 h 1875219"/>
                <a:gd name="csX871" fmla="*/ 884098 w 5970290"/>
                <a:gd name="csY871" fmla="*/ 1138837 h 1875219"/>
                <a:gd name="csX872" fmla="*/ 884098 w 5970290"/>
                <a:gd name="csY872" fmla="*/ 1144851 h 1875219"/>
                <a:gd name="csX873" fmla="*/ 876623 w 5970290"/>
                <a:gd name="csY873" fmla="*/ 1144851 h 1875219"/>
                <a:gd name="csX874" fmla="*/ 876623 w 5970290"/>
                <a:gd name="csY874" fmla="*/ 1147700 h 1875219"/>
                <a:gd name="csX875" fmla="*/ 869350 w 5970290"/>
                <a:gd name="csY875" fmla="*/ 1147700 h 1875219"/>
                <a:gd name="csX876" fmla="*/ 869350 w 5970290"/>
                <a:gd name="csY876" fmla="*/ 1150707 h 1875219"/>
                <a:gd name="csX877" fmla="*/ 854399 w 5970290"/>
                <a:gd name="csY877" fmla="*/ 1150707 h 1875219"/>
                <a:gd name="csX878" fmla="*/ 854399 w 5970290"/>
                <a:gd name="csY878" fmla="*/ 1156562 h 1875219"/>
                <a:gd name="csX879" fmla="*/ 846924 w 5970290"/>
                <a:gd name="csY879" fmla="*/ 1156562 h 1875219"/>
                <a:gd name="csX880" fmla="*/ 846924 w 5970290"/>
                <a:gd name="csY880" fmla="*/ 1162418 h 1875219"/>
                <a:gd name="csX881" fmla="*/ 831974 w 5970290"/>
                <a:gd name="csY881" fmla="*/ 1162418 h 1875219"/>
                <a:gd name="csX882" fmla="*/ 831974 w 5970290"/>
                <a:gd name="csY882" fmla="*/ 1165425 h 1875219"/>
                <a:gd name="csX883" fmla="*/ 817225 w 5970290"/>
                <a:gd name="csY883" fmla="*/ 1165425 h 1875219"/>
                <a:gd name="csX884" fmla="*/ 817225 w 5970290"/>
                <a:gd name="csY884" fmla="*/ 1177294 h 1875219"/>
                <a:gd name="csX885" fmla="*/ 795002 w 5970290"/>
                <a:gd name="csY885" fmla="*/ 1177294 h 1875219"/>
                <a:gd name="csX886" fmla="*/ 795002 w 5970290"/>
                <a:gd name="csY886" fmla="*/ 1180143 h 1875219"/>
                <a:gd name="csX887" fmla="*/ 787526 w 5970290"/>
                <a:gd name="csY887" fmla="*/ 1180143 h 1875219"/>
                <a:gd name="csX888" fmla="*/ 780253 w 5970290"/>
                <a:gd name="csY888" fmla="*/ 1180143 h 1875219"/>
                <a:gd name="csX889" fmla="*/ 780253 w 5970290"/>
                <a:gd name="csY889" fmla="*/ 1185999 h 1875219"/>
                <a:gd name="csX890" fmla="*/ 772576 w 5970290"/>
                <a:gd name="csY890" fmla="*/ 1185999 h 1875219"/>
                <a:gd name="csX891" fmla="*/ 772576 w 5970290"/>
                <a:gd name="csY891" fmla="*/ 1189005 h 1875219"/>
                <a:gd name="csX892" fmla="*/ 750352 w 5970290"/>
                <a:gd name="csY892" fmla="*/ 1189005 h 1875219"/>
                <a:gd name="csX893" fmla="*/ 750352 w 5970290"/>
                <a:gd name="csY893" fmla="*/ 1192012 h 1875219"/>
                <a:gd name="csX894" fmla="*/ 735604 w 5970290"/>
                <a:gd name="csY894" fmla="*/ 1192012 h 1875219"/>
                <a:gd name="csX895" fmla="*/ 735604 w 5970290"/>
                <a:gd name="csY895" fmla="*/ 1194861 h 1875219"/>
                <a:gd name="csX896" fmla="*/ 728129 w 5970290"/>
                <a:gd name="csY896" fmla="*/ 1194861 h 1875219"/>
                <a:gd name="csX897" fmla="*/ 728129 w 5970290"/>
                <a:gd name="csY897" fmla="*/ 1200875 h 1875219"/>
                <a:gd name="csX898" fmla="*/ 720653 w 5970290"/>
                <a:gd name="csY898" fmla="*/ 1200875 h 1875219"/>
                <a:gd name="csX899" fmla="*/ 720653 w 5970290"/>
                <a:gd name="csY899" fmla="*/ 1206731 h 1875219"/>
                <a:gd name="csX900" fmla="*/ 713178 w 5970290"/>
                <a:gd name="csY900" fmla="*/ 1206731 h 1875219"/>
                <a:gd name="csX901" fmla="*/ 690954 w 5970290"/>
                <a:gd name="csY901" fmla="*/ 1206731 h 1875219"/>
                <a:gd name="csX902" fmla="*/ 690954 w 5970290"/>
                <a:gd name="csY902" fmla="*/ 1215593 h 1875219"/>
                <a:gd name="csX903" fmla="*/ 683479 w 5970290"/>
                <a:gd name="csY903" fmla="*/ 1215593 h 1875219"/>
                <a:gd name="csX904" fmla="*/ 683479 w 5970290"/>
                <a:gd name="csY904" fmla="*/ 1221449 h 1875219"/>
                <a:gd name="csX905" fmla="*/ 676004 w 5970290"/>
                <a:gd name="csY905" fmla="*/ 1221449 h 1875219"/>
                <a:gd name="csX906" fmla="*/ 676004 w 5970290"/>
                <a:gd name="csY906" fmla="*/ 1230311 h 1875219"/>
                <a:gd name="csX907" fmla="*/ 653780 w 5970290"/>
                <a:gd name="csY907" fmla="*/ 1230311 h 1875219"/>
                <a:gd name="csX908" fmla="*/ 653780 w 5970290"/>
                <a:gd name="csY908" fmla="*/ 1233160 h 1875219"/>
                <a:gd name="csX909" fmla="*/ 646305 w 5970290"/>
                <a:gd name="csY909" fmla="*/ 1233160 h 1875219"/>
                <a:gd name="csX910" fmla="*/ 624081 w 5970290"/>
                <a:gd name="csY910" fmla="*/ 1233160 h 1875219"/>
                <a:gd name="csX911" fmla="*/ 624081 w 5970290"/>
                <a:gd name="csY911" fmla="*/ 1242022 h 1875219"/>
                <a:gd name="csX912" fmla="*/ 616606 w 5970290"/>
                <a:gd name="csY912" fmla="*/ 1242022 h 1875219"/>
                <a:gd name="csX913" fmla="*/ 616606 w 5970290"/>
                <a:gd name="csY913" fmla="*/ 1245029 h 1875219"/>
                <a:gd name="csX914" fmla="*/ 609333 w 5970290"/>
                <a:gd name="csY914" fmla="*/ 1245029 h 1875219"/>
                <a:gd name="csX915" fmla="*/ 609333 w 5970290"/>
                <a:gd name="csY915" fmla="*/ 1256741 h 1875219"/>
                <a:gd name="csX916" fmla="*/ 601858 w 5970290"/>
                <a:gd name="csY916" fmla="*/ 1256741 h 1875219"/>
                <a:gd name="csX917" fmla="*/ 601858 w 5970290"/>
                <a:gd name="csY917" fmla="*/ 1259748 h 1875219"/>
                <a:gd name="csX918" fmla="*/ 594382 w 5970290"/>
                <a:gd name="csY918" fmla="*/ 1259748 h 1875219"/>
                <a:gd name="csX919" fmla="*/ 594382 w 5970290"/>
                <a:gd name="csY919" fmla="*/ 1268610 h 1875219"/>
                <a:gd name="csX920" fmla="*/ 586907 w 5970290"/>
                <a:gd name="csY920" fmla="*/ 1268610 h 1875219"/>
                <a:gd name="csX921" fmla="*/ 586907 w 5970290"/>
                <a:gd name="csY921" fmla="*/ 1274466 h 1875219"/>
                <a:gd name="csX922" fmla="*/ 564684 w 5970290"/>
                <a:gd name="csY922" fmla="*/ 1274466 h 1875219"/>
                <a:gd name="csX923" fmla="*/ 564684 w 5970290"/>
                <a:gd name="csY923" fmla="*/ 1277473 h 1875219"/>
                <a:gd name="csX924" fmla="*/ 557208 w 5970290"/>
                <a:gd name="csY924" fmla="*/ 1277473 h 1875219"/>
                <a:gd name="csX925" fmla="*/ 557208 w 5970290"/>
                <a:gd name="csY925" fmla="*/ 1283328 h 1875219"/>
                <a:gd name="csX926" fmla="*/ 549733 w 5970290"/>
                <a:gd name="csY926" fmla="*/ 1283328 h 1875219"/>
                <a:gd name="csX927" fmla="*/ 542460 w 5970290"/>
                <a:gd name="csY927" fmla="*/ 1283328 h 1875219"/>
                <a:gd name="csX928" fmla="*/ 542460 w 5970290"/>
                <a:gd name="csY928" fmla="*/ 1289184 h 1875219"/>
                <a:gd name="csX929" fmla="*/ 527509 w 5970290"/>
                <a:gd name="csY929" fmla="*/ 1289184 h 1875219"/>
                <a:gd name="csX930" fmla="*/ 527509 w 5970290"/>
                <a:gd name="csY930" fmla="*/ 1292191 h 1875219"/>
                <a:gd name="csX931" fmla="*/ 520034 w 5970290"/>
                <a:gd name="csY931" fmla="*/ 1292191 h 1875219"/>
                <a:gd name="csX932" fmla="*/ 520034 w 5970290"/>
                <a:gd name="csY932" fmla="*/ 1304060 h 1875219"/>
                <a:gd name="csX933" fmla="*/ 512761 w 5970290"/>
                <a:gd name="csY933" fmla="*/ 1304060 h 1875219"/>
                <a:gd name="csX934" fmla="*/ 512761 w 5970290"/>
                <a:gd name="csY934" fmla="*/ 1306909 h 1875219"/>
                <a:gd name="csX935" fmla="*/ 505286 w 5970290"/>
                <a:gd name="csY935" fmla="*/ 1306909 h 1875219"/>
                <a:gd name="csX936" fmla="*/ 505286 w 5970290"/>
                <a:gd name="csY936" fmla="*/ 1312765 h 1875219"/>
                <a:gd name="csX937" fmla="*/ 497810 w 5970290"/>
                <a:gd name="csY937" fmla="*/ 1312765 h 1875219"/>
                <a:gd name="csX938" fmla="*/ 497810 w 5970290"/>
                <a:gd name="csY938" fmla="*/ 1318620 h 1875219"/>
                <a:gd name="csX939" fmla="*/ 490335 w 5970290"/>
                <a:gd name="csY939" fmla="*/ 1318620 h 1875219"/>
                <a:gd name="csX940" fmla="*/ 490335 w 5970290"/>
                <a:gd name="csY940" fmla="*/ 1321627 h 1875219"/>
                <a:gd name="csX941" fmla="*/ 483062 w 5970290"/>
                <a:gd name="csY941" fmla="*/ 1321627 h 1875219"/>
                <a:gd name="csX942" fmla="*/ 483062 w 5970290"/>
                <a:gd name="csY942" fmla="*/ 1333338 h 1875219"/>
                <a:gd name="csX943" fmla="*/ 468112 w 5970290"/>
                <a:gd name="csY943" fmla="*/ 1333338 h 1875219"/>
                <a:gd name="csX944" fmla="*/ 468112 w 5970290"/>
                <a:gd name="csY944" fmla="*/ 1345208 h 1875219"/>
                <a:gd name="csX945" fmla="*/ 460636 w 5970290"/>
                <a:gd name="csY945" fmla="*/ 1345208 h 1875219"/>
                <a:gd name="csX946" fmla="*/ 453161 w 5970290"/>
                <a:gd name="csY946" fmla="*/ 1345208 h 1875219"/>
                <a:gd name="csX947" fmla="*/ 453161 w 5970290"/>
                <a:gd name="csY947" fmla="*/ 1354070 h 1875219"/>
                <a:gd name="csX948" fmla="*/ 438413 w 5970290"/>
                <a:gd name="csY948" fmla="*/ 1354070 h 1875219"/>
                <a:gd name="csX949" fmla="*/ 438413 w 5970290"/>
                <a:gd name="csY949" fmla="*/ 1356919 h 1875219"/>
                <a:gd name="csX950" fmla="*/ 430937 w 5970290"/>
                <a:gd name="csY950" fmla="*/ 1356919 h 1875219"/>
                <a:gd name="csX951" fmla="*/ 430937 w 5970290"/>
                <a:gd name="csY951" fmla="*/ 1365782 h 1875219"/>
                <a:gd name="csX952" fmla="*/ 423462 w 5970290"/>
                <a:gd name="csY952" fmla="*/ 1365782 h 1875219"/>
                <a:gd name="csX953" fmla="*/ 416189 w 5970290"/>
                <a:gd name="csY953" fmla="*/ 1365782 h 1875219"/>
                <a:gd name="csX954" fmla="*/ 416189 w 5970290"/>
                <a:gd name="csY954" fmla="*/ 1371637 h 1875219"/>
                <a:gd name="csX955" fmla="*/ 401238 w 5970290"/>
                <a:gd name="csY955" fmla="*/ 1371637 h 1875219"/>
                <a:gd name="csX956" fmla="*/ 401238 w 5970290"/>
                <a:gd name="csY956" fmla="*/ 1383507 h 1875219"/>
                <a:gd name="csX957" fmla="*/ 393763 w 5970290"/>
                <a:gd name="csY957" fmla="*/ 1383507 h 1875219"/>
                <a:gd name="csX958" fmla="*/ 393763 w 5970290"/>
                <a:gd name="csY958" fmla="*/ 1389362 h 1875219"/>
                <a:gd name="csX959" fmla="*/ 386490 w 5970290"/>
                <a:gd name="csY959" fmla="*/ 1389362 h 1875219"/>
                <a:gd name="csX960" fmla="*/ 386490 w 5970290"/>
                <a:gd name="csY960" fmla="*/ 1398225 h 1875219"/>
                <a:gd name="csX961" fmla="*/ 378813 w 5970290"/>
                <a:gd name="csY961" fmla="*/ 1398225 h 1875219"/>
                <a:gd name="csX962" fmla="*/ 378813 w 5970290"/>
                <a:gd name="csY962" fmla="*/ 1404080 h 1875219"/>
                <a:gd name="csX963" fmla="*/ 371540 w 5970290"/>
                <a:gd name="csY963" fmla="*/ 1404080 h 1875219"/>
                <a:gd name="csX964" fmla="*/ 371540 w 5970290"/>
                <a:gd name="csY964" fmla="*/ 1409936 h 1875219"/>
                <a:gd name="csX965" fmla="*/ 364064 w 5970290"/>
                <a:gd name="csY965" fmla="*/ 1409936 h 1875219"/>
                <a:gd name="csX966" fmla="*/ 364064 w 5970290"/>
                <a:gd name="csY966" fmla="*/ 1412943 h 1875219"/>
                <a:gd name="csX967" fmla="*/ 356791 w 5970290"/>
                <a:gd name="csY967" fmla="*/ 1412943 h 1875219"/>
                <a:gd name="csX968" fmla="*/ 356791 w 5970290"/>
                <a:gd name="csY968" fmla="*/ 1421806 h 1875219"/>
                <a:gd name="csX969" fmla="*/ 341841 w 5970290"/>
                <a:gd name="csY969" fmla="*/ 1421806 h 1875219"/>
                <a:gd name="csX970" fmla="*/ 341841 w 5970290"/>
                <a:gd name="csY970" fmla="*/ 1427661 h 1875219"/>
                <a:gd name="csX971" fmla="*/ 334365 w 5970290"/>
                <a:gd name="csY971" fmla="*/ 1427661 h 1875219"/>
                <a:gd name="csX972" fmla="*/ 334365 w 5970290"/>
                <a:gd name="csY972" fmla="*/ 1433517 h 1875219"/>
                <a:gd name="csX973" fmla="*/ 326890 w 5970290"/>
                <a:gd name="csY973" fmla="*/ 1433517 h 1875219"/>
                <a:gd name="csX974" fmla="*/ 326890 w 5970290"/>
                <a:gd name="csY974" fmla="*/ 1436524 h 1875219"/>
                <a:gd name="csX975" fmla="*/ 319617 w 5970290"/>
                <a:gd name="csY975" fmla="*/ 1436524 h 1875219"/>
                <a:gd name="csX976" fmla="*/ 319617 w 5970290"/>
                <a:gd name="csY976" fmla="*/ 1445386 h 1875219"/>
                <a:gd name="csX977" fmla="*/ 304666 w 5970290"/>
                <a:gd name="csY977" fmla="*/ 1445386 h 1875219"/>
                <a:gd name="csX978" fmla="*/ 304666 w 5970290"/>
                <a:gd name="csY978" fmla="*/ 1448235 h 1875219"/>
                <a:gd name="csX979" fmla="*/ 297191 w 5970290"/>
                <a:gd name="csY979" fmla="*/ 1448235 h 1875219"/>
                <a:gd name="csX980" fmla="*/ 289918 w 5970290"/>
                <a:gd name="csY980" fmla="*/ 1448235 h 1875219"/>
                <a:gd name="csX981" fmla="*/ 289918 w 5970290"/>
                <a:gd name="csY981" fmla="*/ 1460104 h 1875219"/>
                <a:gd name="csX982" fmla="*/ 282241 w 5970290"/>
                <a:gd name="csY982" fmla="*/ 1460104 h 1875219"/>
                <a:gd name="csX983" fmla="*/ 282241 w 5970290"/>
                <a:gd name="csY983" fmla="*/ 1465960 h 1875219"/>
                <a:gd name="csX984" fmla="*/ 274968 w 5970290"/>
                <a:gd name="csY984" fmla="*/ 1465960 h 1875219"/>
                <a:gd name="csX985" fmla="*/ 274968 w 5970290"/>
                <a:gd name="csY985" fmla="*/ 1468967 h 1875219"/>
                <a:gd name="csX986" fmla="*/ 260219 w 5970290"/>
                <a:gd name="csY986" fmla="*/ 1468967 h 1875219"/>
                <a:gd name="csX987" fmla="*/ 260219 w 5970290"/>
                <a:gd name="csY987" fmla="*/ 1477829 h 1875219"/>
                <a:gd name="csX988" fmla="*/ 252542 w 5970290"/>
                <a:gd name="csY988" fmla="*/ 1477829 h 1875219"/>
                <a:gd name="csX989" fmla="*/ 252542 w 5970290"/>
                <a:gd name="csY989" fmla="*/ 1483685 h 1875219"/>
                <a:gd name="csX990" fmla="*/ 245269 w 5970290"/>
                <a:gd name="csY990" fmla="*/ 1483685 h 1875219"/>
                <a:gd name="csX991" fmla="*/ 245269 w 5970290"/>
                <a:gd name="csY991" fmla="*/ 1489541 h 1875219"/>
                <a:gd name="csX992" fmla="*/ 237793 w 5970290"/>
                <a:gd name="csY992" fmla="*/ 1489541 h 1875219"/>
                <a:gd name="csX993" fmla="*/ 237793 w 5970290"/>
                <a:gd name="csY993" fmla="*/ 1495396 h 1875219"/>
                <a:gd name="csX994" fmla="*/ 222843 w 5970290"/>
                <a:gd name="csY994" fmla="*/ 1495396 h 1875219"/>
                <a:gd name="csX995" fmla="*/ 222843 w 5970290"/>
                <a:gd name="csY995" fmla="*/ 1498403 h 1875219"/>
                <a:gd name="csX996" fmla="*/ 215570 w 5970290"/>
                <a:gd name="csY996" fmla="*/ 1498403 h 1875219"/>
                <a:gd name="csX997" fmla="*/ 215570 w 5970290"/>
                <a:gd name="csY997" fmla="*/ 1504259 h 1875219"/>
                <a:gd name="csX998" fmla="*/ 208094 w 5970290"/>
                <a:gd name="csY998" fmla="*/ 1504259 h 1875219"/>
                <a:gd name="csX999" fmla="*/ 208094 w 5970290"/>
                <a:gd name="csY999" fmla="*/ 1516128 h 1875219"/>
                <a:gd name="csX1000" fmla="*/ 200619 w 5970290"/>
                <a:gd name="csY1000" fmla="*/ 1516128 h 1875219"/>
                <a:gd name="csX1001" fmla="*/ 200619 w 5970290"/>
                <a:gd name="csY1001" fmla="*/ 1527839 h 1875219"/>
                <a:gd name="csX1002" fmla="*/ 193144 w 5970290"/>
                <a:gd name="csY1002" fmla="*/ 1527839 h 1875219"/>
                <a:gd name="csX1003" fmla="*/ 193144 w 5970290"/>
                <a:gd name="csY1003" fmla="*/ 1533695 h 1875219"/>
                <a:gd name="csX1004" fmla="*/ 185871 w 5970290"/>
                <a:gd name="csY1004" fmla="*/ 1533695 h 1875219"/>
                <a:gd name="csX1005" fmla="*/ 185871 w 5970290"/>
                <a:gd name="csY1005" fmla="*/ 1545565 h 1875219"/>
                <a:gd name="csX1006" fmla="*/ 178396 w 5970290"/>
                <a:gd name="csY1006" fmla="*/ 1545565 h 1875219"/>
                <a:gd name="csX1007" fmla="*/ 178396 w 5970290"/>
                <a:gd name="csY1007" fmla="*/ 1548413 h 1875219"/>
                <a:gd name="csX1008" fmla="*/ 170920 w 5970290"/>
                <a:gd name="csY1008" fmla="*/ 1548413 h 1875219"/>
                <a:gd name="csX1009" fmla="*/ 170920 w 5970290"/>
                <a:gd name="csY1009" fmla="*/ 1557276 h 1875219"/>
                <a:gd name="csX1010" fmla="*/ 163445 w 5970290"/>
                <a:gd name="csY1010" fmla="*/ 1557276 h 1875219"/>
                <a:gd name="csX1011" fmla="*/ 163445 w 5970290"/>
                <a:gd name="csY1011" fmla="*/ 1569145 h 1875219"/>
                <a:gd name="csX1012" fmla="*/ 155970 w 5970290"/>
                <a:gd name="csY1012" fmla="*/ 1569145 h 1875219"/>
                <a:gd name="csX1013" fmla="*/ 155970 w 5970290"/>
                <a:gd name="csY1013" fmla="*/ 1571994 h 1875219"/>
                <a:gd name="csX1014" fmla="*/ 148697 w 5970290"/>
                <a:gd name="csY1014" fmla="*/ 1571994 h 1875219"/>
                <a:gd name="csX1015" fmla="*/ 148697 w 5970290"/>
                <a:gd name="csY1015" fmla="*/ 1577850 h 1875219"/>
                <a:gd name="csX1016" fmla="*/ 141221 w 5970290"/>
                <a:gd name="csY1016" fmla="*/ 1577850 h 1875219"/>
                <a:gd name="csX1017" fmla="*/ 141221 w 5970290"/>
                <a:gd name="csY1017" fmla="*/ 1580857 h 1875219"/>
                <a:gd name="csX1018" fmla="*/ 133746 w 5970290"/>
                <a:gd name="csY1018" fmla="*/ 1580857 h 1875219"/>
                <a:gd name="csX1019" fmla="*/ 133746 w 5970290"/>
                <a:gd name="csY1019" fmla="*/ 1589719 h 1875219"/>
                <a:gd name="csX1020" fmla="*/ 126271 w 5970290"/>
                <a:gd name="csY1020" fmla="*/ 1589719 h 1875219"/>
                <a:gd name="csX1021" fmla="*/ 126271 w 5970290"/>
                <a:gd name="csY1021" fmla="*/ 1595575 h 1875219"/>
                <a:gd name="csX1022" fmla="*/ 118998 w 5970290"/>
                <a:gd name="csY1022" fmla="*/ 1595575 h 1875219"/>
                <a:gd name="csX1023" fmla="*/ 118998 w 5970290"/>
                <a:gd name="csY1023" fmla="*/ 1604437 h 1875219"/>
                <a:gd name="csX1024" fmla="*/ 111522 w 5970290"/>
                <a:gd name="csY1024" fmla="*/ 1604437 h 1875219"/>
                <a:gd name="csX1025" fmla="*/ 111522 w 5970290"/>
                <a:gd name="csY1025" fmla="*/ 1607444 h 1875219"/>
                <a:gd name="csX1026" fmla="*/ 104047 w 5970290"/>
                <a:gd name="csY1026" fmla="*/ 1607444 h 1875219"/>
                <a:gd name="csX1027" fmla="*/ 104047 w 5970290"/>
                <a:gd name="csY1027" fmla="*/ 1610293 h 1875219"/>
                <a:gd name="csX1028" fmla="*/ 96572 w 5970290"/>
                <a:gd name="csY1028" fmla="*/ 1610293 h 1875219"/>
                <a:gd name="csX1029" fmla="*/ 96572 w 5970290"/>
                <a:gd name="csY1029" fmla="*/ 1616148 h 1875219"/>
                <a:gd name="csX1030" fmla="*/ 89299 w 5970290"/>
                <a:gd name="csY1030" fmla="*/ 1616148 h 1875219"/>
                <a:gd name="csX1031" fmla="*/ 89299 w 5970290"/>
                <a:gd name="csY1031" fmla="*/ 1628018 h 1875219"/>
                <a:gd name="csX1032" fmla="*/ 81824 w 5970290"/>
                <a:gd name="csY1032" fmla="*/ 1628018 h 1875219"/>
                <a:gd name="csX1033" fmla="*/ 81824 w 5970290"/>
                <a:gd name="csY1033" fmla="*/ 1639729 h 1875219"/>
                <a:gd name="csX1034" fmla="*/ 74348 w 5970290"/>
                <a:gd name="csY1034" fmla="*/ 1639729 h 1875219"/>
                <a:gd name="csX1035" fmla="*/ 74348 w 5970290"/>
                <a:gd name="csY1035" fmla="*/ 1657454 h 1875219"/>
                <a:gd name="csX1036" fmla="*/ 66873 w 5970290"/>
                <a:gd name="csY1036" fmla="*/ 1657454 h 1875219"/>
                <a:gd name="csX1037" fmla="*/ 66873 w 5970290"/>
                <a:gd name="csY1037" fmla="*/ 1672173 h 1875219"/>
                <a:gd name="csX1038" fmla="*/ 59600 w 5970290"/>
                <a:gd name="csY1038" fmla="*/ 1672173 h 1875219"/>
                <a:gd name="csX1039" fmla="*/ 59600 w 5970290"/>
                <a:gd name="csY1039" fmla="*/ 1689898 h 1875219"/>
                <a:gd name="csX1040" fmla="*/ 52125 w 5970290"/>
                <a:gd name="csY1040" fmla="*/ 1689898 h 1875219"/>
                <a:gd name="csX1041" fmla="*/ 52125 w 5970290"/>
                <a:gd name="csY1041" fmla="*/ 1701609 h 1875219"/>
                <a:gd name="csX1042" fmla="*/ 44649 w 5970290"/>
                <a:gd name="csY1042" fmla="*/ 1701609 h 1875219"/>
                <a:gd name="csX1043" fmla="*/ 44649 w 5970290"/>
                <a:gd name="csY1043" fmla="*/ 1716327 h 1875219"/>
                <a:gd name="csX1044" fmla="*/ 37174 w 5970290"/>
                <a:gd name="csY1044" fmla="*/ 1716327 h 1875219"/>
                <a:gd name="csX1045" fmla="*/ 37174 w 5970290"/>
                <a:gd name="csY1045" fmla="*/ 1728196 h 1875219"/>
                <a:gd name="csX1046" fmla="*/ 29901 w 5970290"/>
                <a:gd name="csY1046" fmla="*/ 1728196 h 1875219"/>
                <a:gd name="csX1047" fmla="*/ 29901 w 5970290"/>
                <a:gd name="csY1047" fmla="*/ 1769344 h 1875219"/>
                <a:gd name="csX1048" fmla="*/ 22426 w 5970290"/>
                <a:gd name="csY1048" fmla="*/ 1769344 h 1875219"/>
                <a:gd name="csX1049" fmla="*/ 22426 w 5970290"/>
                <a:gd name="csY1049" fmla="*/ 1786911 h 1875219"/>
                <a:gd name="csX1050" fmla="*/ 14950 w 5970290"/>
                <a:gd name="csY1050" fmla="*/ 1786911 h 1875219"/>
                <a:gd name="csX1051" fmla="*/ 14950 w 5970290"/>
                <a:gd name="csY1051" fmla="*/ 1810650 h 1875219"/>
                <a:gd name="csX1052" fmla="*/ 7475 w 5970290"/>
                <a:gd name="csY1052" fmla="*/ 1810650 h 1875219"/>
                <a:gd name="csX1053" fmla="*/ 7475 w 5970290"/>
                <a:gd name="csY1053" fmla="*/ 1863509 h 1875219"/>
                <a:gd name="csX1054" fmla="*/ 0 w 5970290"/>
                <a:gd name="csY1054" fmla="*/ 1863509 h 1875219"/>
                <a:gd name="csX1055" fmla="*/ 0 w 5970290"/>
                <a:gd name="csY1055" fmla="*/ 1875220 h 1875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 ang="0">
                  <a:pos x="csX1000" y="csY1000"/>
                </a:cxn>
                <a:cxn ang="0">
                  <a:pos x="csX1001" y="csY1001"/>
                </a:cxn>
                <a:cxn ang="0">
                  <a:pos x="csX1002" y="csY1002"/>
                </a:cxn>
                <a:cxn ang="0">
                  <a:pos x="csX1003" y="csY1003"/>
                </a:cxn>
                <a:cxn ang="0">
                  <a:pos x="csX1004" y="csY1004"/>
                </a:cxn>
                <a:cxn ang="0">
                  <a:pos x="csX1005" y="csY1005"/>
                </a:cxn>
                <a:cxn ang="0">
                  <a:pos x="csX1006" y="csY1006"/>
                </a:cxn>
                <a:cxn ang="0">
                  <a:pos x="csX1007" y="csY1007"/>
                </a:cxn>
                <a:cxn ang="0">
                  <a:pos x="csX1008" y="csY1008"/>
                </a:cxn>
                <a:cxn ang="0">
                  <a:pos x="csX1009" y="csY1009"/>
                </a:cxn>
                <a:cxn ang="0">
                  <a:pos x="csX1010" y="csY1010"/>
                </a:cxn>
                <a:cxn ang="0">
                  <a:pos x="csX1011" y="csY1011"/>
                </a:cxn>
                <a:cxn ang="0">
                  <a:pos x="csX1012" y="csY1012"/>
                </a:cxn>
                <a:cxn ang="0">
                  <a:pos x="csX1013" y="csY1013"/>
                </a:cxn>
                <a:cxn ang="0">
                  <a:pos x="csX1014" y="csY1014"/>
                </a:cxn>
                <a:cxn ang="0">
                  <a:pos x="csX1015" y="csY1015"/>
                </a:cxn>
                <a:cxn ang="0">
                  <a:pos x="csX1016" y="csY1016"/>
                </a:cxn>
                <a:cxn ang="0">
                  <a:pos x="csX1017" y="csY1017"/>
                </a:cxn>
                <a:cxn ang="0">
                  <a:pos x="csX1018" y="csY1018"/>
                </a:cxn>
                <a:cxn ang="0">
                  <a:pos x="csX1019" y="csY1019"/>
                </a:cxn>
                <a:cxn ang="0">
                  <a:pos x="csX1020" y="csY1020"/>
                </a:cxn>
                <a:cxn ang="0">
                  <a:pos x="csX1021" y="csY1021"/>
                </a:cxn>
                <a:cxn ang="0">
                  <a:pos x="csX1022" y="csY1022"/>
                </a:cxn>
                <a:cxn ang="0">
                  <a:pos x="csX1023" y="csY1023"/>
                </a:cxn>
                <a:cxn ang="0">
                  <a:pos x="csX1024" y="csY1024"/>
                </a:cxn>
                <a:cxn ang="0">
                  <a:pos x="csX1025" y="csY1025"/>
                </a:cxn>
                <a:cxn ang="0">
                  <a:pos x="csX1026" y="csY1026"/>
                </a:cxn>
                <a:cxn ang="0">
                  <a:pos x="csX1027" y="csY1027"/>
                </a:cxn>
                <a:cxn ang="0">
                  <a:pos x="csX1028" y="csY1028"/>
                </a:cxn>
                <a:cxn ang="0">
                  <a:pos x="csX1029" y="csY1029"/>
                </a:cxn>
                <a:cxn ang="0">
                  <a:pos x="csX1030" y="csY1030"/>
                </a:cxn>
                <a:cxn ang="0">
                  <a:pos x="csX1031" y="csY1031"/>
                </a:cxn>
                <a:cxn ang="0">
                  <a:pos x="csX1032" y="csY1032"/>
                </a:cxn>
                <a:cxn ang="0">
                  <a:pos x="csX1033" y="csY1033"/>
                </a:cxn>
                <a:cxn ang="0">
                  <a:pos x="csX1034" y="csY1034"/>
                </a:cxn>
                <a:cxn ang="0">
                  <a:pos x="csX1035" y="csY1035"/>
                </a:cxn>
                <a:cxn ang="0">
                  <a:pos x="csX1036" y="csY1036"/>
                </a:cxn>
                <a:cxn ang="0">
                  <a:pos x="csX1037" y="csY1037"/>
                </a:cxn>
                <a:cxn ang="0">
                  <a:pos x="csX1038" y="csY1038"/>
                </a:cxn>
                <a:cxn ang="0">
                  <a:pos x="csX1039" y="csY1039"/>
                </a:cxn>
                <a:cxn ang="0">
                  <a:pos x="csX1040" y="csY1040"/>
                </a:cxn>
                <a:cxn ang="0">
                  <a:pos x="csX1041" y="csY1041"/>
                </a:cxn>
                <a:cxn ang="0">
                  <a:pos x="csX1042" y="csY1042"/>
                </a:cxn>
                <a:cxn ang="0">
                  <a:pos x="csX1043" y="csY1043"/>
                </a:cxn>
                <a:cxn ang="0">
                  <a:pos x="csX1044" y="csY1044"/>
                </a:cxn>
                <a:cxn ang="0">
                  <a:pos x="csX1045" y="csY1045"/>
                </a:cxn>
                <a:cxn ang="0">
                  <a:pos x="csX1046" y="csY1046"/>
                </a:cxn>
                <a:cxn ang="0">
                  <a:pos x="csX1047" y="csY1047"/>
                </a:cxn>
                <a:cxn ang="0">
                  <a:pos x="csX1048" y="csY1048"/>
                </a:cxn>
                <a:cxn ang="0">
                  <a:pos x="csX1049" y="csY1049"/>
                </a:cxn>
                <a:cxn ang="0">
                  <a:pos x="csX1050" y="csY1050"/>
                </a:cxn>
                <a:cxn ang="0">
                  <a:pos x="csX1051" y="csY1051"/>
                </a:cxn>
                <a:cxn ang="0">
                  <a:pos x="csX1052" y="csY1052"/>
                </a:cxn>
                <a:cxn ang="0">
                  <a:pos x="csX1053" y="csY1053"/>
                </a:cxn>
                <a:cxn ang="0">
                  <a:pos x="csX1054" y="csY1054"/>
                </a:cxn>
                <a:cxn ang="0">
                  <a:pos x="csX1055" y="csY1055"/>
                </a:cxn>
              </a:cxnLst>
              <a:rect l="l" t="t" r="r" b="b"/>
              <a:pathLst>
                <a:path w="5970290" h="1875219">
                  <a:moveTo>
                    <a:pt x="5970291" y="0"/>
                  </a:moveTo>
                  <a:lnTo>
                    <a:pt x="5957967" y="0"/>
                  </a:lnTo>
                  <a:lnTo>
                    <a:pt x="5957967" y="51118"/>
                  </a:lnTo>
                  <a:lnTo>
                    <a:pt x="5950491" y="51118"/>
                  </a:lnTo>
                  <a:lnTo>
                    <a:pt x="5943016" y="51118"/>
                  </a:lnTo>
                  <a:lnTo>
                    <a:pt x="5935541" y="51118"/>
                  </a:lnTo>
                  <a:lnTo>
                    <a:pt x="5928066" y="51118"/>
                  </a:lnTo>
                  <a:lnTo>
                    <a:pt x="5920793" y="51118"/>
                  </a:lnTo>
                  <a:lnTo>
                    <a:pt x="5913317" y="51118"/>
                  </a:lnTo>
                  <a:lnTo>
                    <a:pt x="5905842" y="51118"/>
                  </a:lnTo>
                  <a:lnTo>
                    <a:pt x="5898367" y="51118"/>
                  </a:lnTo>
                  <a:lnTo>
                    <a:pt x="5891094" y="51118"/>
                  </a:lnTo>
                  <a:lnTo>
                    <a:pt x="5891094" y="73749"/>
                  </a:lnTo>
                  <a:lnTo>
                    <a:pt x="5883618" y="73749"/>
                  </a:lnTo>
                  <a:lnTo>
                    <a:pt x="5876143" y="73749"/>
                  </a:lnTo>
                  <a:lnTo>
                    <a:pt x="5868668" y="73749"/>
                  </a:lnTo>
                  <a:lnTo>
                    <a:pt x="5861395" y="73749"/>
                  </a:lnTo>
                  <a:lnTo>
                    <a:pt x="5853919" y="73749"/>
                  </a:lnTo>
                  <a:lnTo>
                    <a:pt x="5846444" y="73749"/>
                  </a:lnTo>
                  <a:lnTo>
                    <a:pt x="5838969" y="73749"/>
                  </a:lnTo>
                  <a:lnTo>
                    <a:pt x="5831696" y="73749"/>
                  </a:lnTo>
                  <a:lnTo>
                    <a:pt x="5824220" y="73749"/>
                  </a:lnTo>
                  <a:lnTo>
                    <a:pt x="5816745" y="73749"/>
                  </a:lnTo>
                  <a:lnTo>
                    <a:pt x="5809270" y="73749"/>
                  </a:lnTo>
                  <a:lnTo>
                    <a:pt x="5801795" y="73749"/>
                  </a:lnTo>
                  <a:lnTo>
                    <a:pt x="5794522" y="73749"/>
                  </a:lnTo>
                  <a:lnTo>
                    <a:pt x="5787046" y="73749"/>
                  </a:lnTo>
                  <a:lnTo>
                    <a:pt x="5779571" y="73749"/>
                  </a:lnTo>
                  <a:lnTo>
                    <a:pt x="5772096" y="73749"/>
                  </a:lnTo>
                  <a:lnTo>
                    <a:pt x="5764823" y="73749"/>
                  </a:lnTo>
                  <a:lnTo>
                    <a:pt x="5757347" y="73749"/>
                  </a:lnTo>
                  <a:lnTo>
                    <a:pt x="5749872" y="73749"/>
                  </a:lnTo>
                  <a:lnTo>
                    <a:pt x="5742397" y="73749"/>
                  </a:lnTo>
                  <a:lnTo>
                    <a:pt x="5735124" y="73749"/>
                  </a:lnTo>
                  <a:lnTo>
                    <a:pt x="5727447" y="73749"/>
                  </a:lnTo>
                  <a:lnTo>
                    <a:pt x="5720173" y="73749"/>
                  </a:lnTo>
                  <a:lnTo>
                    <a:pt x="5712698" y="73749"/>
                  </a:lnTo>
                  <a:lnTo>
                    <a:pt x="5705425" y="73749"/>
                  </a:lnTo>
                  <a:lnTo>
                    <a:pt x="5697748" y="73749"/>
                  </a:lnTo>
                  <a:lnTo>
                    <a:pt x="5690474" y="73749"/>
                  </a:lnTo>
                  <a:lnTo>
                    <a:pt x="5690474" y="91474"/>
                  </a:lnTo>
                  <a:lnTo>
                    <a:pt x="5682999" y="91474"/>
                  </a:lnTo>
                  <a:lnTo>
                    <a:pt x="5675524" y="91474"/>
                  </a:lnTo>
                  <a:lnTo>
                    <a:pt x="5668251" y="91474"/>
                  </a:lnTo>
                  <a:lnTo>
                    <a:pt x="5660775" y="91474"/>
                  </a:lnTo>
                  <a:lnTo>
                    <a:pt x="5653300" y="91474"/>
                  </a:lnTo>
                  <a:lnTo>
                    <a:pt x="5645825" y="91474"/>
                  </a:lnTo>
                  <a:lnTo>
                    <a:pt x="5638552" y="91474"/>
                  </a:lnTo>
                  <a:lnTo>
                    <a:pt x="5631076" y="91474"/>
                  </a:lnTo>
                  <a:lnTo>
                    <a:pt x="5623601" y="91474"/>
                  </a:lnTo>
                  <a:lnTo>
                    <a:pt x="5616126" y="91474"/>
                  </a:lnTo>
                  <a:lnTo>
                    <a:pt x="5608853" y="91474"/>
                  </a:lnTo>
                  <a:lnTo>
                    <a:pt x="5601176" y="91474"/>
                  </a:lnTo>
                  <a:lnTo>
                    <a:pt x="5593902" y="91474"/>
                  </a:lnTo>
                  <a:lnTo>
                    <a:pt x="5586427" y="91474"/>
                  </a:lnTo>
                  <a:lnTo>
                    <a:pt x="5579154" y="91474"/>
                  </a:lnTo>
                  <a:lnTo>
                    <a:pt x="5571477" y="91474"/>
                  </a:lnTo>
                  <a:lnTo>
                    <a:pt x="5564203" y="91474"/>
                  </a:lnTo>
                  <a:lnTo>
                    <a:pt x="5556728" y="91474"/>
                  </a:lnTo>
                  <a:lnTo>
                    <a:pt x="5549253" y="91474"/>
                  </a:lnTo>
                  <a:lnTo>
                    <a:pt x="5541778" y="91474"/>
                  </a:lnTo>
                  <a:lnTo>
                    <a:pt x="5534504" y="91474"/>
                  </a:lnTo>
                  <a:lnTo>
                    <a:pt x="5527029" y="91474"/>
                  </a:lnTo>
                  <a:lnTo>
                    <a:pt x="5519554" y="91474"/>
                  </a:lnTo>
                  <a:lnTo>
                    <a:pt x="5512079" y="91474"/>
                  </a:lnTo>
                  <a:lnTo>
                    <a:pt x="5512079" y="106509"/>
                  </a:lnTo>
                  <a:lnTo>
                    <a:pt x="5504805" y="106509"/>
                  </a:lnTo>
                  <a:lnTo>
                    <a:pt x="5497330" y="106509"/>
                  </a:lnTo>
                  <a:lnTo>
                    <a:pt x="5489855" y="106509"/>
                  </a:lnTo>
                  <a:lnTo>
                    <a:pt x="5482380" y="106509"/>
                  </a:lnTo>
                  <a:lnTo>
                    <a:pt x="5474905" y="106509"/>
                  </a:lnTo>
                  <a:lnTo>
                    <a:pt x="5467631" y="106509"/>
                  </a:lnTo>
                  <a:lnTo>
                    <a:pt x="5460156" y="106509"/>
                  </a:lnTo>
                  <a:lnTo>
                    <a:pt x="5452681" y="106509"/>
                  </a:lnTo>
                  <a:lnTo>
                    <a:pt x="5445206" y="106509"/>
                  </a:lnTo>
                  <a:lnTo>
                    <a:pt x="5437932" y="106509"/>
                  </a:lnTo>
                  <a:lnTo>
                    <a:pt x="5430457" y="106509"/>
                  </a:lnTo>
                  <a:lnTo>
                    <a:pt x="5422982" y="106509"/>
                  </a:lnTo>
                  <a:lnTo>
                    <a:pt x="5415507" y="106509"/>
                  </a:lnTo>
                  <a:lnTo>
                    <a:pt x="5408233" y="106509"/>
                  </a:lnTo>
                  <a:lnTo>
                    <a:pt x="5400758" y="106509"/>
                  </a:lnTo>
                  <a:lnTo>
                    <a:pt x="5393283" y="106509"/>
                  </a:lnTo>
                  <a:lnTo>
                    <a:pt x="5385808" y="106509"/>
                  </a:lnTo>
                  <a:lnTo>
                    <a:pt x="5378534" y="106509"/>
                  </a:lnTo>
                  <a:lnTo>
                    <a:pt x="5371059" y="106509"/>
                  </a:lnTo>
                  <a:lnTo>
                    <a:pt x="5363584" y="106509"/>
                  </a:lnTo>
                  <a:lnTo>
                    <a:pt x="5356109" y="106509"/>
                  </a:lnTo>
                  <a:lnTo>
                    <a:pt x="5348634" y="106509"/>
                  </a:lnTo>
                  <a:lnTo>
                    <a:pt x="5341360" y="106509"/>
                  </a:lnTo>
                  <a:lnTo>
                    <a:pt x="5333885" y="106509"/>
                  </a:lnTo>
                  <a:lnTo>
                    <a:pt x="5326410" y="106509"/>
                  </a:lnTo>
                  <a:lnTo>
                    <a:pt x="5318935" y="106509"/>
                  </a:lnTo>
                  <a:lnTo>
                    <a:pt x="5311661" y="106509"/>
                  </a:lnTo>
                  <a:lnTo>
                    <a:pt x="5304186" y="106509"/>
                  </a:lnTo>
                  <a:lnTo>
                    <a:pt x="5296711" y="106509"/>
                  </a:lnTo>
                  <a:lnTo>
                    <a:pt x="5296711" y="117270"/>
                  </a:lnTo>
                  <a:lnTo>
                    <a:pt x="5289236" y="117270"/>
                  </a:lnTo>
                  <a:lnTo>
                    <a:pt x="5281962" y="117270"/>
                  </a:lnTo>
                  <a:lnTo>
                    <a:pt x="5274487" y="117270"/>
                  </a:lnTo>
                  <a:lnTo>
                    <a:pt x="5267012" y="117270"/>
                  </a:lnTo>
                  <a:lnTo>
                    <a:pt x="5259537" y="117270"/>
                  </a:lnTo>
                  <a:lnTo>
                    <a:pt x="5252263" y="117270"/>
                  </a:lnTo>
                  <a:lnTo>
                    <a:pt x="5244788" y="117270"/>
                  </a:lnTo>
                  <a:lnTo>
                    <a:pt x="5237313" y="117270"/>
                  </a:lnTo>
                  <a:lnTo>
                    <a:pt x="5237313" y="127399"/>
                  </a:lnTo>
                  <a:lnTo>
                    <a:pt x="5229838" y="127399"/>
                  </a:lnTo>
                  <a:lnTo>
                    <a:pt x="5222363" y="127399"/>
                  </a:lnTo>
                  <a:lnTo>
                    <a:pt x="5215089" y="127399"/>
                  </a:lnTo>
                  <a:lnTo>
                    <a:pt x="5207614" y="127399"/>
                  </a:lnTo>
                  <a:lnTo>
                    <a:pt x="5200139" y="127399"/>
                  </a:lnTo>
                  <a:lnTo>
                    <a:pt x="5192664" y="127399"/>
                  </a:lnTo>
                  <a:lnTo>
                    <a:pt x="5185390" y="127399"/>
                  </a:lnTo>
                  <a:lnTo>
                    <a:pt x="5177713" y="127399"/>
                  </a:lnTo>
                  <a:lnTo>
                    <a:pt x="5170440" y="127399"/>
                  </a:lnTo>
                  <a:lnTo>
                    <a:pt x="5162965" y="127399"/>
                  </a:lnTo>
                  <a:lnTo>
                    <a:pt x="5162965" y="137053"/>
                  </a:lnTo>
                  <a:lnTo>
                    <a:pt x="5155692" y="137053"/>
                  </a:lnTo>
                  <a:lnTo>
                    <a:pt x="5155692" y="146549"/>
                  </a:lnTo>
                  <a:lnTo>
                    <a:pt x="5148216" y="146549"/>
                  </a:lnTo>
                  <a:lnTo>
                    <a:pt x="5140741" y="146549"/>
                  </a:lnTo>
                  <a:lnTo>
                    <a:pt x="5140741" y="156044"/>
                  </a:lnTo>
                  <a:lnTo>
                    <a:pt x="5133266" y="156044"/>
                  </a:lnTo>
                  <a:lnTo>
                    <a:pt x="5125993" y="156044"/>
                  </a:lnTo>
                  <a:lnTo>
                    <a:pt x="5118517" y="156044"/>
                  </a:lnTo>
                  <a:lnTo>
                    <a:pt x="5111042" y="156044"/>
                  </a:lnTo>
                  <a:lnTo>
                    <a:pt x="5103567" y="156044"/>
                  </a:lnTo>
                  <a:lnTo>
                    <a:pt x="5096092" y="156044"/>
                  </a:lnTo>
                  <a:lnTo>
                    <a:pt x="5088819" y="156044"/>
                  </a:lnTo>
                  <a:lnTo>
                    <a:pt x="5081343" y="156044"/>
                  </a:lnTo>
                  <a:lnTo>
                    <a:pt x="5073868" y="156044"/>
                  </a:lnTo>
                  <a:lnTo>
                    <a:pt x="5066393" y="156044"/>
                  </a:lnTo>
                  <a:lnTo>
                    <a:pt x="5059120" y="156044"/>
                  </a:lnTo>
                  <a:lnTo>
                    <a:pt x="5051442" y="156044"/>
                  </a:lnTo>
                  <a:lnTo>
                    <a:pt x="5044169" y="156044"/>
                  </a:lnTo>
                  <a:lnTo>
                    <a:pt x="5044169" y="164907"/>
                  </a:lnTo>
                  <a:lnTo>
                    <a:pt x="5036694" y="164907"/>
                  </a:lnTo>
                  <a:lnTo>
                    <a:pt x="5036694" y="173769"/>
                  </a:lnTo>
                  <a:lnTo>
                    <a:pt x="5029421" y="173769"/>
                  </a:lnTo>
                  <a:lnTo>
                    <a:pt x="5021744" y="173769"/>
                  </a:lnTo>
                  <a:lnTo>
                    <a:pt x="5014470" y="173769"/>
                  </a:lnTo>
                  <a:lnTo>
                    <a:pt x="5006995" y="173769"/>
                  </a:lnTo>
                  <a:lnTo>
                    <a:pt x="4999722" y="173769"/>
                  </a:lnTo>
                  <a:lnTo>
                    <a:pt x="4992045" y="173769"/>
                  </a:lnTo>
                  <a:lnTo>
                    <a:pt x="4984771" y="173769"/>
                  </a:lnTo>
                  <a:lnTo>
                    <a:pt x="4977296" y="173769"/>
                  </a:lnTo>
                  <a:lnTo>
                    <a:pt x="4969821" y="173769"/>
                  </a:lnTo>
                  <a:lnTo>
                    <a:pt x="4962346" y="173769"/>
                  </a:lnTo>
                  <a:lnTo>
                    <a:pt x="4955072" y="173769"/>
                  </a:lnTo>
                  <a:lnTo>
                    <a:pt x="4947597" y="173769"/>
                  </a:lnTo>
                  <a:lnTo>
                    <a:pt x="4940122" y="173769"/>
                  </a:lnTo>
                  <a:lnTo>
                    <a:pt x="4932647" y="173769"/>
                  </a:lnTo>
                  <a:lnTo>
                    <a:pt x="4925172" y="173769"/>
                  </a:lnTo>
                  <a:lnTo>
                    <a:pt x="4917898" y="173769"/>
                  </a:lnTo>
                  <a:lnTo>
                    <a:pt x="4917898" y="181840"/>
                  </a:lnTo>
                  <a:lnTo>
                    <a:pt x="4910423" y="181840"/>
                  </a:lnTo>
                  <a:lnTo>
                    <a:pt x="4902948" y="181840"/>
                  </a:lnTo>
                  <a:lnTo>
                    <a:pt x="4902948" y="189912"/>
                  </a:lnTo>
                  <a:lnTo>
                    <a:pt x="4895473" y="189912"/>
                  </a:lnTo>
                  <a:lnTo>
                    <a:pt x="4888199" y="189912"/>
                  </a:lnTo>
                  <a:lnTo>
                    <a:pt x="4880724" y="189912"/>
                  </a:lnTo>
                  <a:lnTo>
                    <a:pt x="4880724" y="197825"/>
                  </a:lnTo>
                  <a:lnTo>
                    <a:pt x="4873451" y="197825"/>
                  </a:lnTo>
                  <a:lnTo>
                    <a:pt x="4865774" y="197825"/>
                  </a:lnTo>
                  <a:lnTo>
                    <a:pt x="4865774" y="213651"/>
                  </a:lnTo>
                  <a:lnTo>
                    <a:pt x="4858500" y="213651"/>
                  </a:lnTo>
                  <a:lnTo>
                    <a:pt x="4851025" y="213651"/>
                  </a:lnTo>
                  <a:lnTo>
                    <a:pt x="4843550" y="213651"/>
                  </a:lnTo>
                  <a:lnTo>
                    <a:pt x="4836075" y="213651"/>
                  </a:lnTo>
                  <a:lnTo>
                    <a:pt x="4828802" y="213651"/>
                  </a:lnTo>
                  <a:lnTo>
                    <a:pt x="4828802" y="221405"/>
                  </a:lnTo>
                  <a:lnTo>
                    <a:pt x="4821326" y="221405"/>
                  </a:lnTo>
                  <a:lnTo>
                    <a:pt x="4813851" y="221405"/>
                  </a:lnTo>
                  <a:lnTo>
                    <a:pt x="4806376" y="221405"/>
                  </a:lnTo>
                  <a:lnTo>
                    <a:pt x="4798901" y="221405"/>
                  </a:lnTo>
                  <a:lnTo>
                    <a:pt x="4791627" y="221405"/>
                  </a:lnTo>
                  <a:lnTo>
                    <a:pt x="4784152" y="221405"/>
                  </a:lnTo>
                  <a:lnTo>
                    <a:pt x="4776677" y="221405"/>
                  </a:lnTo>
                  <a:lnTo>
                    <a:pt x="4769202" y="221405"/>
                  </a:lnTo>
                  <a:lnTo>
                    <a:pt x="4761929" y="221405"/>
                  </a:lnTo>
                  <a:lnTo>
                    <a:pt x="4754453" y="221405"/>
                  </a:lnTo>
                  <a:lnTo>
                    <a:pt x="4746978" y="221405"/>
                  </a:lnTo>
                  <a:lnTo>
                    <a:pt x="4746978" y="228685"/>
                  </a:lnTo>
                  <a:lnTo>
                    <a:pt x="4739503" y="228685"/>
                  </a:lnTo>
                  <a:lnTo>
                    <a:pt x="4732230" y="228685"/>
                  </a:lnTo>
                  <a:lnTo>
                    <a:pt x="4732230" y="235807"/>
                  </a:lnTo>
                  <a:lnTo>
                    <a:pt x="4724754" y="235807"/>
                  </a:lnTo>
                  <a:lnTo>
                    <a:pt x="4717279" y="235807"/>
                  </a:lnTo>
                  <a:lnTo>
                    <a:pt x="4709804" y="235807"/>
                  </a:lnTo>
                  <a:lnTo>
                    <a:pt x="4702531" y="235807"/>
                  </a:lnTo>
                  <a:lnTo>
                    <a:pt x="4695056" y="235807"/>
                  </a:lnTo>
                  <a:lnTo>
                    <a:pt x="4695056" y="242770"/>
                  </a:lnTo>
                  <a:lnTo>
                    <a:pt x="4687580" y="242770"/>
                  </a:lnTo>
                  <a:lnTo>
                    <a:pt x="4680105" y="242770"/>
                  </a:lnTo>
                  <a:lnTo>
                    <a:pt x="4672630" y="242770"/>
                  </a:lnTo>
                  <a:lnTo>
                    <a:pt x="4665357" y="242770"/>
                  </a:lnTo>
                  <a:lnTo>
                    <a:pt x="4657881" y="242770"/>
                  </a:lnTo>
                  <a:lnTo>
                    <a:pt x="4650406" y="242770"/>
                  </a:lnTo>
                  <a:lnTo>
                    <a:pt x="4642931" y="242770"/>
                  </a:lnTo>
                  <a:lnTo>
                    <a:pt x="4635658" y="242770"/>
                  </a:lnTo>
                  <a:lnTo>
                    <a:pt x="4628182" y="242770"/>
                  </a:lnTo>
                  <a:lnTo>
                    <a:pt x="4620707" y="242770"/>
                  </a:lnTo>
                  <a:lnTo>
                    <a:pt x="4613232" y="242770"/>
                  </a:lnTo>
                  <a:lnTo>
                    <a:pt x="4605959" y="242770"/>
                  </a:lnTo>
                  <a:lnTo>
                    <a:pt x="4605959" y="249259"/>
                  </a:lnTo>
                  <a:lnTo>
                    <a:pt x="4598484" y="249259"/>
                  </a:lnTo>
                  <a:lnTo>
                    <a:pt x="4591008" y="249259"/>
                  </a:lnTo>
                  <a:lnTo>
                    <a:pt x="4583533" y="249259"/>
                  </a:lnTo>
                  <a:lnTo>
                    <a:pt x="4576260" y="249259"/>
                  </a:lnTo>
                  <a:lnTo>
                    <a:pt x="4568785" y="249259"/>
                  </a:lnTo>
                  <a:lnTo>
                    <a:pt x="4561309" y="249259"/>
                  </a:lnTo>
                  <a:lnTo>
                    <a:pt x="4553834" y="249259"/>
                  </a:lnTo>
                  <a:lnTo>
                    <a:pt x="4546359" y="249259"/>
                  </a:lnTo>
                  <a:lnTo>
                    <a:pt x="4539086" y="249259"/>
                  </a:lnTo>
                  <a:lnTo>
                    <a:pt x="4531611" y="249259"/>
                  </a:lnTo>
                  <a:lnTo>
                    <a:pt x="4531611" y="255748"/>
                  </a:lnTo>
                  <a:lnTo>
                    <a:pt x="4524135" y="255748"/>
                  </a:lnTo>
                  <a:lnTo>
                    <a:pt x="4524135" y="262078"/>
                  </a:lnTo>
                  <a:lnTo>
                    <a:pt x="4516660" y="262078"/>
                  </a:lnTo>
                  <a:lnTo>
                    <a:pt x="4509387" y="262078"/>
                  </a:lnTo>
                  <a:lnTo>
                    <a:pt x="4509387" y="268409"/>
                  </a:lnTo>
                  <a:lnTo>
                    <a:pt x="4501912" y="268409"/>
                  </a:lnTo>
                  <a:lnTo>
                    <a:pt x="4494436" y="268409"/>
                  </a:lnTo>
                  <a:lnTo>
                    <a:pt x="4486961" y="268409"/>
                  </a:lnTo>
                  <a:lnTo>
                    <a:pt x="4479688" y="268409"/>
                  </a:lnTo>
                  <a:lnTo>
                    <a:pt x="4479688" y="274897"/>
                  </a:lnTo>
                  <a:lnTo>
                    <a:pt x="4472010" y="274897"/>
                  </a:lnTo>
                  <a:lnTo>
                    <a:pt x="4472010" y="281069"/>
                  </a:lnTo>
                  <a:lnTo>
                    <a:pt x="4464737" y="281069"/>
                  </a:lnTo>
                  <a:lnTo>
                    <a:pt x="4457262" y="281069"/>
                  </a:lnTo>
                  <a:lnTo>
                    <a:pt x="4449989" y="281069"/>
                  </a:lnTo>
                  <a:lnTo>
                    <a:pt x="4442312" y="281069"/>
                  </a:lnTo>
                  <a:lnTo>
                    <a:pt x="4435039" y="281069"/>
                  </a:lnTo>
                  <a:lnTo>
                    <a:pt x="4435039" y="287241"/>
                  </a:lnTo>
                  <a:lnTo>
                    <a:pt x="4427563" y="287241"/>
                  </a:lnTo>
                  <a:lnTo>
                    <a:pt x="4427563" y="293414"/>
                  </a:lnTo>
                  <a:lnTo>
                    <a:pt x="4420088" y="293414"/>
                  </a:lnTo>
                  <a:lnTo>
                    <a:pt x="4412613" y="293414"/>
                  </a:lnTo>
                  <a:lnTo>
                    <a:pt x="4405340" y="293414"/>
                  </a:lnTo>
                  <a:lnTo>
                    <a:pt x="4397864" y="293414"/>
                  </a:lnTo>
                  <a:lnTo>
                    <a:pt x="4397864" y="299586"/>
                  </a:lnTo>
                  <a:lnTo>
                    <a:pt x="4390389" y="299586"/>
                  </a:lnTo>
                  <a:lnTo>
                    <a:pt x="4382914" y="299586"/>
                  </a:lnTo>
                  <a:lnTo>
                    <a:pt x="4375641" y="299586"/>
                  </a:lnTo>
                  <a:lnTo>
                    <a:pt x="4368165" y="299586"/>
                  </a:lnTo>
                  <a:lnTo>
                    <a:pt x="4360690" y="299586"/>
                  </a:lnTo>
                  <a:lnTo>
                    <a:pt x="4353417" y="299586"/>
                  </a:lnTo>
                  <a:lnTo>
                    <a:pt x="4345740" y="299586"/>
                  </a:lnTo>
                  <a:lnTo>
                    <a:pt x="4338467" y="299586"/>
                  </a:lnTo>
                  <a:lnTo>
                    <a:pt x="4338467" y="311455"/>
                  </a:lnTo>
                  <a:lnTo>
                    <a:pt x="4330991" y="311455"/>
                  </a:lnTo>
                  <a:lnTo>
                    <a:pt x="4323718" y="311455"/>
                  </a:lnTo>
                  <a:lnTo>
                    <a:pt x="4316041" y="311455"/>
                  </a:lnTo>
                  <a:lnTo>
                    <a:pt x="4308768" y="311455"/>
                  </a:lnTo>
                  <a:lnTo>
                    <a:pt x="4301292" y="311455"/>
                  </a:lnTo>
                  <a:lnTo>
                    <a:pt x="4301292" y="317311"/>
                  </a:lnTo>
                  <a:lnTo>
                    <a:pt x="4293817" y="317311"/>
                  </a:lnTo>
                  <a:lnTo>
                    <a:pt x="4286342" y="317311"/>
                  </a:lnTo>
                  <a:lnTo>
                    <a:pt x="4279069" y="317311"/>
                  </a:lnTo>
                  <a:lnTo>
                    <a:pt x="4271593" y="317311"/>
                  </a:lnTo>
                  <a:lnTo>
                    <a:pt x="4271593" y="323325"/>
                  </a:lnTo>
                  <a:lnTo>
                    <a:pt x="4264118" y="323325"/>
                  </a:lnTo>
                  <a:lnTo>
                    <a:pt x="4256643" y="323325"/>
                  </a:lnTo>
                  <a:lnTo>
                    <a:pt x="4249370" y="323325"/>
                  </a:lnTo>
                  <a:lnTo>
                    <a:pt x="4241894" y="323325"/>
                  </a:lnTo>
                  <a:lnTo>
                    <a:pt x="4234419" y="323325"/>
                  </a:lnTo>
                  <a:lnTo>
                    <a:pt x="4226944" y="323325"/>
                  </a:lnTo>
                  <a:lnTo>
                    <a:pt x="4226944" y="329022"/>
                  </a:lnTo>
                  <a:lnTo>
                    <a:pt x="4219469" y="329022"/>
                  </a:lnTo>
                  <a:lnTo>
                    <a:pt x="4212196" y="329022"/>
                  </a:lnTo>
                  <a:lnTo>
                    <a:pt x="4204720" y="329022"/>
                  </a:lnTo>
                  <a:lnTo>
                    <a:pt x="4197245" y="329022"/>
                  </a:lnTo>
                  <a:lnTo>
                    <a:pt x="4197245" y="334878"/>
                  </a:lnTo>
                  <a:lnTo>
                    <a:pt x="4189770" y="334878"/>
                  </a:lnTo>
                  <a:lnTo>
                    <a:pt x="4182497" y="334878"/>
                  </a:lnTo>
                  <a:lnTo>
                    <a:pt x="4175021" y="334878"/>
                  </a:lnTo>
                  <a:lnTo>
                    <a:pt x="4175021" y="340575"/>
                  </a:lnTo>
                  <a:lnTo>
                    <a:pt x="4167546" y="340575"/>
                  </a:lnTo>
                  <a:lnTo>
                    <a:pt x="4167546" y="351970"/>
                  </a:lnTo>
                  <a:lnTo>
                    <a:pt x="4160071" y="351970"/>
                  </a:lnTo>
                  <a:lnTo>
                    <a:pt x="4152798" y="351970"/>
                  </a:lnTo>
                  <a:lnTo>
                    <a:pt x="4145322" y="351970"/>
                  </a:lnTo>
                  <a:lnTo>
                    <a:pt x="4137847" y="351970"/>
                  </a:lnTo>
                  <a:lnTo>
                    <a:pt x="4130372" y="351970"/>
                  </a:lnTo>
                  <a:lnTo>
                    <a:pt x="4123099" y="351970"/>
                  </a:lnTo>
                  <a:lnTo>
                    <a:pt x="4115623" y="351970"/>
                  </a:lnTo>
                  <a:lnTo>
                    <a:pt x="4108148" y="351970"/>
                  </a:lnTo>
                  <a:lnTo>
                    <a:pt x="4100673" y="351970"/>
                  </a:lnTo>
                  <a:lnTo>
                    <a:pt x="4093198" y="351970"/>
                  </a:lnTo>
                  <a:lnTo>
                    <a:pt x="4093198" y="357509"/>
                  </a:lnTo>
                  <a:lnTo>
                    <a:pt x="4085925" y="357509"/>
                  </a:lnTo>
                  <a:lnTo>
                    <a:pt x="4078449" y="357509"/>
                  </a:lnTo>
                  <a:lnTo>
                    <a:pt x="4070974" y="357509"/>
                  </a:lnTo>
                  <a:lnTo>
                    <a:pt x="4063499" y="357509"/>
                  </a:lnTo>
                  <a:lnTo>
                    <a:pt x="4056226" y="357509"/>
                  </a:lnTo>
                  <a:lnTo>
                    <a:pt x="4048750" y="357509"/>
                  </a:lnTo>
                  <a:lnTo>
                    <a:pt x="4041275" y="357509"/>
                  </a:lnTo>
                  <a:lnTo>
                    <a:pt x="4033800" y="357509"/>
                  </a:lnTo>
                  <a:lnTo>
                    <a:pt x="4026527" y="357509"/>
                  </a:lnTo>
                  <a:lnTo>
                    <a:pt x="4019051" y="357509"/>
                  </a:lnTo>
                  <a:lnTo>
                    <a:pt x="4011576" y="357509"/>
                  </a:lnTo>
                  <a:lnTo>
                    <a:pt x="4004101" y="357509"/>
                  </a:lnTo>
                  <a:lnTo>
                    <a:pt x="3996828" y="357509"/>
                  </a:lnTo>
                  <a:lnTo>
                    <a:pt x="3989352" y="357509"/>
                  </a:lnTo>
                  <a:lnTo>
                    <a:pt x="3989352" y="362573"/>
                  </a:lnTo>
                  <a:lnTo>
                    <a:pt x="3981877" y="362573"/>
                  </a:lnTo>
                  <a:lnTo>
                    <a:pt x="3974402" y="362573"/>
                  </a:lnTo>
                  <a:lnTo>
                    <a:pt x="3966927" y="362573"/>
                  </a:lnTo>
                  <a:lnTo>
                    <a:pt x="3959654" y="362573"/>
                  </a:lnTo>
                  <a:lnTo>
                    <a:pt x="3952178" y="362573"/>
                  </a:lnTo>
                  <a:lnTo>
                    <a:pt x="3952178" y="367796"/>
                  </a:lnTo>
                  <a:lnTo>
                    <a:pt x="3944703" y="367796"/>
                  </a:lnTo>
                  <a:lnTo>
                    <a:pt x="3937228" y="367796"/>
                  </a:lnTo>
                  <a:lnTo>
                    <a:pt x="3929955" y="367796"/>
                  </a:lnTo>
                  <a:lnTo>
                    <a:pt x="3922277" y="367796"/>
                  </a:lnTo>
                  <a:lnTo>
                    <a:pt x="3922277" y="372860"/>
                  </a:lnTo>
                  <a:lnTo>
                    <a:pt x="3915004" y="372860"/>
                  </a:lnTo>
                  <a:lnTo>
                    <a:pt x="3907529" y="372860"/>
                  </a:lnTo>
                  <a:lnTo>
                    <a:pt x="3900256" y="372860"/>
                  </a:lnTo>
                  <a:lnTo>
                    <a:pt x="3892579" y="372860"/>
                  </a:lnTo>
                  <a:lnTo>
                    <a:pt x="3885305" y="372860"/>
                  </a:lnTo>
                  <a:lnTo>
                    <a:pt x="3877830" y="372860"/>
                  </a:lnTo>
                  <a:lnTo>
                    <a:pt x="3870557" y="372860"/>
                  </a:lnTo>
                  <a:lnTo>
                    <a:pt x="3862880" y="372860"/>
                  </a:lnTo>
                  <a:lnTo>
                    <a:pt x="3862880" y="382830"/>
                  </a:lnTo>
                  <a:lnTo>
                    <a:pt x="3855606" y="382830"/>
                  </a:lnTo>
                  <a:lnTo>
                    <a:pt x="3848131" y="382830"/>
                  </a:lnTo>
                  <a:lnTo>
                    <a:pt x="3840656" y="382830"/>
                  </a:lnTo>
                  <a:lnTo>
                    <a:pt x="3833181" y="382830"/>
                  </a:lnTo>
                  <a:lnTo>
                    <a:pt x="3825907" y="382830"/>
                  </a:lnTo>
                  <a:lnTo>
                    <a:pt x="3825907" y="387736"/>
                  </a:lnTo>
                  <a:lnTo>
                    <a:pt x="3818432" y="387736"/>
                  </a:lnTo>
                  <a:lnTo>
                    <a:pt x="3818432" y="392801"/>
                  </a:lnTo>
                  <a:lnTo>
                    <a:pt x="3810957" y="392801"/>
                  </a:lnTo>
                  <a:lnTo>
                    <a:pt x="3803684" y="392801"/>
                  </a:lnTo>
                  <a:lnTo>
                    <a:pt x="3803684" y="397548"/>
                  </a:lnTo>
                  <a:lnTo>
                    <a:pt x="3796007" y="397548"/>
                  </a:lnTo>
                  <a:lnTo>
                    <a:pt x="3788733" y="397548"/>
                  </a:lnTo>
                  <a:lnTo>
                    <a:pt x="3781258" y="397548"/>
                  </a:lnTo>
                  <a:lnTo>
                    <a:pt x="3773985" y="397548"/>
                  </a:lnTo>
                  <a:lnTo>
                    <a:pt x="3766308" y="397548"/>
                  </a:lnTo>
                  <a:lnTo>
                    <a:pt x="3766308" y="402455"/>
                  </a:lnTo>
                  <a:lnTo>
                    <a:pt x="3759034" y="402455"/>
                  </a:lnTo>
                  <a:lnTo>
                    <a:pt x="3751559" y="402455"/>
                  </a:lnTo>
                  <a:lnTo>
                    <a:pt x="3744286" y="402455"/>
                  </a:lnTo>
                  <a:lnTo>
                    <a:pt x="3736609" y="402455"/>
                  </a:lnTo>
                  <a:lnTo>
                    <a:pt x="3729335" y="402455"/>
                  </a:lnTo>
                  <a:lnTo>
                    <a:pt x="3721860" y="402455"/>
                  </a:lnTo>
                  <a:lnTo>
                    <a:pt x="3714385" y="402455"/>
                  </a:lnTo>
                  <a:lnTo>
                    <a:pt x="3706910" y="402455"/>
                  </a:lnTo>
                  <a:lnTo>
                    <a:pt x="3706910" y="407361"/>
                  </a:lnTo>
                  <a:lnTo>
                    <a:pt x="3699637" y="407361"/>
                  </a:lnTo>
                  <a:lnTo>
                    <a:pt x="3692161" y="407361"/>
                  </a:lnTo>
                  <a:lnTo>
                    <a:pt x="3692161" y="411950"/>
                  </a:lnTo>
                  <a:lnTo>
                    <a:pt x="3684686" y="411950"/>
                  </a:lnTo>
                  <a:lnTo>
                    <a:pt x="3677211" y="411950"/>
                  </a:lnTo>
                  <a:lnTo>
                    <a:pt x="3669736" y="411950"/>
                  </a:lnTo>
                  <a:lnTo>
                    <a:pt x="3662462" y="411950"/>
                  </a:lnTo>
                  <a:lnTo>
                    <a:pt x="3654987" y="411950"/>
                  </a:lnTo>
                  <a:lnTo>
                    <a:pt x="3654987" y="416856"/>
                  </a:lnTo>
                  <a:lnTo>
                    <a:pt x="3647512" y="416856"/>
                  </a:lnTo>
                  <a:lnTo>
                    <a:pt x="3640037" y="416856"/>
                  </a:lnTo>
                  <a:lnTo>
                    <a:pt x="3632763" y="416856"/>
                  </a:lnTo>
                  <a:lnTo>
                    <a:pt x="3625288" y="416856"/>
                  </a:lnTo>
                  <a:lnTo>
                    <a:pt x="3625288" y="421604"/>
                  </a:lnTo>
                  <a:lnTo>
                    <a:pt x="3617813" y="421604"/>
                  </a:lnTo>
                  <a:lnTo>
                    <a:pt x="3610338" y="421604"/>
                  </a:lnTo>
                  <a:lnTo>
                    <a:pt x="3603065" y="421604"/>
                  </a:lnTo>
                  <a:lnTo>
                    <a:pt x="3595589" y="421604"/>
                  </a:lnTo>
                  <a:lnTo>
                    <a:pt x="3588114" y="421604"/>
                  </a:lnTo>
                  <a:lnTo>
                    <a:pt x="3580639" y="421604"/>
                  </a:lnTo>
                  <a:lnTo>
                    <a:pt x="3573366" y="421604"/>
                  </a:lnTo>
                  <a:lnTo>
                    <a:pt x="3565890" y="421604"/>
                  </a:lnTo>
                  <a:lnTo>
                    <a:pt x="3558415" y="421604"/>
                  </a:lnTo>
                  <a:lnTo>
                    <a:pt x="3550940" y="421604"/>
                  </a:lnTo>
                  <a:lnTo>
                    <a:pt x="3550940" y="426035"/>
                  </a:lnTo>
                  <a:lnTo>
                    <a:pt x="3543465" y="426035"/>
                  </a:lnTo>
                  <a:lnTo>
                    <a:pt x="3536192" y="426035"/>
                  </a:lnTo>
                  <a:lnTo>
                    <a:pt x="3528716" y="426035"/>
                  </a:lnTo>
                  <a:lnTo>
                    <a:pt x="3521241" y="426035"/>
                  </a:lnTo>
                  <a:lnTo>
                    <a:pt x="3513766" y="426035"/>
                  </a:lnTo>
                  <a:lnTo>
                    <a:pt x="3506493" y="426035"/>
                  </a:lnTo>
                  <a:lnTo>
                    <a:pt x="3499017" y="426035"/>
                  </a:lnTo>
                  <a:lnTo>
                    <a:pt x="3491542" y="426035"/>
                  </a:lnTo>
                  <a:lnTo>
                    <a:pt x="3491542" y="435214"/>
                  </a:lnTo>
                  <a:lnTo>
                    <a:pt x="3484067" y="435214"/>
                  </a:lnTo>
                  <a:lnTo>
                    <a:pt x="3484067" y="444393"/>
                  </a:lnTo>
                  <a:lnTo>
                    <a:pt x="3476794" y="444393"/>
                  </a:lnTo>
                  <a:lnTo>
                    <a:pt x="3469319" y="444393"/>
                  </a:lnTo>
                  <a:lnTo>
                    <a:pt x="3461843" y="444393"/>
                  </a:lnTo>
                  <a:lnTo>
                    <a:pt x="3454368" y="444393"/>
                  </a:lnTo>
                  <a:lnTo>
                    <a:pt x="3447095" y="444393"/>
                  </a:lnTo>
                  <a:lnTo>
                    <a:pt x="3439620" y="444393"/>
                  </a:lnTo>
                  <a:lnTo>
                    <a:pt x="3439620" y="458004"/>
                  </a:lnTo>
                  <a:lnTo>
                    <a:pt x="3432144" y="458004"/>
                  </a:lnTo>
                  <a:lnTo>
                    <a:pt x="3424669" y="458004"/>
                  </a:lnTo>
                  <a:lnTo>
                    <a:pt x="3417194" y="458004"/>
                  </a:lnTo>
                  <a:lnTo>
                    <a:pt x="3409921" y="458004"/>
                  </a:lnTo>
                  <a:lnTo>
                    <a:pt x="3409921" y="462435"/>
                  </a:lnTo>
                  <a:lnTo>
                    <a:pt x="3402445" y="462435"/>
                  </a:lnTo>
                  <a:lnTo>
                    <a:pt x="3402445" y="466866"/>
                  </a:lnTo>
                  <a:lnTo>
                    <a:pt x="3394970" y="466866"/>
                  </a:lnTo>
                  <a:lnTo>
                    <a:pt x="3387495" y="466866"/>
                  </a:lnTo>
                  <a:lnTo>
                    <a:pt x="3380222" y="466866"/>
                  </a:lnTo>
                  <a:lnTo>
                    <a:pt x="3380222" y="471298"/>
                  </a:lnTo>
                  <a:lnTo>
                    <a:pt x="3372747" y="471298"/>
                  </a:lnTo>
                  <a:lnTo>
                    <a:pt x="3365271" y="471298"/>
                  </a:lnTo>
                  <a:lnTo>
                    <a:pt x="3365271" y="475729"/>
                  </a:lnTo>
                  <a:lnTo>
                    <a:pt x="3357796" y="475729"/>
                  </a:lnTo>
                  <a:lnTo>
                    <a:pt x="3350523" y="475729"/>
                  </a:lnTo>
                  <a:lnTo>
                    <a:pt x="3342845" y="475729"/>
                  </a:lnTo>
                  <a:lnTo>
                    <a:pt x="3335572" y="475729"/>
                  </a:lnTo>
                  <a:lnTo>
                    <a:pt x="3328097" y="475729"/>
                  </a:lnTo>
                  <a:lnTo>
                    <a:pt x="3320824" y="475729"/>
                  </a:lnTo>
                  <a:lnTo>
                    <a:pt x="3313147" y="475729"/>
                  </a:lnTo>
                  <a:lnTo>
                    <a:pt x="3305874" y="475729"/>
                  </a:lnTo>
                  <a:lnTo>
                    <a:pt x="3298398" y="475729"/>
                  </a:lnTo>
                  <a:lnTo>
                    <a:pt x="3290923" y="475729"/>
                  </a:lnTo>
                  <a:lnTo>
                    <a:pt x="3283650" y="475729"/>
                  </a:lnTo>
                  <a:lnTo>
                    <a:pt x="3276175" y="475729"/>
                  </a:lnTo>
                  <a:lnTo>
                    <a:pt x="3276175" y="480002"/>
                  </a:lnTo>
                  <a:lnTo>
                    <a:pt x="3268699" y="480002"/>
                  </a:lnTo>
                  <a:lnTo>
                    <a:pt x="3261224" y="480002"/>
                  </a:lnTo>
                  <a:lnTo>
                    <a:pt x="3261224" y="484117"/>
                  </a:lnTo>
                  <a:lnTo>
                    <a:pt x="3253951" y="484117"/>
                  </a:lnTo>
                  <a:lnTo>
                    <a:pt x="3253951" y="488390"/>
                  </a:lnTo>
                  <a:lnTo>
                    <a:pt x="3246476" y="488390"/>
                  </a:lnTo>
                  <a:lnTo>
                    <a:pt x="3239000" y="488390"/>
                  </a:lnTo>
                  <a:lnTo>
                    <a:pt x="3239000" y="492663"/>
                  </a:lnTo>
                  <a:lnTo>
                    <a:pt x="3231525" y="492663"/>
                  </a:lnTo>
                  <a:lnTo>
                    <a:pt x="3224252" y="492663"/>
                  </a:lnTo>
                  <a:lnTo>
                    <a:pt x="3224252" y="501050"/>
                  </a:lnTo>
                  <a:lnTo>
                    <a:pt x="3216574" y="501050"/>
                  </a:lnTo>
                  <a:lnTo>
                    <a:pt x="3209301" y="501050"/>
                  </a:lnTo>
                  <a:lnTo>
                    <a:pt x="3201826" y="501050"/>
                  </a:lnTo>
                  <a:lnTo>
                    <a:pt x="3194553" y="501050"/>
                  </a:lnTo>
                  <a:lnTo>
                    <a:pt x="3186876" y="501050"/>
                  </a:lnTo>
                  <a:lnTo>
                    <a:pt x="3179603" y="501050"/>
                  </a:lnTo>
                  <a:lnTo>
                    <a:pt x="3172127" y="501050"/>
                  </a:lnTo>
                  <a:lnTo>
                    <a:pt x="3164652" y="501050"/>
                  </a:lnTo>
                  <a:lnTo>
                    <a:pt x="3157177" y="501050"/>
                  </a:lnTo>
                  <a:lnTo>
                    <a:pt x="3149904" y="501050"/>
                  </a:lnTo>
                  <a:lnTo>
                    <a:pt x="3149904" y="505165"/>
                  </a:lnTo>
                  <a:lnTo>
                    <a:pt x="3142428" y="505165"/>
                  </a:lnTo>
                  <a:lnTo>
                    <a:pt x="3134953" y="505165"/>
                  </a:lnTo>
                  <a:lnTo>
                    <a:pt x="3127478" y="505165"/>
                  </a:lnTo>
                  <a:lnTo>
                    <a:pt x="3127478" y="509280"/>
                  </a:lnTo>
                  <a:lnTo>
                    <a:pt x="3120205" y="509280"/>
                  </a:lnTo>
                  <a:lnTo>
                    <a:pt x="3120205" y="513395"/>
                  </a:lnTo>
                  <a:lnTo>
                    <a:pt x="3112729" y="513395"/>
                  </a:lnTo>
                  <a:lnTo>
                    <a:pt x="3105254" y="513395"/>
                  </a:lnTo>
                  <a:lnTo>
                    <a:pt x="3105254" y="517509"/>
                  </a:lnTo>
                  <a:lnTo>
                    <a:pt x="3097779" y="517509"/>
                  </a:lnTo>
                  <a:lnTo>
                    <a:pt x="3090304" y="517509"/>
                  </a:lnTo>
                  <a:lnTo>
                    <a:pt x="3083030" y="517509"/>
                  </a:lnTo>
                  <a:lnTo>
                    <a:pt x="3083030" y="521624"/>
                  </a:lnTo>
                  <a:lnTo>
                    <a:pt x="3075555" y="521624"/>
                  </a:lnTo>
                  <a:lnTo>
                    <a:pt x="3068080" y="521624"/>
                  </a:lnTo>
                  <a:lnTo>
                    <a:pt x="3060605" y="521624"/>
                  </a:lnTo>
                  <a:lnTo>
                    <a:pt x="3053332" y="521624"/>
                  </a:lnTo>
                  <a:lnTo>
                    <a:pt x="3045856" y="521624"/>
                  </a:lnTo>
                  <a:lnTo>
                    <a:pt x="3045856" y="525581"/>
                  </a:lnTo>
                  <a:lnTo>
                    <a:pt x="3038381" y="525581"/>
                  </a:lnTo>
                  <a:lnTo>
                    <a:pt x="3030906" y="525581"/>
                  </a:lnTo>
                  <a:lnTo>
                    <a:pt x="3023633" y="525581"/>
                  </a:lnTo>
                  <a:lnTo>
                    <a:pt x="3016157" y="525581"/>
                  </a:lnTo>
                  <a:lnTo>
                    <a:pt x="3016157" y="529695"/>
                  </a:lnTo>
                  <a:lnTo>
                    <a:pt x="3008682" y="529695"/>
                  </a:lnTo>
                  <a:lnTo>
                    <a:pt x="3008682" y="533810"/>
                  </a:lnTo>
                  <a:lnTo>
                    <a:pt x="3001207" y="533810"/>
                  </a:lnTo>
                  <a:lnTo>
                    <a:pt x="2993934" y="533810"/>
                  </a:lnTo>
                  <a:lnTo>
                    <a:pt x="2986458" y="533810"/>
                  </a:lnTo>
                  <a:lnTo>
                    <a:pt x="2978983" y="533810"/>
                  </a:lnTo>
                  <a:lnTo>
                    <a:pt x="2971508" y="533810"/>
                  </a:lnTo>
                  <a:lnTo>
                    <a:pt x="2964033" y="533810"/>
                  </a:lnTo>
                  <a:lnTo>
                    <a:pt x="2956759" y="533810"/>
                  </a:lnTo>
                  <a:lnTo>
                    <a:pt x="2949284" y="533810"/>
                  </a:lnTo>
                  <a:lnTo>
                    <a:pt x="2949284" y="541723"/>
                  </a:lnTo>
                  <a:lnTo>
                    <a:pt x="2941809" y="541723"/>
                  </a:lnTo>
                  <a:lnTo>
                    <a:pt x="2934334" y="541723"/>
                  </a:lnTo>
                  <a:lnTo>
                    <a:pt x="2934334" y="545838"/>
                  </a:lnTo>
                  <a:lnTo>
                    <a:pt x="2927061" y="545838"/>
                  </a:lnTo>
                  <a:lnTo>
                    <a:pt x="2927061" y="549794"/>
                  </a:lnTo>
                  <a:lnTo>
                    <a:pt x="2919585" y="549794"/>
                  </a:lnTo>
                  <a:lnTo>
                    <a:pt x="2912110" y="549794"/>
                  </a:lnTo>
                  <a:lnTo>
                    <a:pt x="2912110" y="553751"/>
                  </a:lnTo>
                  <a:lnTo>
                    <a:pt x="2904635" y="553751"/>
                  </a:lnTo>
                  <a:lnTo>
                    <a:pt x="2904635" y="557707"/>
                  </a:lnTo>
                  <a:lnTo>
                    <a:pt x="2897362" y="557707"/>
                  </a:lnTo>
                  <a:lnTo>
                    <a:pt x="2889886" y="557707"/>
                  </a:lnTo>
                  <a:lnTo>
                    <a:pt x="2889886" y="561664"/>
                  </a:lnTo>
                  <a:lnTo>
                    <a:pt x="2882411" y="561664"/>
                  </a:lnTo>
                  <a:lnTo>
                    <a:pt x="2882411" y="569577"/>
                  </a:lnTo>
                  <a:lnTo>
                    <a:pt x="2874936" y="569577"/>
                  </a:lnTo>
                  <a:lnTo>
                    <a:pt x="2867663" y="569577"/>
                  </a:lnTo>
                  <a:lnTo>
                    <a:pt x="2860187" y="569577"/>
                  </a:lnTo>
                  <a:lnTo>
                    <a:pt x="2852712" y="569577"/>
                  </a:lnTo>
                  <a:lnTo>
                    <a:pt x="2845237" y="569577"/>
                  </a:lnTo>
                  <a:lnTo>
                    <a:pt x="2837762" y="569577"/>
                  </a:lnTo>
                  <a:lnTo>
                    <a:pt x="2830489" y="569577"/>
                  </a:lnTo>
                  <a:lnTo>
                    <a:pt x="2830489" y="573533"/>
                  </a:lnTo>
                  <a:lnTo>
                    <a:pt x="2823013" y="573533"/>
                  </a:lnTo>
                  <a:lnTo>
                    <a:pt x="2823013" y="577490"/>
                  </a:lnTo>
                  <a:lnTo>
                    <a:pt x="2815538" y="577490"/>
                  </a:lnTo>
                  <a:lnTo>
                    <a:pt x="2808063" y="577490"/>
                  </a:lnTo>
                  <a:lnTo>
                    <a:pt x="2800790" y="577490"/>
                  </a:lnTo>
                  <a:lnTo>
                    <a:pt x="2800790" y="581446"/>
                  </a:lnTo>
                  <a:lnTo>
                    <a:pt x="2793113" y="581446"/>
                  </a:lnTo>
                  <a:lnTo>
                    <a:pt x="2785839" y="581446"/>
                  </a:lnTo>
                  <a:lnTo>
                    <a:pt x="2785839" y="585403"/>
                  </a:lnTo>
                  <a:lnTo>
                    <a:pt x="2778364" y="585403"/>
                  </a:lnTo>
                  <a:lnTo>
                    <a:pt x="2778364" y="589359"/>
                  </a:lnTo>
                  <a:lnTo>
                    <a:pt x="2771091" y="589359"/>
                  </a:lnTo>
                  <a:lnTo>
                    <a:pt x="2763414" y="589359"/>
                  </a:lnTo>
                  <a:lnTo>
                    <a:pt x="2756140" y="589359"/>
                  </a:lnTo>
                  <a:lnTo>
                    <a:pt x="2748665" y="589359"/>
                  </a:lnTo>
                  <a:lnTo>
                    <a:pt x="2748665" y="597114"/>
                  </a:lnTo>
                  <a:lnTo>
                    <a:pt x="2741392" y="597114"/>
                  </a:lnTo>
                  <a:lnTo>
                    <a:pt x="2741392" y="600912"/>
                  </a:lnTo>
                  <a:lnTo>
                    <a:pt x="2733917" y="600912"/>
                  </a:lnTo>
                  <a:lnTo>
                    <a:pt x="2733917" y="604869"/>
                  </a:lnTo>
                  <a:lnTo>
                    <a:pt x="2726441" y="604869"/>
                  </a:lnTo>
                  <a:lnTo>
                    <a:pt x="2726441" y="612465"/>
                  </a:lnTo>
                  <a:lnTo>
                    <a:pt x="2718966" y="612465"/>
                  </a:lnTo>
                  <a:lnTo>
                    <a:pt x="2711491" y="612465"/>
                  </a:lnTo>
                  <a:lnTo>
                    <a:pt x="2704218" y="612465"/>
                  </a:lnTo>
                  <a:lnTo>
                    <a:pt x="2696742" y="612465"/>
                  </a:lnTo>
                  <a:lnTo>
                    <a:pt x="2689267" y="612465"/>
                  </a:lnTo>
                  <a:lnTo>
                    <a:pt x="2689267" y="616263"/>
                  </a:lnTo>
                  <a:lnTo>
                    <a:pt x="2681792" y="616263"/>
                  </a:lnTo>
                  <a:lnTo>
                    <a:pt x="2674519" y="616263"/>
                  </a:lnTo>
                  <a:lnTo>
                    <a:pt x="2674519" y="623860"/>
                  </a:lnTo>
                  <a:lnTo>
                    <a:pt x="2666842" y="623860"/>
                  </a:lnTo>
                  <a:lnTo>
                    <a:pt x="2666842" y="627658"/>
                  </a:lnTo>
                  <a:lnTo>
                    <a:pt x="2659568" y="627658"/>
                  </a:lnTo>
                  <a:lnTo>
                    <a:pt x="2652093" y="627658"/>
                  </a:lnTo>
                  <a:lnTo>
                    <a:pt x="2644820" y="627658"/>
                  </a:lnTo>
                  <a:lnTo>
                    <a:pt x="2637143" y="627658"/>
                  </a:lnTo>
                  <a:lnTo>
                    <a:pt x="2629869" y="627658"/>
                  </a:lnTo>
                  <a:lnTo>
                    <a:pt x="2622394" y="627658"/>
                  </a:lnTo>
                  <a:lnTo>
                    <a:pt x="2615121" y="627658"/>
                  </a:lnTo>
                  <a:lnTo>
                    <a:pt x="2607444" y="627658"/>
                  </a:lnTo>
                  <a:lnTo>
                    <a:pt x="2607444" y="631298"/>
                  </a:lnTo>
                  <a:lnTo>
                    <a:pt x="2600171" y="631298"/>
                  </a:lnTo>
                  <a:lnTo>
                    <a:pt x="2600171" y="634938"/>
                  </a:lnTo>
                  <a:lnTo>
                    <a:pt x="2592695" y="634938"/>
                  </a:lnTo>
                  <a:lnTo>
                    <a:pt x="2592695" y="638578"/>
                  </a:lnTo>
                  <a:lnTo>
                    <a:pt x="2585220" y="638578"/>
                  </a:lnTo>
                  <a:lnTo>
                    <a:pt x="2577745" y="638578"/>
                  </a:lnTo>
                  <a:lnTo>
                    <a:pt x="2570472" y="638578"/>
                  </a:lnTo>
                  <a:lnTo>
                    <a:pt x="2570472" y="642376"/>
                  </a:lnTo>
                  <a:lnTo>
                    <a:pt x="2562996" y="642376"/>
                  </a:lnTo>
                  <a:lnTo>
                    <a:pt x="2555521" y="642376"/>
                  </a:lnTo>
                  <a:lnTo>
                    <a:pt x="2548046" y="642376"/>
                  </a:lnTo>
                  <a:lnTo>
                    <a:pt x="2548046" y="646016"/>
                  </a:lnTo>
                  <a:lnTo>
                    <a:pt x="2540571" y="646016"/>
                  </a:lnTo>
                  <a:lnTo>
                    <a:pt x="2533298" y="646016"/>
                  </a:lnTo>
                  <a:lnTo>
                    <a:pt x="2525822" y="646016"/>
                  </a:lnTo>
                  <a:lnTo>
                    <a:pt x="2525822" y="649656"/>
                  </a:lnTo>
                  <a:lnTo>
                    <a:pt x="2518347" y="649656"/>
                  </a:lnTo>
                  <a:lnTo>
                    <a:pt x="2510872" y="649656"/>
                  </a:lnTo>
                  <a:lnTo>
                    <a:pt x="2510872" y="656936"/>
                  </a:lnTo>
                  <a:lnTo>
                    <a:pt x="2503599" y="656936"/>
                  </a:lnTo>
                  <a:lnTo>
                    <a:pt x="2496123" y="656936"/>
                  </a:lnTo>
                  <a:lnTo>
                    <a:pt x="2488850" y="656936"/>
                  </a:lnTo>
                  <a:lnTo>
                    <a:pt x="2481173" y="656936"/>
                  </a:lnTo>
                  <a:lnTo>
                    <a:pt x="2473900" y="656936"/>
                  </a:lnTo>
                  <a:lnTo>
                    <a:pt x="2473900" y="660418"/>
                  </a:lnTo>
                  <a:lnTo>
                    <a:pt x="2466424" y="660418"/>
                  </a:lnTo>
                  <a:lnTo>
                    <a:pt x="2466424" y="664058"/>
                  </a:lnTo>
                  <a:lnTo>
                    <a:pt x="2458949" y="664058"/>
                  </a:lnTo>
                  <a:lnTo>
                    <a:pt x="2458949" y="667698"/>
                  </a:lnTo>
                  <a:lnTo>
                    <a:pt x="2451474" y="667698"/>
                  </a:lnTo>
                  <a:lnTo>
                    <a:pt x="2451474" y="671180"/>
                  </a:lnTo>
                  <a:lnTo>
                    <a:pt x="2444201" y="671180"/>
                  </a:lnTo>
                  <a:lnTo>
                    <a:pt x="2436726" y="671180"/>
                  </a:lnTo>
                  <a:lnTo>
                    <a:pt x="2429250" y="671180"/>
                  </a:lnTo>
                  <a:lnTo>
                    <a:pt x="2429250" y="674820"/>
                  </a:lnTo>
                  <a:lnTo>
                    <a:pt x="2421775" y="674820"/>
                  </a:lnTo>
                  <a:lnTo>
                    <a:pt x="2414300" y="674820"/>
                  </a:lnTo>
                  <a:lnTo>
                    <a:pt x="2407027" y="674820"/>
                  </a:lnTo>
                  <a:lnTo>
                    <a:pt x="2407027" y="678460"/>
                  </a:lnTo>
                  <a:lnTo>
                    <a:pt x="2399551" y="678460"/>
                  </a:lnTo>
                  <a:lnTo>
                    <a:pt x="2392076" y="678460"/>
                  </a:lnTo>
                  <a:lnTo>
                    <a:pt x="2384601" y="678460"/>
                  </a:lnTo>
                  <a:lnTo>
                    <a:pt x="2377328" y="678460"/>
                  </a:lnTo>
                  <a:lnTo>
                    <a:pt x="2377328" y="685423"/>
                  </a:lnTo>
                  <a:lnTo>
                    <a:pt x="2369852" y="685423"/>
                  </a:lnTo>
                  <a:lnTo>
                    <a:pt x="2362377" y="685423"/>
                  </a:lnTo>
                  <a:lnTo>
                    <a:pt x="2354902" y="685423"/>
                  </a:lnTo>
                  <a:lnTo>
                    <a:pt x="2347629" y="685423"/>
                  </a:lnTo>
                  <a:lnTo>
                    <a:pt x="2347629" y="688905"/>
                  </a:lnTo>
                  <a:lnTo>
                    <a:pt x="2340154" y="688905"/>
                  </a:lnTo>
                  <a:lnTo>
                    <a:pt x="2332678" y="688905"/>
                  </a:lnTo>
                  <a:lnTo>
                    <a:pt x="2325203" y="688905"/>
                  </a:lnTo>
                  <a:lnTo>
                    <a:pt x="2317930" y="688905"/>
                  </a:lnTo>
                  <a:lnTo>
                    <a:pt x="2317930" y="692545"/>
                  </a:lnTo>
                  <a:lnTo>
                    <a:pt x="2310455" y="692545"/>
                  </a:lnTo>
                  <a:lnTo>
                    <a:pt x="2302979" y="692545"/>
                  </a:lnTo>
                  <a:lnTo>
                    <a:pt x="2302979" y="696026"/>
                  </a:lnTo>
                  <a:lnTo>
                    <a:pt x="2295504" y="696026"/>
                  </a:lnTo>
                  <a:lnTo>
                    <a:pt x="2295504" y="699508"/>
                  </a:lnTo>
                  <a:lnTo>
                    <a:pt x="2288029" y="699508"/>
                  </a:lnTo>
                  <a:lnTo>
                    <a:pt x="2280756" y="699508"/>
                  </a:lnTo>
                  <a:lnTo>
                    <a:pt x="2273280" y="699508"/>
                  </a:lnTo>
                  <a:lnTo>
                    <a:pt x="2265805" y="699508"/>
                  </a:lnTo>
                  <a:lnTo>
                    <a:pt x="2265805" y="702990"/>
                  </a:lnTo>
                  <a:lnTo>
                    <a:pt x="2258330" y="702990"/>
                  </a:lnTo>
                  <a:lnTo>
                    <a:pt x="2258330" y="706472"/>
                  </a:lnTo>
                  <a:lnTo>
                    <a:pt x="2251057" y="706472"/>
                  </a:lnTo>
                  <a:lnTo>
                    <a:pt x="2243581" y="706472"/>
                  </a:lnTo>
                  <a:lnTo>
                    <a:pt x="2243581" y="713435"/>
                  </a:lnTo>
                  <a:lnTo>
                    <a:pt x="2236106" y="713435"/>
                  </a:lnTo>
                  <a:lnTo>
                    <a:pt x="2236106" y="716917"/>
                  </a:lnTo>
                  <a:lnTo>
                    <a:pt x="2228631" y="716917"/>
                  </a:lnTo>
                  <a:lnTo>
                    <a:pt x="2221358" y="716917"/>
                  </a:lnTo>
                  <a:lnTo>
                    <a:pt x="2213883" y="716917"/>
                  </a:lnTo>
                  <a:lnTo>
                    <a:pt x="2213883" y="720240"/>
                  </a:lnTo>
                  <a:lnTo>
                    <a:pt x="2206407" y="720240"/>
                  </a:lnTo>
                  <a:lnTo>
                    <a:pt x="2198932" y="720240"/>
                  </a:lnTo>
                  <a:lnTo>
                    <a:pt x="2191659" y="720240"/>
                  </a:lnTo>
                  <a:lnTo>
                    <a:pt x="2184184" y="720240"/>
                  </a:lnTo>
                  <a:lnTo>
                    <a:pt x="2176708" y="720240"/>
                  </a:lnTo>
                  <a:lnTo>
                    <a:pt x="2169233" y="720240"/>
                  </a:lnTo>
                  <a:lnTo>
                    <a:pt x="2169233" y="727203"/>
                  </a:lnTo>
                  <a:lnTo>
                    <a:pt x="2161758" y="727203"/>
                  </a:lnTo>
                  <a:lnTo>
                    <a:pt x="2161758" y="730527"/>
                  </a:lnTo>
                  <a:lnTo>
                    <a:pt x="2154485" y="730527"/>
                  </a:lnTo>
                  <a:lnTo>
                    <a:pt x="2147010" y="730527"/>
                  </a:lnTo>
                  <a:lnTo>
                    <a:pt x="2147010" y="737332"/>
                  </a:lnTo>
                  <a:lnTo>
                    <a:pt x="2139534" y="737332"/>
                  </a:lnTo>
                  <a:lnTo>
                    <a:pt x="2139534" y="740656"/>
                  </a:lnTo>
                  <a:lnTo>
                    <a:pt x="2132059" y="740656"/>
                  </a:lnTo>
                  <a:lnTo>
                    <a:pt x="2124786" y="740656"/>
                  </a:lnTo>
                  <a:lnTo>
                    <a:pt x="2124786" y="744137"/>
                  </a:lnTo>
                  <a:lnTo>
                    <a:pt x="2117311" y="744137"/>
                  </a:lnTo>
                  <a:lnTo>
                    <a:pt x="2117311" y="747461"/>
                  </a:lnTo>
                  <a:lnTo>
                    <a:pt x="2109835" y="747461"/>
                  </a:lnTo>
                  <a:lnTo>
                    <a:pt x="2102360" y="747461"/>
                  </a:lnTo>
                  <a:lnTo>
                    <a:pt x="2095087" y="747461"/>
                  </a:lnTo>
                  <a:lnTo>
                    <a:pt x="2087410" y="747461"/>
                  </a:lnTo>
                  <a:lnTo>
                    <a:pt x="2080136" y="747461"/>
                  </a:lnTo>
                  <a:lnTo>
                    <a:pt x="2072661" y="747461"/>
                  </a:lnTo>
                  <a:lnTo>
                    <a:pt x="2065388" y="747461"/>
                  </a:lnTo>
                  <a:lnTo>
                    <a:pt x="2065388" y="750784"/>
                  </a:lnTo>
                  <a:lnTo>
                    <a:pt x="2057711" y="750784"/>
                  </a:lnTo>
                  <a:lnTo>
                    <a:pt x="2050437" y="750784"/>
                  </a:lnTo>
                  <a:lnTo>
                    <a:pt x="2042962" y="750784"/>
                  </a:lnTo>
                  <a:lnTo>
                    <a:pt x="2035689" y="750784"/>
                  </a:lnTo>
                  <a:lnTo>
                    <a:pt x="2028012" y="750784"/>
                  </a:lnTo>
                  <a:lnTo>
                    <a:pt x="2028012" y="754108"/>
                  </a:lnTo>
                  <a:lnTo>
                    <a:pt x="2020739" y="754108"/>
                  </a:lnTo>
                  <a:lnTo>
                    <a:pt x="2020739" y="757431"/>
                  </a:lnTo>
                  <a:lnTo>
                    <a:pt x="2013263" y="757431"/>
                  </a:lnTo>
                  <a:lnTo>
                    <a:pt x="2013263" y="760755"/>
                  </a:lnTo>
                  <a:lnTo>
                    <a:pt x="2005788" y="760755"/>
                  </a:lnTo>
                  <a:lnTo>
                    <a:pt x="2005788" y="764078"/>
                  </a:lnTo>
                  <a:lnTo>
                    <a:pt x="1998313" y="764078"/>
                  </a:lnTo>
                  <a:lnTo>
                    <a:pt x="1991040" y="764078"/>
                  </a:lnTo>
                  <a:lnTo>
                    <a:pt x="1991040" y="770567"/>
                  </a:lnTo>
                  <a:lnTo>
                    <a:pt x="1983564" y="770567"/>
                  </a:lnTo>
                  <a:lnTo>
                    <a:pt x="1983564" y="777055"/>
                  </a:lnTo>
                  <a:lnTo>
                    <a:pt x="1976089" y="777055"/>
                  </a:lnTo>
                  <a:lnTo>
                    <a:pt x="1968614" y="777055"/>
                  </a:lnTo>
                  <a:lnTo>
                    <a:pt x="1961139" y="777055"/>
                  </a:lnTo>
                  <a:lnTo>
                    <a:pt x="1953866" y="777055"/>
                  </a:lnTo>
                  <a:lnTo>
                    <a:pt x="1953866" y="783544"/>
                  </a:lnTo>
                  <a:lnTo>
                    <a:pt x="1946390" y="783544"/>
                  </a:lnTo>
                  <a:lnTo>
                    <a:pt x="1946390" y="786867"/>
                  </a:lnTo>
                  <a:lnTo>
                    <a:pt x="1939117" y="786867"/>
                  </a:lnTo>
                  <a:lnTo>
                    <a:pt x="1939117" y="790033"/>
                  </a:lnTo>
                  <a:lnTo>
                    <a:pt x="1931440" y="790033"/>
                  </a:lnTo>
                  <a:lnTo>
                    <a:pt x="1924167" y="790033"/>
                  </a:lnTo>
                  <a:lnTo>
                    <a:pt x="1924167" y="796521"/>
                  </a:lnTo>
                  <a:lnTo>
                    <a:pt x="1916691" y="796521"/>
                  </a:lnTo>
                  <a:lnTo>
                    <a:pt x="1916691" y="799686"/>
                  </a:lnTo>
                  <a:lnTo>
                    <a:pt x="1909418" y="799686"/>
                  </a:lnTo>
                  <a:lnTo>
                    <a:pt x="1909418" y="806175"/>
                  </a:lnTo>
                  <a:lnTo>
                    <a:pt x="1901741" y="806175"/>
                  </a:lnTo>
                  <a:lnTo>
                    <a:pt x="1894468" y="806175"/>
                  </a:lnTo>
                  <a:lnTo>
                    <a:pt x="1894468" y="809340"/>
                  </a:lnTo>
                  <a:lnTo>
                    <a:pt x="1886993" y="809340"/>
                  </a:lnTo>
                  <a:lnTo>
                    <a:pt x="1879517" y="809340"/>
                  </a:lnTo>
                  <a:lnTo>
                    <a:pt x="1879517" y="812505"/>
                  </a:lnTo>
                  <a:lnTo>
                    <a:pt x="1872042" y="812505"/>
                  </a:lnTo>
                  <a:lnTo>
                    <a:pt x="1872042" y="822159"/>
                  </a:lnTo>
                  <a:lnTo>
                    <a:pt x="1864769" y="822159"/>
                  </a:lnTo>
                  <a:lnTo>
                    <a:pt x="1864769" y="828490"/>
                  </a:lnTo>
                  <a:lnTo>
                    <a:pt x="1857294" y="828490"/>
                  </a:lnTo>
                  <a:lnTo>
                    <a:pt x="1849818" y="828490"/>
                  </a:lnTo>
                  <a:lnTo>
                    <a:pt x="1842343" y="828490"/>
                  </a:lnTo>
                  <a:lnTo>
                    <a:pt x="1842343" y="831655"/>
                  </a:lnTo>
                  <a:lnTo>
                    <a:pt x="1834868" y="831655"/>
                  </a:lnTo>
                  <a:lnTo>
                    <a:pt x="1827595" y="831655"/>
                  </a:lnTo>
                  <a:lnTo>
                    <a:pt x="1827595" y="834820"/>
                  </a:lnTo>
                  <a:lnTo>
                    <a:pt x="1820119" y="834820"/>
                  </a:lnTo>
                  <a:lnTo>
                    <a:pt x="1820119" y="837985"/>
                  </a:lnTo>
                  <a:lnTo>
                    <a:pt x="1812644" y="837985"/>
                  </a:lnTo>
                  <a:lnTo>
                    <a:pt x="1812644" y="844316"/>
                  </a:lnTo>
                  <a:lnTo>
                    <a:pt x="1805169" y="844316"/>
                  </a:lnTo>
                  <a:lnTo>
                    <a:pt x="1797896" y="844316"/>
                  </a:lnTo>
                  <a:lnTo>
                    <a:pt x="1790420" y="844316"/>
                  </a:lnTo>
                  <a:lnTo>
                    <a:pt x="1790420" y="847481"/>
                  </a:lnTo>
                  <a:lnTo>
                    <a:pt x="1782945" y="847481"/>
                  </a:lnTo>
                  <a:lnTo>
                    <a:pt x="1782945" y="853653"/>
                  </a:lnTo>
                  <a:lnTo>
                    <a:pt x="1775470" y="853653"/>
                  </a:lnTo>
                  <a:lnTo>
                    <a:pt x="1768197" y="853653"/>
                  </a:lnTo>
                  <a:lnTo>
                    <a:pt x="1760722" y="853653"/>
                  </a:lnTo>
                  <a:lnTo>
                    <a:pt x="1753246" y="853653"/>
                  </a:lnTo>
                  <a:lnTo>
                    <a:pt x="1753246" y="856818"/>
                  </a:lnTo>
                  <a:lnTo>
                    <a:pt x="1745771" y="856818"/>
                  </a:lnTo>
                  <a:lnTo>
                    <a:pt x="1745771" y="859983"/>
                  </a:lnTo>
                  <a:lnTo>
                    <a:pt x="1738498" y="859983"/>
                  </a:lnTo>
                  <a:lnTo>
                    <a:pt x="1731023" y="859983"/>
                  </a:lnTo>
                  <a:lnTo>
                    <a:pt x="1731023" y="863149"/>
                  </a:lnTo>
                  <a:lnTo>
                    <a:pt x="1723547" y="863149"/>
                  </a:lnTo>
                  <a:lnTo>
                    <a:pt x="1723547" y="866314"/>
                  </a:lnTo>
                  <a:lnTo>
                    <a:pt x="1716072" y="866314"/>
                  </a:lnTo>
                  <a:lnTo>
                    <a:pt x="1716072" y="869321"/>
                  </a:lnTo>
                  <a:lnTo>
                    <a:pt x="1708597" y="869321"/>
                  </a:lnTo>
                  <a:lnTo>
                    <a:pt x="1701324" y="869321"/>
                  </a:lnTo>
                  <a:lnTo>
                    <a:pt x="1701324" y="875493"/>
                  </a:lnTo>
                  <a:lnTo>
                    <a:pt x="1693848" y="875493"/>
                  </a:lnTo>
                  <a:lnTo>
                    <a:pt x="1693848" y="878658"/>
                  </a:lnTo>
                  <a:lnTo>
                    <a:pt x="1686373" y="878658"/>
                  </a:lnTo>
                  <a:lnTo>
                    <a:pt x="1686373" y="881665"/>
                  </a:lnTo>
                  <a:lnTo>
                    <a:pt x="1678898" y="881665"/>
                  </a:lnTo>
                  <a:lnTo>
                    <a:pt x="1678898" y="884830"/>
                  </a:lnTo>
                  <a:lnTo>
                    <a:pt x="1671625" y="884830"/>
                  </a:lnTo>
                  <a:lnTo>
                    <a:pt x="1671625" y="887995"/>
                  </a:lnTo>
                  <a:lnTo>
                    <a:pt x="1664149" y="887995"/>
                  </a:lnTo>
                  <a:lnTo>
                    <a:pt x="1664149" y="903347"/>
                  </a:lnTo>
                  <a:lnTo>
                    <a:pt x="1656674" y="903347"/>
                  </a:lnTo>
                  <a:lnTo>
                    <a:pt x="1656674" y="906512"/>
                  </a:lnTo>
                  <a:lnTo>
                    <a:pt x="1649199" y="906512"/>
                  </a:lnTo>
                  <a:lnTo>
                    <a:pt x="1649199" y="909519"/>
                  </a:lnTo>
                  <a:lnTo>
                    <a:pt x="1641926" y="909519"/>
                  </a:lnTo>
                  <a:lnTo>
                    <a:pt x="1641926" y="912684"/>
                  </a:lnTo>
                  <a:lnTo>
                    <a:pt x="1634451" y="912684"/>
                  </a:lnTo>
                  <a:lnTo>
                    <a:pt x="1634451" y="915691"/>
                  </a:lnTo>
                  <a:lnTo>
                    <a:pt x="1626975" y="915691"/>
                  </a:lnTo>
                  <a:lnTo>
                    <a:pt x="1619500" y="915691"/>
                  </a:lnTo>
                  <a:lnTo>
                    <a:pt x="1612227" y="915691"/>
                  </a:lnTo>
                  <a:lnTo>
                    <a:pt x="1604752" y="915691"/>
                  </a:lnTo>
                  <a:lnTo>
                    <a:pt x="1604752" y="924870"/>
                  </a:lnTo>
                  <a:lnTo>
                    <a:pt x="1597276" y="924870"/>
                  </a:lnTo>
                  <a:lnTo>
                    <a:pt x="1597276" y="927877"/>
                  </a:lnTo>
                  <a:lnTo>
                    <a:pt x="1589801" y="927877"/>
                  </a:lnTo>
                  <a:lnTo>
                    <a:pt x="1582326" y="927877"/>
                  </a:lnTo>
                  <a:lnTo>
                    <a:pt x="1582326" y="931042"/>
                  </a:lnTo>
                  <a:lnTo>
                    <a:pt x="1575053" y="931042"/>
                  </a:lnTo>
                  <a:lnTo>
                    <a:pt x="1575053" y="934049"/>
                  </a:lnTo>
                  <a:lnTo>
                    <a:pt x="1567578" y="934049"/>
                  </a:lnTo>
                  <a:lnTo>
                    <a:pt x="1567578" y="937056"/>
                  </a:lnTo>
                  <a:lnTo>
                    <a:pt x="1560102" y="937056"/>
                  </a:lnTo>
                  <a:lnTo>
                    <a:pt x="1560102" y="940221"/>
                  </a:lnTo>
                  <a:lnTo>
                    <a:pt x="1552627" y="940221"/>
                  </a:lnTo>
                  <a:lnTo>
                    <a:pt x="1545354" y="940221"/>
                  </a:lnTo>
                  <a:lnTo>
                    <a:pt x="1537677" y="940221"/>
                  </a:lnTo>
                  <a:lnTo>
                    <a:pt x="1530403" y="940221"/>
                  </a:lnTo>
                  <a:lnTo>
                    <a:pt x="1530403" y="943228"/>
                  </a:lnTo>
                  <a:lnTo>
                    <a:pt x="1522928" y="943228"/>
                  </a:lnTo>
                  <a:lnTo>
                    <a:pt x="1515655" y="943228"/>
                  </a:lnTo>
                  <a:lnTo>
                    <a:pt x="1507978" y="943228"/>
                  </a:lnTo>
                  <a:lnTo>
                    <a:pt x="1500705" y="943228"/>
                  </a:lnTo>
                  <a:lnTo>
                    <a:pt x="1500705" y="952407"/>
                  </a:lnTo>
                  <a:lnTo>
                    <a:pt x="1493229" y="952407"/>
                  </a:lnTo>
                  <a:lnTo>
                    <a:pt x="1493229" y="955414"/>
                  </a:lnTo>
                  <a:lnTo>
                    <a:pt x="1485956" y="955414"/>
                  </a:lnTo>
                  <a:lnTo>
                    <a:pt x="1478279" y="955414"/>
                  </a:lnTo>
                  <a:lnTo>
                    <a:pt x="1471006" y="955414"/>
                  </a:lnTo>
                  <a:lnTo>
                    <a:pt x="1463530" y="955414"/>
                  </a:lnTo>
                  <a:lnTo>
                    <a:pt x="1456055" y="955414"/>
                  </a:lnTo>
                  <a:lnTo>
                    <a:pt x="1448580" y="955414"/>
                  </a:lnTo>
                  <a:lnTo>
                    <a:pt x="1441307" y="955414"/>
                  </a:lnTo>
                  <a:lnTo>
                    <a:pt x="1441307" y="961428"/>
                  </a:lnTo>
                  <a:lnTo>
                    <a:pt x="1433831" y="961428"/>
                  </a:lnTo>
                  <a:lnTo>
                    <a:pt x="1426356" y="961428"/>
                  </a:lnTo>
                  <a:lnTo>
                    <a:pt x="1419083" y="961428"/>
                  </a:lnTo>
                  <a:lnTo>
                    <a:pt x="1419083" y="964435"/>
                  </a:lnTo>
                  <a:lnTo>
                    <a:pt x="1411406" y="964435"/>
                  </a:lnTo>
                  <a:lnTo>
                    <a:pt x="1411406" y="970449"/>
                  </a:lnTo>
                  <a:lnTo>
                    <a:pt x="1404133" y="970449"/>
                  </a:lnTo>
                  <a:lnTo>
                    <a:pt x="1396657" y="970449"/>
                  </a:lnTo>
                  <a:lnTo>
                    <a:pt x="1389384" y="970449"/>
                  </a:lnTo>
                  <a:lnTo>
                    <a:pt x="1389384" y="973456"/>
                  </a:lnTo>
                  <a:lnTo>
                    <a:pt x="1381707" y="973456"/>
                  </a:lnTo>
                  <a:lnTo>
                    <a:pt x="1374434" y="973456"/>
                  </a:lnTo>
                  <a:lnTo>
                    <a:pt x="1366958" y="973456"/>
                  </a:lnTo>
                  <a:lnTo>
                    <a:pt x="1366958" y="979311"/>
                  </a:lnTo>
                  <a:lnTo>
                    <a:pt x="1359685" y="979311"/>
                  </a:lnTo>
                  <a:lnTo>
                    <a:pt x="1359685" y="982477"/>
                  </a:lnTo>
                  <a:lnTo>
                    <a:pt x="1352008" y="982477"/>
                  </a:lnTo>
                  <a:lnTo>
                    <a:pt x="1352008" y="985325"/>
                  </a:lnTo>
                  <a:lnTo>
                    <a:pt x="1344735" y="985325"/>
                  </a:lnTo>
                  <a:lnTo>
                    <a:pt x="1344735" y="988332"/>
                  </a:lnTo>
                  <a:lnTo>
                    <a:pt x="1337259" y="988332"/>
                  </a:lnTo>
                  <a:lnTo>
                    <a:pt x="1337259" y="997195"/>
                  </a:lnTo>
                  <a:lnTo>
                    <a:pt x="1329784" y="997195"/>
                  </a:lnTo>
                  <a:lnTo>
                    <a:pt x="1329784" y="1003209"/>
                  </a:lnTo>
                  <a:lnTo>
                    <a:pt x="1322309" y="1003209"/>
                  </a:lnTo>
                  <a:lnTo>
                    <a:pt x="1322309" y="1006057"/>
                  </a:lnTo>
                  <a:lnTo>
                    <a:pt x="1315036" y="1006057"/>
                  </a:lnTo>
                  <a:lnTo>
                    <a:pt x="1315036" y="1012071"/>
                  </a:lnTo>
                  <a:lnTo>
                    <a:pt x="1307561" y="1012071"/>
                  </a:lnTo>
                  <a:lnTo>
                    <a:pt x="1300085" y="1012071"/>
                  </a:lnTo>
                  <a:lnTo>
                    <a:pt x="1300085" y="1015078"/>
                  </a:lnTo>
                  <a:lnTo>
                    <a:pt x="1292610" y="1015078"/>
                  </a:lnTo>
                  <a:lnTo>
                    <a:pt x="1292610" y="1017927"/>
                  </a:lnTo>
                  <a:lnTo>
                    <a:pt x="1285135" y="1017927"/>
                  </a:lnTo>
                  <a:lnTo>
                    <a:pt x="1277862" y="1017927"/>
                  </a:lnTo>
                  <a:lnTo>
                    <a:pt x="1270386" y="1017927"/>
                  </a:lnTo>
                  <a:lnTo>
                    <a:pt x="1262911" y="1017927"/>
                  </a:lnTo>
                  <a:lnTo>
                    <a:pt x="1262911" y="1023941"/>
                  </a:lnTo>
                  <a:lnTo>
                    <a:pt x="1255436" y="1023941"/>
                  </a:lnTo>
                  <a:lnTo>
                    <a:pt x="1255436" y="1029796"/>
                  </a:lnTo>
                  <a:lnTo>
                    <a:pt x="1248163" y="1029796"/>
                  </a:lnTo>
                  <a:lnTo>
                    <a:pt x="1240687" y="1029796"/>
                  </a:lnTo>
                  <a:lnTo>
                    <a:pt x="1240687" y="1032803"/>
                  </a:lnTo>
                  <a:lnTo>
                    <a:pt x="1233212" y="1032803"/>
                  </a:lnTo>
                  <a:lnTo>
                    <a:pt x="1233212" y="1035652"/>
                  </a:lnTo>
                  <a:lnTo>
                    <a:pt x="1218464" y="1035652"/>
                  </a:lnTo>
                  <a:lnTo>
                    <a:pt x="1218464" y="1041666"/>
                  </a:lnTo>
                  <a:lnTo>
                    <a:pt x="1210989" y="1041666"/>
                  </a:lnTo>
                  <a:lnTo>
                    <a:pt x="1210989" y="1044514"/>
                  </a:lnTo>
                  <a:lnTo>
                    <a:pt x="1203513" y="1044514"/>
                  </a:lnTo>
                  <a:lnTo>
                    <a:pt x="1203513" y="1047521"/>
                  </a:lnTo>
                  <a:lnTo>
                    <a:pt x="1181290" y="1047521"/>
                  </a:lnTo>
                  <a:lnTo>
                    <a:pt x="1181290" y="1056384"/>
                  </a:lnTo>
                  <a:lnTo>
                    <a:pt x="1166339" y="1056384"/>
                  </a:lnTo>
                  <a:lnTo>
                    <a:pt x="1166339" y="1062239"/>
                  </a:lnTo>
                  <a:lnTo>
                    <a:pt x="1158864" y="1062239"/>
                  </a:lnTo>
                  <a:lnTo>
                    <a:pt x="1158864" y="1065246"/>
                  </a:lnTo>
                  <a:lnTo>
                    <a:pt x="1151591" y="1065246"/>
                  </a:lnTo>
                  <a:lnTo>
                    <a:pt x="1151591" y="1071102"/>
                  </a:lnTo>
                  <a:lnTo>
                    <a:pt x="1136640" y="1071102"/>
                  </a:lnTo>
                  <a:lnTo>
                    <a:pt x="1136640" y="1074109"/>
                  </a:lnTo>
                  <a:lnTo>
                    <a:pt x="1129165" y="1074109"/>
                  </a:lnTo>
                  <a:lnTo>
                    <a:pt x="1129165" y="1076958"/>
                  </a:lnTo>
                  <a:lnTo>
                    <a:pt x="1121892" y="1076958"/>
                  </a:lnTo>
                  <a:lnTo>
                    <a:pt x="1121892" y="1079964"/>
                  </a:lnTo>
                  <a:lnTo>
                    <a:pt x="1114417" y="1079964"/>
                  </a:lnTo>
                  <a:lnTo>
                    <a:pt x="1084718" y="1079964"/>
                  </a:lnTo>
                  <a:lnTo>
                    <a:pt x="1084718" y="1088827"/>
                  </a:lnTo>
                  <a:lnTo>
                    <a:pt x="1077242" y="1088827"/>
                  </a:lnTo>
                  <a:lnTo>
                    <a:pt x="1077242" y="1091676"/>
                  </a:lnTo>
                  <a:lnTo>
                    <a:pt x="1062494" y="1091676"/>
                  </a:lnTo>
                  <a:lnTo>
                    <a:pt x="1055019" y="1091676"/>
                  </a:lnTo>
                  <a:lnTo>
                    <a:pt x="1047543" y="1091676"/>
                  </a:lnTo>
                  <a:lnTo>
                    <a:pt x="1047543" y="1097690"/>
                  </a:lnTo>
                  <a:lnTo>
                    <a:pt x="1032795" y="1097690"/>
                  </a:lnTo>
                  <a:lnTo>
                    <a:pt x="1032795" y="1100538"/>
                  </a:lnTo>
                  <a:lnTo>
                    <a:pt x="1025320" y="1100538"/>
                  </a:lnTo>
                  <a:lnTo>
                    <a:pt x="1025320" y="1103545"/>
                  </a:lnTo>
                  <a:lnTo>
                    <a:pt x="1002894" y="1103545"/>
                  </a:lnTo>
                  <a:lnTo>
                    <a:pt x="1002894" y="1109401"/>
                  </a:lnTo>
                  <a:lnTo>
                    <a:pt x="995621" y="1109401"/>
                  </a:lnTo>
                  <a:lnTo>
                    <a:pt x="995621" y="1112408"/>
                  </a:lnTo>
                  <a:lnTo>
                    <a:pt x="980670" y="1112408"/>
                  </a:lnTo>
                  <a:lnTo>
                    <a:pt x="980670" y="1115256"/>
                  </a:lnTo>
                  <a:lnTo>
                    <a:pt x="973195" y="1115256"/>
                  </a:lnTo>
                  <a:lnTo>
                    <a:pt x="965922" y="1115256"/>
                  </a:lnTo>
                  <a:lnTo>
                    <a:pt x="965922" y="1124119"/>
                  </a:lnTo>
                  <a:lnTo>
                    <a:pt x="958245" y="1124119"/>
                  </a:lnTo>
                  <a:lnTo>
                    <a:pt x="958245" y="1127126"/>
                  </a:lnTo>
                  <a:lnTo>
                    <a:pt x="936223" y="1127126"/>
                  </a:lnTo>
                  <a:lnTo>
                    <a:pt x="936223" y="1132981"/>
                  </a:lnTo>
                  <a:lnTo>
                    <a:pt x="921273" y="1132981"/>
                  </a:lnTo>
                  <a:lnTo>
                    <a:pt x="921273" y="1135988"/>
                  </a:lnTo>
                  <a:lnTo>
                    <a:pt x="913797" y="1135988"/>
                  </a:lnTo>
                  <a:lnTo>
                    <a:pt x="891574" y="1135988"/>
                  </a:lnTo>
                  <a:lnTo>
                    <a:pt x="891574" y="1138837"/>
                  </a:lnTo>
                  <a:lnTo>
                    <a:pt x="884098" y="1138837"/>
                  </a:lnTo>
                  <a:lnTo>
                    <a:pt x="884098" y="1144851"/>
                  </a:lnTo>
                  <a:lnTo>
                    <a:pt x="876623" y="1144851"/>
                  </a:lnTo>
                  <a:lnTo>
                    <a:pt x="876623" y="1147700"/>
                  </a:lnTo>
                  <a:lnTo>
                    <a:pt x="869350" y="1147700"/>
                  </a:lnTo>
                  <a:lnTo>
                    <a:pt x="869350" y="1150707"/>
                  </a:lnTo>
                  <a:lnTo>
                    <a:pt x="854399" y="1150707"/>
                  </a:lnTo>
                  <a:lnTo>
                    <a:pt x="854399" y="1156562"/>
                  </a:lnTo>
                  <a:lnTo>
                    <a:pt x="846924" y="1156562"/>
                  </a:lnTo>
                  <a:lnTo>
                    <a:pt x="846924" y="1162418"/>
                  </a:lnTo>
                  <a:lnTo>
                    <a:pt x="831974" y="1162418"/>
                  </a:lnTo>
                  <a:lnTo>
                    <a:pt x="831974" y="1165425"/>
                  </a:lnTo>
                  <a:lnTo>
                    <a:pt x="817225" y="1165425"/>
                  </a:lnTo>
                  <a:lnTo>
                    <a:pt x="817225" y="1177294"/>
                  </a:lnTo>
                  <a:lnTo>
                    <a:pt x="795002" y="1177294"/>
                  </a:lnTo>
                  <a:lnTo>
                    <a:pt x="795002" y="1180143"/>
                  </a:lnTo>
                  <a:lnTo>
                    <a:pt x="787526" y="1180143"/>
                  </a:lnTo>
                  <a:lnTo>
                    <a:pt x="780253" y="1180143"/>
                  </a:lnTo>
                  <a:lnTo>
                    <a:pt x="780253" y="1185999"/>
                  </a:lnTo>
                  <a:lnTo>
                    <a:pt x="772576" y="1185999"/>
                  </a:lnTo>
                  <a:lnTo>
                    <a:pt x="772576" y="1189005"/>
                  </a:lnTo>
                  <a:lnTo>
                    <a:pt x="750352" y="1189005"/>
                  </a:lnTo>
                  <a:lnTo>
                    <a:pt x="750352" y="1192012"/>
                  </a:lnTo>
                  <a:lnTo>
                    <a:pt x="735604" y="1192012"/>
                  </a:lnTo>
                  <a:lnTo>
                    <a:pt x="735604" y="1194861"/>
                  </a:lnTo>
                  <a:lnTo>
                    <a:pt x="728129" y="1194861"/>
                  </a:lnTo>
                  <a:lnTo>
                    <a:pt x="728129" y="1200875"/>
                  </a:lnTo>
                  <a:lnTo>
                    <a:pt x="720653" y="1200875"/>
                  </a:lnTo>
                  <a:lnTo>
                    <a:pt x="720653" y="1206731"/>
                  </a:lnTo>
                  <a:lnTo>
                    <a:pt x="713178" y="1206731"/>
                  </a:lnTo>
                  <a:lnTo>
                    <a:pt x="690954" y="1206731"/>
                  </a:lnTo>
                  <a:lnTo>
                    <a:pt x="690954" y="1215593"/>
                  </a:lnTo>
                  <a:lnTo>
                    <a:pt x="683479" y="1215593"/>
                  </a:lnTo>
                  <a:lnTo>
                    <a:pt x="683479" y="1221449"/>
                  </a:lnTo>
                  <a:lnTo>
                    <a:pt x="676004" y="1221449"/>
                  </a:lnTo>
                  <a:lnTo>
                    <a:pt x="676004" y="1230311"/>
                  </a:lnTo>
                  <a:lnTo>
                    <a:pt x="653780" y="1230311"/>
                  </a:lnTo>
                  <a:lnTo>
                    <a:pt x="653780" y="1233160"/>
                  </a:lnTo>
                  <a:lnTo>
                    <a:pt x="646305" y="1233160"/>
                  </a:lnTo>
                  <a:lnTo>
                    <a:pt x="624081" y="1233160"/>
                  </a:lnTo>
                  <a:lnTo>
                    <a:pt x="624081" y="1242022"/>
                  </a:lnTo>
                  <a:lnTo>
                    <a:pt x="616606" y="1242022"/>
                  </a:lnTo>
                  <a:lnTo>
                    <a:pt x="616606" y="1245029"/>
                  </a:lnTo>
                  <a:lnTo>
                    <a:pt x="609333" y="1245029"/>
                  </a:lnTo>
                  <a:lnTo>
                    <a:pt x="609333" y="1256741"/>
                  </a:lnTo>
                  <a:lnTo>
                    <a:pt x="601858" y="1256741"/>
                  </a:lnTo>
                  <a:lnTo>
                    <a:pt x="601858" y="1259748"/>
                  </a:lnTo>
                  <a:lnTo>
                    <a:pt x="594382" y="1259748"/>
                  </a:lnTo>
                  <a:lnTo>
                    <a:pt x="594382" y="1268610"/>
                  </a:lnTo>
                  <a:lnTo>
                    <a:pt x="586907" y="1268610"/>
                  </a:lnTo>
                  <a:lnTo>
                    <a:pt x="586907" y="1274466"/>
                  </a:lnTo>
                  <a:lnTo>
                    <a:pt x="564684" y="1274466"/>
                  </a:lnTo>
                  <a:lnTo>
                    <a:pt x="564684" y="1277473"/>
                  </a:lnTo>
                  <a:lnTo>
                    <a:pt x="557208" y="1277473"/>
                  </a:lnTo>
                  <a:lnTo>
                    <a:pt x="557208" y="1283328"/>
                  </a:lnTo>
                  <a:lnTo>
                    <a:pt x="549733" y="1283328"/>
                  </a:lnTo>
                  <a:lnTo>
                    <a:pt x="542460" y="1283328"/>
                  </a:lnTo>
                  <a:lnTo>
                    <a:pt x="542460" y="1289184"/>
                  </a:lnTo>
                  <a:lnTo>
                    <a:pt x="527509" y="1289184"/>
                  </a:lnTo>
                  <a:lnTo>
                    <a:pt x="527509" y="1292191"/>
                  </a:lnTo>
                  <a:lnTo>
                    <a:pt x="520034" y="1292191"/>
                  </a:lnTo>
                  <a:lnTo>
                    <a:pt x="520034" y="1304060"/>
                  </a:lnTo>
                  <a:lnTo>
                    <a:pt x="512761" y="1304060"/>
                  </a:lnTo>
                  <a:lnTo>
                    <a:pt x="512761" y="1306909"/>
                  </a:lnTo>
                  <a:lnTo>
                    <a:pt x="505286" y="1306909"/>
                  </a:lnTo>
                  <a:lnTo>
                    <a:pt x="505286" y="1312765"/>
                  </a:lnTo>
                  <a:lnTo>
                    <a:pt x="497810" y="1312765"/>
                  </a:lnTo>
                  <a:lnTo>
                    <a:pt x="497810" y="1318620"/>
                  </a:lnTo>
                  <a:lnTo>
                    <a:pt x="490335" y="1318620"/>
                  </a:lnTo>
                  <a:lnTo>
                    <a:pt x="490335" y="1321627"/>
                  </a:lnTo>
                  <a:lnTo>
                    <a:pt x="483062" y="1321627"/>
                  </a:lnTo>
                  <a:lnTo>
                    <a:pt x="483062" y="1333338"/>
                  </a:lnTo>
                  <a:lnTo>
                    <a:pt x="468112" y="1333338"/>
                  </a:lnTo>
                  <a:lnTo>
                    <a:pt x="468112" y="1345208"/>
                  </a:lnTo>
                  <a:lnTo>
                    <a:pt x="460636" y="1345208"/>
                  </a:lnTo>
                  <a:lnTo>
                    <a:pt x="453161" y="1345208"/>
                  </a:lnTo>
                  <a:lnTo>
                    <a:pt x="453161" y="1354070"/>
                  </a:lnTo>
                  <a:lnTo>
                    <a:pt x="438413" y="1354070"/>
                  </a:lnTo>
                  <a:lnTo>
                    <a:pt x="438413" y="1356919"/>
                  </a:lnTo>
                  <a:lnTo>
                    <a:pt x="430937" y="1356919"/>
                  </a:lnTo>
                  <a:lnTo>
                    <a:pt x="430937" y="1365782"/>
                  </a:lnTo>
                  <a:lnTo>
                    <a:pt x="423462" y="1365782"/>
                  </a:lnTo>
                  <a:lnTo>
                    <a:pt x="416189" y="1365782"/>
                  </a:lnTo>
                  <a:lnTo>
                    <a:pt x="416189" y="1371637"/>
                  </a:lnTo>
                  <a:lnTo>
                    <a:pt x="401238" y="1371637"/>
                  </a:lnTo>
                  <a:lnTo>
                    <a:pt x="401238" y="1383507"/>
                  </a:lnTo>
                  <a:lnTo>
                    <a:pt x="393763" y="1383507"/>
                  </a:lnTo>
                  <a:lnTo>
                    <a:pt x="393763" y="1389362"/>
                  </a:lnTo>
                  <a:lnTo>
                    <a:pt x="386490" y="1389362"/>
                  </a:lnTo>
                  <a:lnTo>
                    <a:pt x="386490" y="1398225"/>
                  </a:lnTo>
                  <a:lnTo>
                    <a:pt x="378813" y="1398225"/>
                  </a:lnTo>
                  <a:lnTo>
                    <a:pt x="378813" y="1404080"/>
                  </a:lnTo>
                  <a:lnTo>
                    <a:pt x="371540" y="1404080"/>
                  </a:lnTo>
                  <a:lnTo>
                    <a:pt x="371540" y="1409936"/>
                  </a:lnTo>
                  <a:lnTo>
                    <a:pt x="364064" y="1409936"/>
                  </a:lnTo>
                  <a:lnTo>
                    <a:pt x="364064" y="1412943"/>
                  </a:lnTo>
                  <a:lnTo>
                    <a:pt x="356791" y="1412943"/>
                  </a:lnTo>
                  <a:lnTo>
                    <a:pt x="356791" y="1421806"/>
                  </a:lnTo>
                  <a:lnTo>
                    <a:pt x="341841" y="1421806"/>
                  </a:lnTo>
                  <a:lnTo>
                    <a:pt x="341841" y="1427661"/>
                  </a:lnTo>
                  <a:lnTo>
                    <a:pt x="334365" y="1427661"/>
                  </a:lnTo>
                  <a:lnTo>
                    <a:pt x="334365" y="1433517"/>
                  </a:lnTo>
                  <a:lnTo>
                    <a:pt x="326890" y="1433517"/>
                  </a:lnTo>
                  <a:lnTo>
                    <a:pt x="326890" y="1436524"/>
                  </a:lnTo>
                  <a:lnTo>
                    <a:pt x="319617" y="1436524"/>
                  </a:lnTo>
                  <a:lnTo>
                    <a:pt x="319617" y="1445386"/>
                  </a:lnTo>
                  <a:lnTo>
                    <a:pt x="304666" y="1445386"/>
                  </a:lnTo>
                  <a:lnTo>
                    <a:pt x="304666" y="1448235"/>
                  </a:lnTo>
                  <a:lnTo>
                    <a:pt x="297191" y="1448235"/>
                  </a:lnTo>
                  <a:lnTo>
                    <a:pt x="289918" y="1448235"/>
                  </a:lnTo>
                  <a:lnTo>
                    <a:pt x="289918" y="1460104"/>
                  </a:lnTo>
                  <a:lnTo>
                    <a:pt x="282241" y="1460104"/>
                  </a:lnTo>
                  <a:lnTo>
                    <a:pt x="282241" y="1465960"/>
                  </a:lnTo>
                  <a:lnTo>
                    <a:pt x="274968" y="1465960"/>
                  </a:lnTo>
                  <a:lnTo>
                    <a:pt x="274968" y="1468967"/>
                  </a:lnTo>
                  <a:lnTo>
                    <a:pt x="260219" y="1468967"/>
                  </a:lnTo>
                  <a:lnTo>
                    <a:pt x="260219" y="1477829"/>
                  </a:lnTo>
                  <a:lnTo>
                    <a:pt x="252542" y="1477829"/>
                  </a:lnTo>
                  <a:lnTo>
                    <a:pt x="252542" y="1483685"/>
                  </a:lnTo>
                  <a:lnTo>
                    <a:pt x="245269" y="1483685"/>
                  </a:lnTo>
                  <a:lnTo>
                    <a:pt x="245269" y="1489541"/>
                  </a:lnTo>
                  <a:lnTo>
                    <a:pt x="237793" y="1489541"/>
                  </a:lnTo>
                  <a:lnTo>
                    <a:pt x="237793" y="1495396"/>
                  </a:lnTo>
                  <a:lnTo>
                    <a:pt x="222843" y="1495396"/>
                  </a:lnTo>
                  <a:lnTo>
                    <a:pt x="222843" y="1498403"/>
                  </a:lnTo>
                  <a:lnTo>
                    <a:pt x="215570" y="1498403"/>
                  </a:lnTo>
                  <a:lnTo>
                    <a:pt x="215570" y="1504259"/>
                  </a:lnTo>
                  <a:lnTo>
                    <a:pt x="208094" y="1504259"/>
                  </a:lnTo>
                  <a:lnTo>
                    <a:pt x="208094" y="1516128"/>
                  </a:lnTo>
                  <a:lnTo>
                    <a:pt x="200619" y="1516128"/>
                  </a:lnTo>
                  <a:lnTo>
                    <a:pt x="200619" y="1527839"/>
                  </a:lnTo>
                  <a:lnTo>
                    <a:pt x="193144" y="1527839"/>
                  </a:lnTo>
                  <a:lnTo>
                    <a:pt x="193144" y="1533695"/>
                  </a:lnTo>
                  <a:lnTo>
                    <a:pt x="185871" y="1533695"/>
                  </a:lnTo>
                  <a:lnTo>
                    <a:pt x="185871" y="1545565"/>
                  </a:lnTo>
                  <a:lnTo>
                    <a:pt x="178396" y="1545565"/>
                  </a:lnTo>
                  <a:lnTo>
                    <a:pt x="178396" y="1548413"/>
                  </a:lnTo>
                  <a:lnTo>
                    <a:pt x="170920" y="1548413"/>
                  </a:lnTo>
                  <a:lnTo>
                    <a:pt x="170920" y="1557276"/>
                  </a:lnTo>
                  <a:lnTo>
                    <a:pt x="163445" y="1557276"/>
                  </a:lnTo>
                  <a:lnTo>
                    <a:pt x="163445" y="1569145"/>
                  </a:lnTo>
                  <a:lnTo>
                    <a:pt x="155970" y="1569145"/>
                  </a:lnTo>
                  <a:lnTo>
                    <a:pt x="155970" y="1571994"/>
                  </a:lnTo>
                  <a:lnTo>
                    <a:pt x="148697" y="1571994"/>
                  </a:lnTo>
                  <a:lnTo>
                    <a:pt x="148697" y="1577850"/>
                  </a:lnTo>
                  <a:lnTo>
                    <a:pt x="141221" y="1577850"/>
                  </a:lnTo>
                  <a:lnTo>
                    <a:pt x="141221" y="1580857"/>
                  </a:lnTo>
                  <a:lnTo>
                    <a:pt x="133746" y="1580857"/>
                  </a:lnTo>
                  <a:lnTo>
                    <a:pt x="133746" y="1589719"/>
                  </a:lnTo>
                  <a:lnTo>
                    <a:pt x="126271" y="1589719"/>
                  </a:lnTo>
                  <a:lnTo>
                    <a:pt x="126271" y="1595575"/>
                  </a:lnTo>
                  <a:lnTo>
                    <a:pt x="118998" y="1595575"/>
                  </a:lnTo>
                  <a:lnTo>
                    <a:pt x="118998" y="1604437"/>
                  </a:lnTo>
                  <a:lnTo>
                    <a:pt x="111522" y="1604437"/>
                  </a:lnTo>
                  <a:lnTo>
                    <a:pt x="111522" y="1607444"/>
                  </a:lnTo>
                  <a:lnTo>
                    <a:pt x="104047" y="1607444"/>
                  </a:lnTo>
                  <a:lnTo>
                    <a:pt x="104047" y="1610293"/>
                  </a:lnTo>
                  <a:lnTo>
                    <a:pt x="96572" y="1610293"/>
                  </a:lnTo>
                  <a:lnTo>
                    <a:pt x="96572" y="1616148"/>
                  </a:lnTo>
                  <a:lnTo>
                    <a:pt x="89299" y="1616148"/>
                  </a:lnTo>
                  <a:lnTo>
                    <a:pt x="89299" y="1628018"/>
                  </a:lnTo>
                  <a:lnTo>
                    <a:pt x="81824" y="1628018"/>
                  </a:lnTo>
                  <a:lnTo>
                    <a:pt x="81824" y="1639729"/>
                  </a:lnTo>
                  <a:lnTo>
                    <a:pt x="74348" y="1639729"/>
                  </a:lnTo>
                  <a:lnTo>
                    <a:pt x="74348" y="1657454"/>
                  </a:lnTo>
                  <a:lnTo>
                    <a:pt x="66873" y="1657454"/>
                  </a:lnTo>
                  <a:lnTo>
                    <a:pt x="66873" y="1672173"/>
                  </a:lnTo>
                  <a:lnTo>
                    <a:pt x="59600" y="1672173"/>
                  </a:lnTo>
                  <a:lnTo>
                    <a:pt x="59600" y="1689898"/>
                  </a:lnTo>
                  <a:lnTo>
                    <a:pt x="52125" y="1689898"/>
                  </a:lnTo>
                  <a:lnTo>
                    <a:pt x="52125" y="1701609"/>
                  </a:lnTo>
                  <a:lnTo>
                    <a:pt x="44649" y="1701609"/>
                  </a:lnTo>
                  <a:lnTo>
                    <a:pt x="44649" y="1716327"/>
                  </a:lnTo>
                  <a:lnTo>
                    <a:pt x="37174" y="1716327"/>
                  </a:lnTo>
                  <a:lnTo>
                    <a:pt x="37174" y="1728196"/>
                  </a:lnTo>
                  <a:lnTo>
                    <a:pt x="29901" y="1728196"/>
                  </a:lnTo>
                  <a:lnTo>
                    <a:pt x="29901" y="1769344"/>
                  </a:lnTo>
                  <a:lnTo>
                    <a:pt x="22426" y="1769344"/>
                  </a:lnTo>
                  <a:lnTo>
                    <a:pt x="22426" y="1786911"/>
                  </a:lnTo>
                  <a:lnTo>
                    <a:pt x="14950" y="1786911"/>
                  </a:lnTo>
                  <a:lnTo>
                    <a:pt x="14950" y="1810650"/>
                  </a:lnTo>
                  <a:lnTo>
                    <a:pt x="7475" y="1810650"/>
                  </a:lnTo>
                  <a:lnTo>
                    <a:pt x="7475" y="1863509"/>
                  </a:lnTo>
                  <a:lnTo>
                    <a:pt x="0" y="1863509"/>
                  </a:lnTo>
                  <a:lnTo>
                    <a:pt x="0" y="1875220"/>
                  </a:lnTo>
                </a:path>
              </a:pathLst>
            </a:custGeom>
            <a:noFill/>
            <a:ln w="15875" cap="flat">
              <a:solidFill>
                <a:srgbClr val="2E6C37"/>
              </a:solidFill>
              <a:prstDash val="solid"/>
              <a:miter/>
            </a:ln>
          </p:spPr>
          <p:txBody>
            <a:bodyPr/>
            <a:lstStyle/>
            <a:p>
              <a:pPr defTabSz="914377">
                <a:buClrTx/>
              </a:pPr>
              <a:endParaRPr lang="en-US" kern="1200" noProof="0" dirty="0">
                <a:latin typeface="Arial" panose="020B0604020202020204" pitchFamily="34" charset="0"/>
                <a:ea typeface="+mn-ea"/>
                <a:cs typeface="+mn-cs"/>
              </a:endParaRPr>
            </a:p>
          </p:txBody>
        </p:sp>
        <p:sp>
          <p:nvSpPr>
            <p:cNvPr id="195" name="Freeform: Shape 123">
              <a:extLst>
                <a:ext uri="{FF2B5EF4-FFF2-40B4-BE49-F238E27FC236}">
                  <a16:creationId xmlns:a16="http://schemas.microsoft.com/office/drawing/2014/main" id="{864AFD71-DCDB-82EF-9E88-BD37500BC560}"/>
                </a:ext>
              </a:extLst>
            </p:cNvPr>
            <p:cNvSpPr/>
            <p:nvPr/>
          </p:nvSpPr>
          <p:spPr>
            <a:xfrm>
              <a:off x="687235" y="2284027"/>
              <a:ext cx="2536327" cy="998345"/>
            </a:xfrm>
            <a:custGeom>
              <a:avLst/>
              <a:gdLst>
                <a:gd name="csX0" fmla="*/ 5965846 w 5965845"/>
                <a:gd name="csY0" fmla="*/ 0 h 1362774"/>
                <a:gd name="csX1" fmla="*/ 5958371 w 5965845"/>
                <a:gd name="csY1" fmla="*/ 0 h 1362774"/>
                <a:gd name="csX2" fmla="*/ 5950895 w 5965845"/>
                <a:gd name="csY2" fmla="*/ 0 h 1362774"/>
                <a:gd name="csX3" fmla="*/ 5943622 w 5965845"/>
                <a:gd name="csY3" fmla="*/ 0 h 1362774"/>
                <a:gd name="csX4" fmla="*/ 5935945 w 5965845"/>
                <a:gd name="csY4" fmla="*/ 0 h 1362774"/>
                <a:gd name="csX5" fmla="*/ 5928672 w 5965845"/>
                <a:gd name="csY5" fmla="*/ 0 h 1362774"/>
                <a:gd name="csX6" fmla="*/ 5921197 w 5965845"/>
                <a:gd name="csY6" fmla="*/ 0 h 1362774"/>
                <a:gd name="csX7" fmla="*/ 5913923 w 5965845"/>
                <a:gd name="csY7" fmla="*/ 0 h 1362774"/>
                <a:gd name="csX8" fmla="*/ 5906246 w 5965845"/>
                <a:gd name="csY8" fmla="*/ 0 h 1362774"/>
                <a:gd name="csX9" fmla="*/ 5898973 w 5965845"/>
                <a:gd name="csY9" fmla="*/ 0 h 1362774"/>
                <a:gd name="csX10" fmla="*/ 5891498 w 5965845"/>
                <a:gd name="csY10" fmla="*/ 0 h 1362774"/>
                <a:gd name="csX11" fmla="*/ 5884022 w 5965845"/>
                <a:gd name="csY11" fmla="*/ 0 h 1362774"/>
                <a:gd name="csX12" fmla="*/ 5876547 w 5965845"/>
                <a:gd name="csY12" fmla="*/ 0 h 1362774"/>
                <a:gd name="csX13" fmla="*/ 5869274 w 5965845"/>
                <a:gd name="csY13" fmla="*/ 0 h 1362774"/>
                <a:gd name="csX14" fmla="*/ 5861799 w 5965845"/>
                <a:gd name="csY14" fmla="*/ 0 h 1362774"/>
                <a:gd name="csX15" fmla="*/ 5854324 w 5965845"/>
                <a:gd name="csY15" fmla="*/ 0 h 1362774"/>
                <a:gd name="csX16" fmla="*/ 5846848 w 5965845"/>
                <a:gd name="csY16" fmla="*/ 0 h 1362774"/>
                <a:gd name="csX17" fmla="*/ 5839373 w 5965845"/>
                <a:gd name="csY17" fmla="*/ 0 h 1362774"/>
                <a:gd name="csX18" fmla="*/ 5832100 w 5965845"/>
                <a:gd name="csY18" fmla="*/ 0 h 1362774"/>
                <a:gd name="csX19" fmla="*/ 5824625 w 5965845"/>
                <a:gd name="csY19" fmla="*/ 0 h 1362774"/>
                <a:gd name="csX20" fmla="*/ 5817149 w 5965845"/>
                <a:gd name="csY20" fmla="*/ 0 h 1362774"/>
                <a:gd name="csX21" fmla="*/ 5809674 w 5965845"/>
                <a:gd name="csY21" fmla="*/ 0 h 1362774"/>
                <a:gd name="csX22" fmla="*/ 5802401 w 5965845"/>
                <a:gd name="csY22" fmla="*/ 0 h 1362774"/>
                <a:gd name="csX23" fmla="*/ 5794926 w 5965845"/>
                <a:gd name="csY23" fmla="*/ 0 h 1362774"/>
                <a:gd name="csX24" fmla="*/ 5787450 w 5965845"/>
                <a:gd name="csY24" fmla="*/ 0 h 1362774"/>
                <a:gd name="csX25" fmla="*/ 5779975 w 5965845"/>
                <a:gd name="csY25" fmla="*/ 0 h 1362774"/>
                <a:gd name="csX26" fmla="*/ 5772702 w 5965845"/>
                <a:gd name="csY26" fmla="*/ 0 h 1362774"/>
                <a:gd name="csX27" fmla="*/ 5765227 w 5965845"/>
                <a:gd name="csY27" fmla="*/ 0 h 1362774"/>
                <a:gd name="csX28" fmla="*/ 5757752 w 5965845"/>
                <a:gd name="csY28" fmla="*/ 0 h 1362774"/>
                <a:gd name="csX29" fmla="*/ 5750276 w 5965845"/>
                <a:gd name="csY29" fmla="*/ 0 h 1362774"/>
                <a:gd name="csX30" fmla="*/ 5743003 w 5965845"/>
                <a:gd name="csY30" fmla="*/ 0 h 1362774"/>
                <a:gd name="csX31" fmla="*/ 5735528 w 5965845"/>
                <a:gd name="csY31" fmla="*/ 0 h 1362774"/>
                <a:gd name="csX32" fmla="*/ 5728053 w 5965845"/>
                <a:gd name="csY32" fmla="*/ 0 h 1362774"/>
                <a:gd name="csX33" fmla="*/ 5720577 w 5965845"/>
                <a:gd name="csY33" fmla="*/ 0 h 1362774"/>
                <a:gd name="csX34" fmla="*/ 5713102 w 5965845"/>
                <a:gd name="csY34" fmla="*/ 0 h 1362774"/>
                <a:gd name="csX35" fmla="*/ 5705829 w 5965845"/>
                <a:gd name="csY35" fmla="*/ 0 h 1362774"/>
                <a:gd name="csX36" fmla="*/ 5698354 w 5965845"/>
                <a:gd name="csY36" fmla="*/ 0 h 1362774"/>
                <a:gd name="csX37" fmla="*/ 5690879 w 5965845"/>
                <a:gd name="csY37" fmla="*/ 0 h 1362774"/>
                <a:gd name="csX38" fmla="*/ 5683403 w 5965845"/>
                <a:gd name="csY38" fmla="*/ 0 h 1362774"/>
                <a:gd name="csX39" fmla="*/ 5676130 w 5965845"/>
                <a:gd name="csY39" fmla="*/ 0 h 1362774"/>
                <a:gd name="csX40" fmla="*/ 5668655 w 5965845"/>
                <a:gd name="csY40" fmla="*/ 0 h 1362774"/>
                <a:gd name="csX41" fmla="*/ 5661180 w 5965845"/>
                <a:gd name="csY41" fmla="*/ 0 h 1362774"/>
                <a:gd name="csX42" fmla="*/ 5653704 w 5965845"/>
                <a:gd name="csY42" fmla="*/ 0 h 1362774"/>
                <a:gd name="csX43" fmla="*/ 5646431 w 5965845"/>
                <a:gd name="csY43" fmla="*/ 0 h 1362774"/>
                <a:gd name="csX44" fmla="*/ 5638956 w 5965845"/>
                <a:gd name="csY44" fmla="*/ 0 h 1362774"/>
                <a:gd name="csX45" fmla="*/ 5631481 w 5965845"/>
                <a:gd name="csY45" fmla="*/ 0 h 1362774"/>
                <a:gd name="csX46" fmla="*/ 5624006 w 5965845"/>
                <a:gd name="csY46" fmla="*/ 0 h 1362774"/>
                <a:gd name="csX47" fmla="*/ 5616732 w 5965845"/>
                <a:gd name="csY47" fmla="*/ 0 h 1362774"/>
                <a:gd name="csX48" fmla="*/ 5609257 w 5965845"/>
                <a:gd name="csY48" fmla="*/ 0 h 1362774"/>
                <a:gd name="csX49" fmla="*/ 5601782 w 5965845"/>
                <a:gd name="csY49" fmla="*/ 0 h 1362774"/>
                <a:gd name="csX50" fmla="*/ 5594307 w 5965845"/>
                <a:gd name="csY50" fmla="*/ 0 h 1362774"/>
                <a:gd name="csX51" fmla="*/ 5586831 w 5965845"/>
                <a:gd name="csY51" fmla="*/ 0 h 1362774"/>
                <a:gd name="csX52" fmla="*/ 5579558 w 5965845"/>
                <a:gd name="csY52" fmla="*/ 0 h 1362774"/>
                <a:gd name="csX53" fmla="*/ 5572083 w 5965845"/>
                <a:gd name="csY53" fmla="*/ 0 h 1362774"/>
                <a:gd name="csX54" fmla="*/ 5564608 w 5965845"/>
                <a:gd name="csY54" fmla="*/ 0 h 1362774"/>
                <a:gd name="csX55" fmla="*/ 5557132 w 5965845"/>
                <a:gd name="csY55" fmla="*/ 0 h 1362774"/>
                <a:gd name="csX56" fmla="*/ 5549859 w 5965845"/>
                <a:gd name="csY56" fmla="*/ 0 h 1362774"/>
                <a:gd name="csX57" fmla="*/ 5542182 w 5965845"/>
                <a:gd name="csY57" fmla="*/ 0 h 1362774"/>
                <a:gd name="csX58" fmla="*/ 5534909 w 5965845"/>
                <a:gd name="csY58" fmla="*/ 0 h 1362774"/>
                <a:gd name="csX59" fmla="*/ 5527434 w 5965845"/>
                <a:gd name="csY59" fmla="*/ 0 h 1362774"/>
                <a:gd name="csX60" fmla="*/ 5520160 w 5965845"/>
                <a:gd name="csY60" fmla="*/ 0 h 1362774"/>
                <a:gd name="csX61" fmla="*/ 5512483 w 5965845"/>
                <a:gd name="csY61" fmla="*/ 0 h 1362774"/>
                <a:gd name="csX62" fmla="*/ 5505210 w 5965845"/>
                <a:gd name="csY62" fmla="*/ 0 h 1362774"/>
                <a:gd name="csX63" fmla="*/ 5497735 w 5965845"/>
                <a:gd name="csY63" fmla="*/ 0 h 1362774"/>
                <a:gd name="csX64" fmla="*/ 5490259 w 5965845"/>
                <a:gd name="csY64" fmla="*/ 0 h 1362774"/>
                <a:gd name="csX65" fmla="*/ 5482784 w 5965845"/>
                <a:gd name="csY65" fmla="*/ 0 h 1362774"/>
                <a:gd name="csX66" fmla="*/ 5475511 w 5965845"/>
                <a:gd name="csY66" fmla="*/ 0 h 1362774"/>
                <a:gd name="csX67" fmla="*/ 5468036 w 5965845"/>
                <a:gd name="csY67" fmla="*/ 0 h 1362774"/>
                <a:gd name="csX68" fmla="*/ 5460560 w 5965845"/>
                <a:gd name="csY68" fmla="*/ 0 h 1362774"/>
                <a:gd name="csX69" fmla="*/ 5453085 w 5965845"/>
                <a:gd name="csY69" fmla="*/ 0 h 1362774"/>
                <a:gd name="csX70" fmla="*/ 5445610 w 5965845"/>
                <a:gd name="csY70" fmla="*/ 0 h 1362774"/>
                <a:gd name="csX71" fmla="*/ 5438337 w 5965845"/>
                <a:gd name="csY71" fmla="*/ 0 h 1362774"/>
                <a:gd name="csX72" fmla="*/ 5430862 w 5965845"/>
                <a:gd name="csY72" fmla="*/ 0 h 1362774"/>
                <a:gd name="csX73" fmla="*/ 5423588 w 5965845"/>
                <a:gd name="csY73" fmla="*/ 0 h 1362774"/>
                <a:gd name="csX74" fmla="*/ 5415911 w 5965845"/>
                <a:gd name="csY74" fmla="*/ 0 h 1362774"/>
                <a:gd name="csX75" fmla="*/ 5408638 w 5965845"/>
                <a:gd name="csY75" fmla="*/ 0 h 1362774"/>
                <a:gd name="csX76" fmla="*/ 5401163 w 5965845"/>
                <a:gd name="csY76" fmla="*/ 0 h 1362774"/>
                <a:gd name="csX77" fmla="*/ 5393889 w 5965845"/>
                <a:gd name="csY77" fmla="*/ 0 h 1362774"/>
                <a:gd name="csX78" fmla="*/ 5393889 w 5965845"/>
                <a:gd name="csY78" fmla="*/ 12186 h 1362774"/>
                <a:gd name="csX79" fmla="*/ 5386212 w 5965845"/>
                <a:gd name="csY79" fmla="*/ 12186 h 1362774"/>
                <a:gd name="csX80" fmla="*/ 5378939 w 5965845"/>
                <a:gd name="csY80" fmla="*/ 12186 h 1362774"/>
                <a:gd name="csX81" fmla="*/ 5378939 w 5965845"/>
                <a:gd name="csY81" fmla="*/ 24055 h 1362774"/>
                <a:gd name="csX82" fmla="*/ 5371464 w 5965845"/>
                <a:gd name="csY82" fmla="*/ 24055 h 1362774"/>
                <a:gd name="csX83" fmla="*/ 5363988 w 5965845"/>
                <a:gd name="csY83" fmla="*/ 24055 h 1362774"/>
                <a:gd name="csX84" fmla="*/ 5356513 w 5965845"/>
                <a:gd name="csY84" fmla="*/ 24055 h 1362774"/>
                <a:gd name="csX85" fmla="*/ 5349240 w 5965845"/>
                <a:gd name="csY85" fmla="*/ 24055 h 1362774"/>
                <a:gd name="csX86" fmla="*/ 5341765 w 5965845"/>
                <a:gd name="csY86" fmla="*/ 24055 h 1362774"/>
                <a:gd name="csX87" fmla="*/ 5334289 w 5965845"/>
                <a:gd name="csY87" fmla="*/ 24055 h 1362774"/>
                <a:gd name="csX88" fmla="*/ 5326814 w 5965845"/>
                <a:gd name="csY88" fmla="*/ 24055 h 1362774"/>
                <a:gd name="csX89" fmla="*/ 5319339 w 5965845"/>
                <a:gd name="csY89" fmla="*/ 24055 h 1362774"/>
                <a:gd name="csX90" fmla="*/ 5312066 w 5965845"/>
                <a:gd name="csY90" fmla="*/ 24055 h 1362774"/>
                <a:gd name="csX91" fmla="*/ 5304591 w 5965845"/>
                <a:gd name="csY91" fmla="*/ 24055 h 1362774"/>
                <a:gd name="csX92" fmla="*/ 5297115 w 5965845"/>
                <a:gd name="csY92" fmla="*/ 24055 h 1362774"/>
                <a:gd name="csX93" fmla="*/ 5289640 w 5965845"/>
                <a:gd name="csY93" fmla="*/ 24055 h 1362774"/>
                <a:gd name="csX94" fmla="*/ 5282367 w 5965845"/>
                <a:gd name="csY94" fmla="*/ 24055 h 1362774"/>
                <a:gd name="csX95" fmla="*/ 5274892 w 5965845"/>
                <a:gd name="csY95" fmla="*/ 24055 h 1362774"/>
                <a:gd name="csX96" fmla="*/ 5267416 w 5965845"/>
                <a:gd name="csY96" fmla="*/ 24055 h 1362774"/>
                <a:gd name="csX97" fmla="*/ 5259941 w 5965845"/>
                <a:gd name="csY97" fmla="*/ 24055 h 1362774"/>
                <a:gd name="csX98" fmla="*/ 5252668 w 5965845"/>
                <a:gd name="csY98" fmla="*/ 24055 h 1362774"/>
                <a:gd name="csX99" fmla="*/ 5245193 w 5965845"/>
                <a:gd name="csY99" fmla="*/ 24055 h 1362774"/>
                <a:gd name="csX100" fmla="*/ 5237717 w 5965845"/>
                <a:gd name="csY100" fmla="*/ 24055 h 1362774"/>
                <a:gd name="csX101" fmla="*/ 5230242 w 5965845"/>
                <a:gd name="csY101" fmla="*/ 24055 h 1362774"/>
                <a:gd name="csX102" fmla="*/ 5230242 w 5965845"/>
                <a:gd name="csY102" fmla="*/ 34342 h 1362774"/>
                <a:gd name="csX103" fmla="*/ 5222767 w 5965845"/>
                <a:gd name="csY103" fmla="*/ 34342 h 1362774"/>
                <a:gd name="csX104" fmla="*/ 5215494 w 5965845"/>
                <a:gd name="csY104" fmla="*/ 34342 h 1362774"/>
                <a:gd name="csX105" fmla="*/ 5208018 w 5965845"/>
                <a:gd name="csY105" fmla="*/ 34342 h 1362774"/>
                <a:gd name="csX106" fmla="*/ 5200543 w 5965845"/>
                <a:gd name="csY106" fmla="*/ 34342 h 1362774"/>
                <a:gd name="csX107" fmla="*/ 5193068 w 5965845"/>
                <a:gd name="csY107" fmla="*/ 34342 h 1362774"/>
                <a:gd name="csX108" fmla="*/ 5193068 w 5965845"/>
                <a:gd name="csY108" fmla="*/ 44154 h 1362774"/>
                <a:gd name="csX109" fmla="*/ 5185795 w 5965845"/>
                <a:gd name="csY109" fmla="*/ 44154 h 1362774"/>
                <a:gd name="csX110" fmla="*/ 5178320 w 5965845"/>
                <a:gd name="csY110" fmla="*/ 44154 h 1362774"/>
                <a:gd name="csX111" fmla="*/ 5170844 w 5965845"/>
                <a:gd name="csY111" fmla="*/ 44154 h 1362774"/>
                <a:gd name="csX112" fmla="*/ 5170844 w 5965845"/>
                <a:gd name="csY112" fmla="*/ 53808 h 1362774"/>
                <a:gd name="csX113" fmla="*/ 5163369 w 5965845"/>
                <a:gd name="csY113" fmla="*/ 53808 h 1362774"/>
                <a:gd name="csX114" fmla="*/ 5156096 w 5965845"/>
                <a:gd name="csY114" fmla="*/ 53808 h 1362774"/>
                <a:gd name="csX115" fmla="*/ 5148621 w 5965845"/>
                <a:gd name="csY115" fmla="*/ 53808 h 1362774"/>
                <a:gd name="csX116" fmla="*/ 5141145 w 5965845"/>
                <a:gd name="csY116" fmla="*/ 53808 h 1362774"/>
                <a:gd name="csX117" fmla="*/ 5133670 w 5965845"/>
                <a:gd name="csY117" fmla="*/ 53808 h 1362774"/>
                <a:gd name="csX118" fmla="*/ 5126397 w 5965845"/>
                <a:gd name="csY118" fmla="*/ 53808 h 1362774"/>
                <a:gd name="csX119" fmla="*/ 5118922 w 5965845"/>
                <a:gd name="csY119" fmla="*/ 53808 h 1362774"/>
                <a:gd name="csX120" fmla="*/ 5118922 w 5965845"/>
                <a:gd name="csY120" fmla="*/ 63304 h 1362774"/>
                <a:gd name="csX121" fmla="*/ 5111446 w 5965845"/>
                <a:gd name="csY121" fmla="*/ 63304 h 1362774"/>
                <a:gd name="csX122" fmla="*/ 5103971 w 5965845"/>
                <a:gd name="csY122" fmla="*/ 63304 h 1362774"/>
                <a:gd name="csX123" fmla="*/ 5096496 w 5965845"/>
                <a:gd name="csY123" fmla="*/ 63304 h 1362774"/>
                <a:gd name="csX124" fmla="*/ 5089223 w 5965845"/>
                <a:gd name="csY124" fmla="*/ 63304 h 1362774"/>
                <a:gd name="csX125" fmla="*/ 5081748 w 5965845"/>
                <a:gd name="csY125" fmla="*/ 63304 h 1362774"/>
                <a:gd name="csX126" fmla="*/ 5074272 w 5965845"/>
                <a:gd name="csY126" fmla="*/ 63304 h 1362774"/>
                <a:gd name="csX127" fmla="*/ 5074272 w 5965845"/>
                <a:gd name="csY127" fmla="*/ 72325 h 1362774"/>
                <a:gd name="csX128" fmla="*/ 5066797 w 5965845"/>
                <a:gd name="csY128" fmla="*/ 72325 h 1362774"/>
                <a:gd name="csX129" fmla="*/ 5059524 w 5965845"/>
                <a:gd name="csY129" fmla="*/ 72325 h 1362774"/>
                <a:gd name="csX130" fmla="*/ 5051847 w 5965845"/>
                <a:gd name="csY130" fmla="*/ 72325 h 1362774"/>
                <a:gd name="csX131" fmla="*/ 5044573 w 5965845"/>
                <a:gd name="csY131" fmla="*/ 72325 h 1362774"/>
                <a:gd name="csX132" fmla="*/ 5037098 w 5965845"/>
                <a:gd name="csY132" fmla="*/ 72325 h 1362774"/>
                <a:gd name="csX133" fmla="*/ 5029825 w 5965845"/>
                <a:gd name="csY133" fmla="*/ 72325 h 1362774"/>
                <a:gd name="csX134" fmla="*/ 5022148 w 5965845"/>
                <a:gd name="csY134" fmla="*/ 72325 h 1362774"/>
                <a:gd name="csX135" fmla="*/ 5014874 w 5965845"/>
                <a:gd name="csY135" fmla="*/ 72325 h 1362774"/>
                <a:gd name="csX136" fmla="*/ 5007399 w 5965845"/>
                <a:gd name="csY136" fmla="*/ 72325 h 1362774"/>
                <a:gd name="csX137" fmla="*/ 5007399 w 5965845"/>
                <a:gd name="csY137" fmla="*/ 80871 h 1362774"/>
                <a:gd name="csX138" fmla="*/ 5000126 w 5965845"/>
                <a:gd name="csY138" fmla="*/ 80871 h 1362774"/>
                <a:gd name="csX139" fmla="*/ 5000126 w 5965845"/>
                <a:gd name="csY139" fmla="*/ 89575 h 1362774"/>
                <a:gd name="csX140" fmla="*/ 4992449 w 5965845"/>
                <a:gd name="csY140" fmla="*/ 89575 h 1362774"/>
                <a:gd name="csX141" fmla="*/ 4985176 w 5965845"/>
                <a:gd name="csY141" fmla="*/ 89575 h 1362774"/>
                <a:gd name="csX142" fmla="*/ 4977700 w 5965845"/>
                <a:gd name="csY142" fmla="*/ 89575 h 1362774"/>
                <a:gd name="csX143" fmla="*/ 4970225 w 5965845"/>
                <a:gd name="csY143" fmla="*/ 89575 h 1362774"/>
                <a:gd name="csX144" fmla="*/ 4962750 w 5965845"/>
                <a:gd name="csY144" fmla="*/ 89575 h 1362774"/>
                <a:gd name="csX145" fmla="*/ 4955477 w 5965845"/>
                <a:gd name="csY145" fmla="*/ 89575 h 1362774"/>
                <a:gd name="csX146" fmla="*/ 4955477 w 5965845"/>
                <a:gd name="csY146" fmla="*/ 97805 h 1362774"/>
                <a:gd name="csX147" fmla="*/ 4948001 w 5965845"/>
                <a:gd name="csY147" fmla="*/ 97805 h 1362774"/>
                <a:gd name="csX148" fmla="*/ 4940526 w 5965845"/>
                <a:gd name="csY148" fmla="*/ 97805 h 1362774"/>
                <a:gd name="csX149" fmla="*/ 4933051 w 5965845"/>
                <a:gd name="csY149" fmla="*/ 97805 h 1362774"/>
                <a:gd name="csX150" fmla="*/ 4925576 w 5965845"/>
                <a:gd name="csY150" fmla="*/ 97805 h 1362774"/>
                <a:gd name="csX151" fmla="*/ 4918303 w 5965845"/>
                <a:gd name="csY151" fmla="*/ 97805 h 1362774"/>
                <a:gd name="csX152" fmla="*/ 4910827 w 5965845"/>
                <a:gd name="csY152" fmla="*/ 97805 h 1362774"/>
                <a:gd name="csX153" fmla="*/ 4903352 w 5965845"/>
                <a:gd name="csY153" fmla="*/ 97805 h 1362774"/>
                <a:gd name="csX154" fmla="*/ 4903352 w 5965845"/>
                <a:gd name="csY154" fmla="*/ 105876 h 1362774"/>
                <a:gd name="csX155" fmla="*/ 4895877 w 5965845"/>
                <a:gd name="csY155" fmla="*/ 105876 h 1362774"/>
                <a:gd name="csX156" fmla="*/ 4888604 w 5965845"/>
                <a:gd name="csY156" fmla="*/ 105876 h 1362774"/>
                <a:gd name="csX157" fmla="*/ 4881128 w 5965845"/>
                <a:gd name="csY157" fmla="*/ 105876 h 1362774"/>
                <a:gd name="csX158" fmla="*/ 4873653 w 5965845"/>
                <a:gd name="csY158" fmla="*/ 105876 h 1362774"/>
                <a:gd name="csX159" fmla="*/ 4866178 w 5965845"/>
                <a:gd name="csY159" fmla="*/ 105876 h 1362774"/>
                <a:gd name="csX160" fmla="*/ 4858905 w 5965845"/>
                <a:gd name="csY160" fmla="*/ 105876 h 1362774"/>
                <a:gd name="csX161" fmla="*/ 4851429 w 5965845"/>
                <a:gd name="csY161" fmla="*/ 105876 h 1362774"/>
                <a:gd name="csX162" fmla="*/ 4843954 w 5965845"/>
                <a:gd name="csY162" fmla="*/ 105876 h 1362774"/>
                <a:gd name="csX163" fmla="*/ 4843954 w 5965845"/>
                <a:gd name="csY163" fmla="*/ 113789 h 1362774"/>
                <a:gd name="csX164" fmla="*/ 4836479 w 5965845"/>
                <a:gd name="csY164" fmla="*/ 113789 h 1362774"/>
                <a:gd name="csX165" fmla="*/ 4829004 w 5965845"/>
                <a:gd name="csY165" fmla="*/ 113789 h 1362774"/>
                <a:gd name="csX166" fmla="*/ 4829004 w 5965845"/>
                <a:gd name="csY166" fmla="*/ 121543 h 1362774"/>
                <a:gd name="csX167" fmla="*/ 4821731 w 5965845"/>
                <a:gd name="csY167" fmla="*/ 121543 h 1362774"/>
                <a:gd name="csX168" fmla="*/ 4814255 w 5965845"/>
                <a:gd name="csY168" fmla="*/ 121543 h 1362774"/>
                <a:gd name="csX169" fmla="*/ 4806780 w 5965845"/>
                <a:gd name="csY169" fmla="*/ 121543 h 1362774"/>
                <a:gd name="csX170" fmla="*/ 4799305 w 5965845"/>
                <a:gd name="csY170" fmla="*/ 121543 h 1362774"/>
                <a:gd name="csX171" fmla="*/ 4792032 w 5965845"/>
                <a:gd name="csY171" fmla="*/ 121543 h 1362774"/>
                <a:gd name="csX172" fmla="*/ 4784556 w 5965845"/>
                <a:gd name="csY172" fmla="*/ 121543 h 1362774"/>
                <a:gd name="csX173" fmla="*/ 4777081 w 5965845"/>
                <a:gd name="csY173" fmla="*/ 121543 h 1362774"/>
                <a:gd name="csX174" fmla="*/ 4769606 w 5965845"/>
                <a:gd name="csY174" fmla="*/ 121543 h 1362774"/>
                <a:gd name="csX175" fmla="*/ 4762333 w 5965845"/>
                <a:gd name="csY175" fmla="*/ 121543 h 1362774"/>
                <a:gd name="csX176" fmla="*/ 4754857 w 5965845"/>
                <a:gd name="csY176" fmla="*/ 121543 h 1362774"/>
                <a:gd name="csX177" fmla="*/ 4747382 w 5965845"/>
                <a:gd name="csY177" fmla="*/ 121543 h 1362774"/>
                <a:gd name="csX178" fmla="*/ 4739907 w 5965845"/>
                <a:gd name="csY178" fmla="*/ 121543 h 1362774"/>
                <a:gd name="csX179" fmla="*/ 4732634 w 5965845"/>
                <a:gd name="csY179" fmla="*/ 121543 h 1362774"/>
                <a:gd name="csX180" fmla="*/ 4732634 w 5965845"/>
                <a:gd name="csY180" fmla="*/ 128823 h 1362774"/>
                <a:gd name="csX181" fmla="*/ 4725159 w 5965845"/>
                <a:gd name="csY181" fmla="*/ 128823 h 1362774"/>
                <a:gd name="csX182" fmla="*/ 4717683 w 5965845"/>
                <a:gd name="csY182" fmla="*/ 128823 h 1362774"/>
                <a:gd name="csX183" fmla="*/ 4710208 w 5965845"/>
                <a:gd name="csY183" fmla="*/ 128823 h 1362774"/>
                <a:gd name="csX184" fmla="*/ 4702733 w 5965845"/>
                <a:gd name="csY184" fmla="*/ 128823 h 1362774"/>
                <a:gd name="csX185" fmla="*/ 4695460 w 5965845"/>
                <a:gd name="csY185" fmla="*/ 128823 h 1362774"/>
                <a:gd name="csX186" fmla="*/ 4687984 w 5965845"/>
                <a:gd name="csY186" fmla="*/ 128823 h 1362774"/>
                <a:gd name="csX187" fmla="*/ 4680509 w 5965845"/>
                <a:gd name="csY187" fmla="*/ 128823 h 1362774"/>
                <a:gd name="csX188" fmla="*/ 4673034 w 5965845"/>
                <a:gd name="csY188" fmla="*/ 128823 h 1362774"/>
                <a:gd name="csX189" fmla="*/ 4665761 w 5965845"/>
                <a:gd name="csY189" fmla="*/ 128823 h 1362774"/>
                <a:gd name="csX190" fmla="*/ 4658083 w 5965845"/>
                <a:gd name="csY190" fmla="*/ 128823 h 1362774"/>
                <a:gd name="csX191" fmla="*/ 4650810 w 5965845"/>
                <a:gd name="csY191" fmla="*/ 128823 h 1362774"/>
                <a:gd name="csX192" fmla="*/ 4643335 w 5965845"/>
                <a:gd name="csY192" fmla="*/ 128823 h 1362774"/>
                <a:gd name="csX193" fmla="*/ 4643335 w 5965845"/>
                <a:gd name="csY193" fmla="*/ 135629 h 1362774"/>
                <a:gd name="csX194" fmla="*/ 4636062 w 5965845"/>
                <a:gd name="csY194" fmla="*/ 135629 h 1362774"/>
                <a:gd name="csX195" fmla="*/ 4636062 w 5965845"/>
                <a:gd name="csY195" fmla="*/ 142275 h 1362774"/>
                <a:gd name="csX196" fmla="*/ 4628384 w 5965845"/>
                <a:gd name="csY196" fmla="*/ 142275 h 1362774"/>
                <a:gd name="csX197" fmla="*/ 4628384 w 5965845"/>
                <a:gd name="csY197" fmla="*/ 149081 h 1362774"/>
                <a:gd name="csX198" fmla="*/ 4621111 w 5965845"/>
                <a:gd name="csY198" fmla="*/ 149081 h 1362774"/>
                <a:gd name="csX199" fmla="*/ 4613636 w 5965845"/>
                <a:gd name="csY199" fmla="*/ 149081 h 1362774"/>
                <a:gd name="csX200" fmla="*/ 4606161 w 5965845"/>
                <a:gd name="csY200" fmla="*/ 149081 h 1362774"/>
                <a:gd name="csX201" fmla="*/ 4598888 w 5965845"/>
                <a:gd name="csY201" fmla="*/ 149081 h 1362774"/>
                <a:gd name="csX202" fmla="*/ 4598888 w 5965845"/>
                <a:gd name="csY202" fmla="*/ 162374 h 1362774"/>
                <a:gd name="csX203" fmla="*/ 4591412 w 5965845"/>
                <a:gd name="csY203" fmla="*/ 162374 h 1362774"/>
                <a:gd name="csX204" fmla="*/ 4583937 w 5965845"/>
                <a:gd name="csY204" fmla="*/ 162374 h 1362774"/>
                <a:gd name="csX205" fmla="*/ 4576462 w 5965845"/>
                <a:gd name="csY205" fmla="*/ 162374 h 1362774"/>
                <a:gd name="csX206" fmla="*/ 4569189 w 5965845"/>
                <a:gd name="csY206" fmla="*/ 162374 h 1362774"/>
                <a:gd name="csX207" fmla="*/ 4569189 w 5965845"/>
                <a:gd name="csY207" fmla="*/ 168863 h 1362774"/>
                <a:gd name="csX208" fmla="*/ 4561713 w 5965845"/>
                <a:gd name="csY208" fmla="*/ 168863 h 1362774"/>
                <a:gd name="csX209" fmla="*/ 4554238 w 5965845"/>
                <a:gd name="csY209" fmla="*/ 168863 h 1362774"/>
                <a:gd name="csX210" fmla="*/ 4546763 w 5965845"/>
                <a:gd name="csY210" fmla="*/ 168863 h 1362774"/>
                <a:gd name="csX211" fmla="*/ 4539490 w 5965845"/>
                <a:gd name="csY211" fmla="*/ 168863 h 1362774"/>
                <a:gd name="csX212" fmla="*/ 4531812 w 5965845"/>
                <a:gd name="csY212" fmla="*/ 168863 h 1362774"/>
                <a:gd name="csX213" fmla="*/ 4524539 w 5965845"/>
                <a:gd name="csY213" fmla="*/ 168863 h 1362774"/>
                <a:gd name="csX214" fmla="*/ 4517064 w 5965845"/>
                <a:gd name="csY214" fmla="*/ 168863 h 1362774"/>
                <a:gd name="csX215" fmla="*/ 4509791 w 5965845"/>
                <a:gd name="csY215" fmla="*/ 168863 h 1362774"/>
                <a:gd name="csX216" fmla="*/ 4502113 w 5965845"/>
                <a:gd name="csY216" fmla="*/ 168863 h 1362774"/>
                <a:gd name="csX217" fmla="*/ 4494840 w 5965845"/>
                <a:gd name="csY217" fmla="*/ 168863 h 1362774"/>
                <a:gd name="csX218" fmla="*/ 4487365 w 5965845"/>
                <a:gd name="csY218" fmla="*/ 168863 h 1362774"/>
                <a:gd name="csX219" fmla="*/ 4479890 w 5965845"/>
                <a:gd name="csY219" fmla="*/ 168863 h 1362774"/>
                <a:gd name="csX220" fmla="*/ 4472415 w 5965845"/>
                <a:gd name="csY220" fmla="*/ 168863 h 1362774"/>
                <a:gd name="csX221" fmla="*/ 4465141 w 5965845"/>
                <a:gd name="csY221" fmla="*/ 168863 h 1362774"/>
                <a:gd name="csX222" fmla="*/ 4457666 w 5965845"/>
                <a:gd name="csY222" fmla="*/ 168863 h 1362774"/>
                <a:gd name="csX223" fmla="*/ 4450191 w 5965845"/>
                <a:gd name="csY223" fmla="*/ 168863 h 1362774"/>
                <a:gd name="csX224" fmla="*/ 4442716 w 5965845"/>
                <a:gd name="csY224" fmla="*/ 168863 h 1362774"/>
                <a:gd name="csX225" fmla="*/ 4435240 w 5965845"/>
                <a:gd name="csY225" fmla="*/ 168863 h 1362774"/>
                <a:gd name="csX226" fmla="*/ 4427967 w 5965845"/>
                <a:gd name="csY226" fmla="*/ 168863 h 1362774"/>
                <a:gd name="csX227" fmla="*/ 4420492 w 5965845"/>
                <a:gd name="csY227" fmla="*/ 168863 h 1362774"/>
                <a:gd name="csX228" fmla="*/ 4413017 w 5965845"/>
                <a:gd name="csY228" fmla="*/ 168863 h 1362774"/>
                <a:gd name="csX229" fmla="*/ 4405542 w 5965845"/>
                <a:gd name="csY229" fmla="*/ 168863 h 1362774"/>
                <a:gd name="csX230" fmla="*/ 4405542 w 5965845"/>
                <a:gd name="csY230" fmla="*/ 175035 h 1362774"/>
                <a:gd name="csX231" fmla="*/ 4398268 w 5965845"/>
                <a:gd name="csY231" fmla="*/ 175035 h 1362774"/>
                <a:gd name="csX232" fmla="*/ 4383318 w 5965845"/>
                <a:gd name="csY232" fmla="*/ 175035 h 1362774"/>
                <a:gd name="csX233" fmla="*/ 4375843 w 5965845"/>
                <a:gd name="csY233" fmla="*/ 175035 h 1362774"/>
                <a:gd name="csX234" fmla="*/ 4368569 w 5965845"/>
                <a:gd name="csY234" fmla="*/ 175035 h 1362774"/>
                <a:gd name="csX235" fmla="*/ 4368569 w 5965845"/>
                <a:gd name="csY235" fmla="*/ 181207 h 1362774"/>
                <a:gd name="csX236" fmla="*/ 4361094 w 5965845"/>
                <a:gd name="csY236" fmla="*/ 181207 h 1362774"/>
                <a:gd name="csX237" fmla="*/ 4361094 w 5965845"/>
                <a:gd name="csY237" fmla="*/ 187379 h 1362774"/>
                <a:gd name="csX238" fmla="*/ 4353619 w 5965845"/>
                <a:gd name="csY238" fmla="*/ 187379 h 1362774"/>
                <a:gd name="csX239" fmla="*/ 4353619 w 5965845"/>
                <a:gd name="csY239" fmla="*/ 193552 h 1362774"/>
                <a:gd name="csX240" fmla="*/ 4346144 w 5965845"/>
                <a:gd name="csY240" fmla="*/ 193552 h 1362774"/>
                <a:gd name="csX241" fmla="*/ 4338870 w 5965845"/>
                <a:gd name="csY241" fmla="*/ 193552 h 1362774"/>
                <a:gd name="csX242" fmla="*/ 4331395 w 5965845"/>
                <a:gd name="csY242" fmla="*/ 193552 h 1362774"/>
                <a:gd name="csX243" fmla="*/ 4331395 w 5965845"/>
                <a:gd name="csY243" fmla="*/ 199566 h 1362774"/>
                <a:gd name="csX244" fmla="*/ 4323920 w 5965845"/>
                <a:gd name="csY244" fmla="*/ 199566 h 1362774"/>
                <a:gd name="csX245" fmla="*/ 4316445 w 5965845"/>
                <a:gd name="csY245" fmla="*/ 199566 h 1362774"/>
                <a:gd name="csX246" fmla="*/ 4316445 w 5965845"/>
                <a:gd name="csY246" fmla="*/ 211751 h 1362774"/>
                <a:gd name="csX247" fmla="*/ 4308970 w 5965845"/>
                <a:gd name="csY247" fmla="*/ 211751 h 1362774"/>
                <a:gd name="csX248" fmla="*/ 4301696 w 5965845"/>
                <a:gd name="csY248" fmla="*/ 211751 h 1362774"/>
                <a:gd name="csX249" fmla="*/ 4294221 w 5965845"/>
                <a:gd name="csY249" fmla="*/ 211751 h 1362774"/>
                <a:gd name="csX250" fmla="*/ 4286746 w 5965845"/>
                <a:gd name="csY250" fmla="*/ 211751 h 1362774"/>
                <a:gd name="csX251" fmla="*/ 4279271 w 5965845"/>
                <a:gd name="csY251" fmla="*/ 211751 h 1362774"/>
                <a:gd name="csX252" fmla="*/ 4271997 w 5965845"/>
                <a:gd name="csY252" fmla="*/ 211751 h 1362774"/>
                <a:gd name="csX253" fmla="*/ 4264522 w 5965845"/>
                <a:gd name="csY253" fmla="*/ 211751 h 1362774"/>
                <a:gd name="csX254" fmla="*/ 4257047 w 5965845"/>
                <a:gd name="csY254" fmla="*/ 211751 h 1362774"/>
                <a:gd name="csX255" fmla="*/ 4257047 w 5965845"/>
                <a:gd name="csY255" fmla="*/ 217765 h 1362774"/>
                <a:gd name="csX256" fmla="*/ 4249572 w 5965845"/>
                <a:gd name="csY256" fmla="*/ 217765 h 1362774"/>
                <a:gd name="csX257" fmla="*/ 4242298 w 5965845"/>
                <a:gd name="csY257" fmla="*/ 217765 h 1362774"/>
                <a:gd name="csX258" fmla="*/ 4234823 w 5965845"/>
                <a:gd name="csY258" fmla="*/ 217765 h 1362774"/>
                <a:gd name="csX259" fmla="*/ 4227348 w 5965845"/>
                <a:gd name="csY259" fmla="*/ 217765 h 1362774"/>
                <a:gd name="csX260" fmla="*/ 4227348 w 5965845"/>
                <a:gd name="csY260" fmla="*/ 223621 h 1362774"/>
                <a:gd name="csX261" fmla="*/ 4219873 w 5965845"/>
                <a:gd name="csY261" fmla="*/ 223621 h 1362774"/>
                <a:gd name="csX262" fmla="*/ 4212398 w 5965845"/>
                <a:gd name="csY262" fmla="*/ 223621 h 1362774"/>
                <a:gd name="csX263" fmla="*/ 4205124 w 5965845"/>
                <a:gd name="csY263" fmla="*/ 223621 h 1362774"/>
                <a:gd name="csX264" fmla="*/ 4205124 w 5965845"/>
                <a:gd name="csY264" fmla="*/ 229477 h 1362774"/>
                <a:gd name="csX265" fmla="*/ 4197649 w 5965845"/>
                <a:gd name="csY265" fmla="*/ 229477 h 1362774"/>
                <a:gd name="csX266" fmla="*/ 4190174 w 5965845"/>
                <a:gd name="csY266" fmla="*/ 229477 h 1362774"/>
                <a:gd name="csX267" fmla="*/ 4182699 w 5965845"/>
                <a:gd name="csY267" fmla="*/ 229477 h 1362774"/>
                <a:gd name="csX268" fmla="*/ 4175425 w 5965845"/>
                <a:gd name="csY268" fmla="*/ 229477 h 1362774"/>
                <a:gd name="csX269" fmla="*/ 4167950 w 5965845"/>
                <a:gd name="csY269" fmla="*/ 229477 h 1362774"/>
                <a:gd name="csX270" fmla="*/ 4160475 w 5965845"/>
                <a:gd name="csY270" fmla="*/ 229477 h 1362774"/>
                <a:gd name="csX271" fmla="*/ 4160475 w 5965845"/>
                <a:gd name="csY271" fmla="*/ 235174 h 1362774"/>
                <a:gd name="csX272" fmla="*/ 4153000 w 5965845"/>
                <a:gd name="csY272" fmla="*/ 235174 h 1362774"/>
                <a:gd name="csX273" fmla="*/ 4145726 w 5965845"/>
                <a:gd name="csY273" fmla="*/ 235174 h 1362774"/>
                <a:gd name="csX274" fmla="*/ 4138049 w 5965845"/>
                <a:gd name="csY274" fmla="*/ 235174 h 1362774"/>
                <a:gd name="csX275" fmla="*/ 4130776 w 5965845"/>
                <a:gd name="csY275" fmla="*/ 235174 h 1362774"/>
                <a:gd name="csX276" fmla="*/ 4123301 w 5965845"/>
                <a:gd name="csY276" fmla="*/ 235174 h 1362774"/>
                <a:gd name="csX277" fmla="*/ 4116027 w 5965845"/>
                <a:gd name="csY277" fmla="*/ 235174 h 1362774"/>
                <a:gd name="csX278" fmla="*/ 4108350 w 5965845"/>
                <a:gd name="csY278" fmla="*/ 235174 h 1362774"/>
                <a:gd name="csX279" fmla="*/ 4108350 w 5965845"/>
                <a:gd name="csY279" fmla="*/ 240871 h 1362774"/>
                <a:gd name="csX280" fmla="*/ 4101077 w 5965845"/>
                <a:gd name="csY280" fmla="*/ 240871 h 1362774"/>
                <a:gd name="csX281" fmla="*/ 4101077 w 5965845"/>
                <a:gd name="csY281" fmla="*/ 246569 h 1362774"/>
                <a:gd name="csX282" fmla="*/ 4093602 w 5965845"/>
                <a:gd name="csY282" fmla="*/ 246569 h 1362774"/>
                <a:gd name="csX283" fmla="*/ 4086127 w 5965845"/>
                <a:gd name="csY283" fmla="*/ 246569 h 1362774"/>
                <a:gd name="csX284" fmla="*/ 4078853 w 5965845"/>
                <a:gd name="csY284" fmla="*/ 246569 h 1362774"/>
                <a:gd name="csX285" fmla="*/ 4071378 w 5965845"/>
                <a:gd name="csY285" fmla="*/ 246569 h 1362774"/>
                <a:gd name="csX286" fmla="*/ 4071378 w 5965845"/>
                <a:gd name="csY286" fmla="*/ 257647 h 1362774"/>
                <a:gd name="csX287" fmla="*/ 4063903 w 5965845"/>
                <a:gd name="csY287" fmla="*/ 257647 h 1362774"/>
                <a:gd name="csX288" fmla="*/ 4056428 w 5965845"/>
                <a:gd name="csY288" fmla="*/ 257647 h 1362774"/>
                <a:gd name="csX289" fmla="*/ 4049154 w 5965845"/>
                <a:gd name="csY289" fmla="*/ 257647 h 1362774"/>
                <a:gd name="csX290" fmla="*/ 4041477 w 5965845"/>
                <a:gd name="csY290" fmla="*/ 257647 h 1362774"/>
                <a:gd name="csX291" fmla="*/ 4034204 w 5965845"/>
                <a:gd name="csY291" fmla="*/ 257647 h 1362774"/>
                <a:gd name="csX292" fmla="*/ 4026729 w 5965845"/>
                <a:gd name="csY292" fmla="*/ 257647 h 1362774"/>
                <a:gd name="csX293" fmla="*/ 4019455 w 5965845"/>
                <a:gd name="csY293" fmla="*/ 257647 h 1362774"/>
                <a:gd name="csX294" fmla="*/ 4011778 w 5965845"/>
                <a:gd name="csY294" fmla="*/ 257647 h 1362774"/>
                <a:gd name="csX295" fmla="*/ 4004505 w 5965845"/>
                <a:gd name="csY295" fmla="*/ 257647 h 1362774"/>
                <a:gd name="csX296" fmla="*/ 3997030 w 5965845"/>
                <a:gd name="csY296" fmla="*/ 257647 h 1362774"/>
                <a:gd name="csX297" fmla="*/ 3989555 w 5965845"/>
                <a:gd name="csY297" fmla="*/ 257647 h 1362774"/>
                <a:gd name="csX298" fmla="*/ 3982079 w 5965845"/>
                <a:gd name="csY298" fmla="*/ 257647 h 1362774"/>
                <a:gd name="csX299" fmla="*/ 3982079 w 5965845"/>
                <a:gd name="csY299" fmla="*/ 273315 h 1362774"/>
                <a:gd name="csX300" fmla="*/ 3974806 w 5965845"/>
                <a:gd name="csY300" fmla="*/ 273315 h 1362774"/>
                <a:gd name="csX301" fmla="*/ 3967331 w 5965845"/>
                <a:gd name="csY301" fmla="*/ 273315 h 1362774"/>
                <a:gd name="csX302" fmla="*/ 3959856 w 5965845"/>
                <a:gd name="csY302" fmla="*/ 273315 h 1362774"/>
                <a:gd name="csX303" fmla="*/ 3959856 w 5965845"/>
                <a:gd name="csY303" fmla="*/ 283760 h 1362774"/>
                <a:gd name="csX304" fmla="*/ 3952381 w 5965845"/>
                <a:gd name="csY304" fmla="*/ 283760 h 1362774"/>
                <a:gd name="csX305" fmla="*/ 3945107 w 5965845"/>
                <a:gd name="csY305" fmla="*/ 283760 h 1362774"/>
                <a:gd name="csX306" fmla="*/ 3937632 w 5965845"/>
                <a:gd name="csY306" fmla="*/ 283760 h 1362774"/>
                <a:gd name="csX307" fmla="*/ 3930157 w 5965845"/>
                <a:gd name="csY307" fmla="*/ 283760 h 1362774"/>
                <a:gd name="csX308" fmla="*/ 3922682 w 5965845"/>
                <a:gd name="csY308" fmla="*/ 283760 h 1362774"/>
                <a:gd name="csX309" fmla="*/ 3915206 w 5965845"/>
                <a:gd name="csY309" fmla="*/ 283760 h 1362774"/>
                <a:gd name="csX310" fmla="*/ 3907933 w 5965845"/>
                <a:gd name="csY310" fmla="*/ 283760 h 1362774"/>
                <a:gd name="csX311" fmla="*/ 3900458 w 5965845"/>
                <a:gd name="csY311" fmla="*/ 283760 h 1362774"/>
                <a:gd name="csX312" fmla="*/ 3892983 w 5965845"/>
                <a:gd name="csY312" fmla="*/ 283760 h 1362774"/>
                <a:gd name="csX313" fmla="*/ 3885507 w 5965845"/>
                <a:gd name="csY313" fmla="*/ 283760 h 1362774"/>
                <a:gd name="csX314" fmla="*/ 3878234 w 5965845"/>
                <a:gd name="csY314" fmla="*/ 283760 h 1362774"/>
                <a:gd name="csX315" fmla="*/ 3870759 w 5965845"/>
                <a:gd name="csY315" fmla="*/ 283760 h 1362774"/>
                <a:gd name="csX316" fmla="*/ 3863284 w 5965845"/>
                <a:gd name="csY316" fmla="*/ 283760 h 1362774"/>
                <a:gd name="csX317" fmla="*/ 3855808 w 5965845"/>
                <a:gd name="csY317" fmla="*/ 283760 h 1362774"/>
                <a:gd name="csX318" fmla="*/ 3848535 w 5965845"/>
                <a:gd name="csY318" fmla="*/ 283760 h 1362774"/>
                <a:gd name="csX319" fmla="*/ 3848535 w 5965845"/>
                <a:gd name="csY319" fmla="*/ 288824 h 1362774"/>
                <a:gd name="csX320" fmla="*/ 3841060 w 5965845"/>
                <a:gd name="csY320" fmla="*/ 288824 h 1362774"/>
                <a:gd name="csX321" fmla="*/ 3833585 w 5965845"/>
                <a:gd name="csY321" fmla="*/ 288824 h 1362774"/>
                <a:gd name="csX322" fmla="*/ 3826110 w 5965845"/>
                <a:gd name="csY322" fmla="*/ 288824 h 1362774"/>
                <a:gd name="csX323" fmla="*/ 3818634 w 5965845"/>
                <a:gd name="csY323" fmla="*/ 288824 h 1362774"/>
                <a:gd name="csX324" fmla="*/ 3818634 w 5965845"/>
                <a:gd name="csY324" fmla="*/ 293730 h 1362774"/>
                <a:gd name="csX325" fmla="*/ 3811361 w 5965845"/>
                <a:gd name="csY325" fmla="*/ 293730 h 1362774"/>
                <a:gd name="csX326" fmla="*/ 3803886 w 5965845"/>
                <a:gd name="csY326" fmla="*/ 293730 h 1362774"/>
                <a:gd name="csX327" fmla="*/ 3796411 w 5965845"/>
                <a:gd name="csY327" fmla="*/ 293730 h 1362774"/>
                <a:gd name="csX328" fmla="*/ 3788935 w 5965845"/>
                <a:gd name="csY328" fmla="*/ 293730 h 1362774"/>
                <a:gd name="csX329" fmla="*/ 3781662 w 5965845"/>
                <a:gd name="csY329" fmla="*/ 293730 h 1362774"/>
                <a:gd name="csX330" fmla="*/ 3774187 w 5965845"/>
                <a:gd name="csY330" fmla="*/ 293730 h 1362774"/>
                <a:gd name="csX331" fmla="*/ 3766712 w 5965845"/>
                <a:gd name="csY331" fmla="*/ 293730 h 1362774"/>
                <a:gd name="csX332" fmla="*/ 3759236 w 5965845"/>
                <a:gd name="csY332" fmla="*/ 293730 h 1362774"/>
                <a:gd name="csX333" fmla="*/ 3759236 w 5965845"/>
                <a:gd name="csY333" fmla="*/ 303542 h 1362774"/>
                <a:gd name="csX334" fmla="*/ 3751963 w 5965845"/>
                <a:gd name="csY334" fmla="*/ 303542 h 1362774"/>
                <a:gd name="csX335" fmla="*/ 3751963 w 5965845"/>
                <a:gd name="csY335" fmla="*/ 308607 h 1362774"/>
                <a:gd name="csX336" fmla="*/ 3744488 w 5965845"/>
                <a:gd name="csY336" fmla="*/ 308607 h 1362774"/>
                <a:gd name="csX337" fmla="*/ 3744488 w 5965845"/>
                <a:gd name="csY337" fmla="*/ 313513 h 1362774"/>
                <a:gd name="csX338" fmla="*/ 3737013 w 5965845"/>
                <a:gd name="csY338" fmla="*/ 313513 h 1362774"/>
                <a:gd name="csX339" fmla="*/ 3737013 w 5965845"/>
                <a:gd name="csY339" fmla="*/ 318260 h 1362774"/>
                <a:gd name="csX340" fmla="*/ 3729537 w 5965845"/>
                <a:gd name="csY340" fmla="*/ 318260 h 1362774"/>
                <a:gd name="csX341" fmla="*/ 3722264 w 5965845"/>
                <a:gd name="csY341" fmla="*/ 318260 h 1362774"/>
                <a:gd name="csX342" fmla="*/ 3714789 w 5965845"/>
                <a:gd name="csY342" fmla="*/ 318260 h 1362774"/>
                <a:gd name="csX343" fmla="*/ 3707314 w 5965845"/>
                <a:gd name="csY343" fmla="*/ 318260 h 1362774"/>
                <a:gd name="csX344" fmla="*/ 3699839 w 5965845"/>
                <a:gd name="csY344" fmla="*/ 318260 h 1362774"/>
                <a:gd name="csX345" fmla="*/ 3692363 w 5965845"/>
                <a:gd name="csY345" fmla="*/ 318260 h 1362774"/>
                <a:gd name="csX346" fmla="*/ 3685090 w 5965845"/>
                <a:gd name="csY346" fmla="*/ 318260 h 1362774"/>
                <a:gd name="csX347" fmla="*/ 3677615 w 5965845"/>
                <a:gd name="csY347" fmla="*/ 318260 h 1362774"/>
                <a:gd name="csX348" fmla="*/ 3670140 w 5965845"/>
                <a:gd name="csY348" fmla="*/ 318260 h 1362774"/>
                <a:gd name="csX349" fmla="*/ 3662664 w 5965845"/>
                <a:gd name="csY349" fmla="*/ 318260 h 1362774"/>
                <a:gd name="csX350" fmla="*/ 3655391 w 5965845"/>
                <a:gd name="csY350" fmla="*/ 318260 h 1362774"/>
                <a:gd name="csX351" fmla="*/ 3655391 w 5965845"/>
                <a:gd name="csY351" fmla="*/ 323008 h 1362774"/>
                <a:gd name="csX352" fmla="*/ 3647714 w 5965845"/>
                <a:gd name="csY352" fmla="*/ 323008 h 1362774"/>
                <a:gd name="csX353" fmla="*/ 3647714 w 5965845"/>
                <a:gd name="csY353" fmla="*/ 327756 h 1362774"/>
                <a:gd name="csX354" fmla="*/ 3640441 w 5965845"/>
                <a:gd name="csY354" fmla="*/ 327756 h 1362774"/>
                <a:gd name="csX355" fmla="*/ 3632965 w 5965845"/>
                <a:gd name="csY355" fmla="*/ 327756 h 1362774"/>
                <a:gd name="csX356" fmla="*/ 3625692 w 5965845"/>
                <a:gd name="csY356" fmla="*/ 327756 h 1362774"/>
                <a:gd name="csX357" fmla="*/ 3618015 w 5965845"/>
                <a:gd name="csY357" fmla="*/ 327756 h 1362774"/>
                <a:gd name="csX358" fmla="*/ 3610742 w 5965845"/>
                <a:gd name="csY358" fmla="*/ 327756 h 1362774"/>
                <a:gd name="csX359" fmla="*/ 3603266 w 5965845"/>
                <a:gd name="csY359" fmla="*/ 327756 h 1362774"/>
                <a:gd name="csX360" fmla="*/ 3603266 w 5965845"/>
                <a:gd name="csY360" fmla="*/ 332504 h 1362774"/>
                <a:gd name="csX361" fmla="*/ 3595791 w 5965845"/>
                <a:gd name="csY361" fmla="*/ 332504 h 1362774"/>
                <a:gd name="csX362" fmla="*/ 3595791 w 5965845"/>
                <a:gd name="csY362" fmla="*/ 337251 h 1362774"/>
                <a:gd name="csX363" fmla="*/ 3588316 w 5965845"/>
                <a:gd name="csY363" fmla="*/ 337251 h 1362774"/>
                <a:gd name="csX364" fmla="*/ 3588316 w 5965845"/>
                <a:gd name="csY364" fmla="*/ 346589 h 1362774"/>
                <a:gd name="csX365" fmla="*/ 3581043 w 5965845"/>
                <a:gd name="csY365" fmla="*/ 346589 h 1362774"/>
                <a:gd name="csX366" fmla="*/ 3573568 w 5965845"/>
                <a:gd name="csY366" fmla="*/ 346589 h 1362774"/>
                <a:gd name="csX367" fmla="*/ 3573568 w 5965845"/>
                <a:gd name="csY367" fmla="*/ 351337 h 1362774"/>
                <a:gd name="csX368" fmla="*/ 3566092 w 5965845"/>
                <a:gd name="csY368" fmla="*/ 351337 h 1362774"/>
                <a:gd name="csX369" fmla="*/ 3558617 w 5965845"/>
                <a:gd name="csY369" fmla="*/ 351337 h 1362774"/>
                <a:gd name="csX370" fmla="*/ 3551344 w 5965845"/>
                <a:gd name="csY370" fmla="*/ 351337 h 1362774"/>
                <a:gd name="csX371" fmla="*/ 3543869 w 5965845"/>
                <a:gd name="csY371" fmla="*/ 351337 h 1362774"/>
                <a:gd name="csX372" fmla="*/ 3543869 w 5965845"/>
                <a:gd name="csY372" fmla="*/ 355926 h 1362774"/>
                <a:gd name="csX373" fmla="*/ 3536393 w 5965845"/>
                <a:gd name="csY373" fmla="*/ 355926 h 1362774"/>
                <a:gd name="csX374" fmla="*/ 3536393 w 5965845"/>
                <a:gd name="csY374" fmla="*/ 360674 h 1362774"/>
                <a:gd name="csX375" fmla="*/ 3529120 w 5965845"/>
                <a:gd name="csY375" fmla="*/ 360674 h 1362774"/>
                <a:gd name="csX376" fmla="*/ 3521443 w 5965845"/>
                <a:gd name="csY376" fmla="*/ 360674 h 1362774"/>
                <a:gd name="csX377" fmla="*/ 3514170 w 5965845"/>
                <a:gd name="csY377" fmla="*/ 360674 h 1362774"/>
                <a:gd name="csX378" fmla="*/ 3506695 w 5965845"/>
                <a:gd name="csY378" fmla="*/ 360674 h 1362774"/>
                <a:gd name="csX379" fmla="*/ 3499421 w 5965845"/>
                <a:gd name="csY379" fmla="*/ 360674 h 1362774"/>
                <a:gd name="csX380" fmla="*/ 3491744 w 5965845"/>
                <a:gd name="csY380" fmla="*/ 360674 h 1362774"/>
                <a:gd name="csX381" fmla="*/ 3484471 w 5965845"/>
                <a:gd name="csY381" fmla="*/ 360674 h 1362774"/>
                <a:gd name="csX382" fmla="*/ 3476996 w 5965845"/>
                <a:gd name="csY382" fmla="*/ 360674 h 1362774"/>
                <a:gd name="csX383" fmla="*/ 3469520 w 5965845"/>
                <a:gd name="csY383" fmla="*/ 360674 h 1362774"/>
                <a:gd name="csX384" fmla="*/ 3462045 w 5965845"/>
                <a:gd name="csY384" fmla="*/ 360674 h 1362774"/>
                <a:gd name="csX385" fmla="*/ 3454772 w 5965845"/>
                <a:gd name="csY385" fmla="*/ 360674 h 1362774"/>
                <a:gd name="csX386" fmla="*/ 3447297 w 5965845"/>
                <a:gd name="csY386" fmla="*/ 360674 h 1362774"/>
                <a:gd name="csX387" fmla="*/ 3447297 w 5965845"/>
                <a:gd name="csY387" fmla="*/ 365105 h 1362774"/>
                <a:gd name="csX388" fmla="*/ 3439821 w 5965845"/>
                <a:gd name="csY388" fmla="*/ 365105 h 1362774"/>
                <a:gd name="csX389" fmla="*/ 3432346 w 5965845"/>
                <a:gd name="csY389" fmla="*/ 365105 h 1362774"/>
                <a:gd name="csX390" fmla="*/ 3424871 w 5965845"/>
                <a:gd name="csY390" fmla="*/ 365105 h 1362774"/>
                <a:gd name="csX391" fmla="*/ 3417598 w 5965845"/>
                <a:gd name="csY391" fmla="*/ 365105 h 1362774"/>
                <a:gd name="csX392" fmla="*/ 3410123 w 5965845"/>
                <a:gd name="csY392" fmla="*/ 365105 h 1362774"/>
                <a:gd name="csX393" fmla="*/ 3402647 w 5965845"/>
                <a:gd name="csY393" fmla="*/ 365105 h 1362774"/>
                <a:gd name="csX394" fmla="*/ 3395172 w 5965845"/>
                <a:gd name="csY394" fmla="*/ 365105 h 1362774"/>
                <a:gd name="csX395" fmla="*/ 3387899 w 5965845"/>
                <a:gd name="csY395" fmla="*/ 365105 h 1362774"/>
                <a:gd name="csX396" fmla="*/ 3380424 w 5965845"/>
                <a:gd name="csY396" fmla="*/ 365105 h 1362774"/>
                <a:gd name="csX397" fmla="*/ 3380424 w 5965845"/>
                <a:gd name="csY397" fmla="*/ 369536 h 1362774"/>
                <a:gd name="csX398" fmla="*/ 3372948 w 5965845"/>
                <a:gd name="csY398" fmla="*/ 369536 h 1362774"/>
                <a:gd name="csX399" fmla="*/ 3365473 w 5965845"/>
                <a:gd name="csY399" fmla="*/ 369536 h 1362774"/>
                <a:gd name="csX400" fmla="*/ 3358200 w 5965845"/>
                <a:gd name="csY400" fmla="*/ 369536 h 1362774"/>
                <a:gd name="csX401" fmla="*/ 3350725 w 5965845"/>
                <a:gd name="csY401" fmla="*/ 369536 h 1362774"/>
                <a:gd name="csX402" fmla="*/ 3343250 w 5965845"/>
                <a:gd name="csY402" fmla="*/ 369536 h 1362774"/>
                <a:gd name="csX403" fmla="*/ 3335774 w 5965845"/>
                <a:gd name="csY403" fmla="*/ 369536 h 1362774"/>
                <a:gd name="csX404" fmla="*/ 3328501 w 5965845"/>
                <a:gd name="csY404" fmla="*/ 369536 h 1362774"/>
                <a:gd name="csX405" fmla="*/ 3321026 w 5965845"/>
                <a:gd name="csY405" fmla="*/ 369536 h 1362774"/>
                <a:gd name="csX406" fmla="*/ 3313551 w 5965845"/>
                <a:gd name="csY406" fmla="*/ 369536 h 1362774"/>
                <a:gd name="csX407" fmla="*/ 3313551 w 5965845"/>
                <a:gd name="csY407" fmla="*/ 373809 h 1362774"/>
                <a:gd name="csX408" fmla="*/ 3306075 w 5965845"/>
                <a:gd name="csY408" fmla="*/ 373809 h 1362774"/>
                <a:gd name="csX409" fmla="*/ 3298600 w 5965845"/>
                <a:gd name="csY409" fmla="*/ 373809 h 1362774"/>
                <a:gd name="csX410" fmla="*/ 3291327 w 5965845"/>
                <a:gd name="csY410" fmla="*/ 373809 h 1362774"/>
                <a:gd name="csX411" fmla="*/ 3283852 w 5965845"/>
                <a:gd name="csY411" fmla="*/ 373809 h 1362774"/>
                <a:gd name="csX412" fmla="*/ 3276377 w 5965845"/>
                <a:gd name="csY412" fmla="*/ 373809 h 1362774"/>
                <a:gd name="csX413" fmla="*/ 3268901 w 5965845"/>
                <a:gd name="csY413" fmla="*/ 373809 h 1362774"/>
                <a:gd name="csX414" fmla="*/ 3261628 w 5965845"/>
                <a:gd name="csY414" fmla="*/ 373809 h 1362774"/>
                <a:gd name="csX415" fmla="*/ 3254153 w 5965845"/>
                <a:gd name="csY415" fmla="*/ 373809 h 1362774"/>
                <a:gd name="csX416" fmla="*/ 3246678 w 5965845"/>
                <a:gd name="csY416" fmla="*/ 373809 h 1362774"/>
                <a:gd name="csX417" fmla="*/ 3239202 w 5965845"/>
                <a:gd name="csY417" fmla="*/ 373809 h 1362774"/>
                <a:gd name="csX418" fmla="*/ 3231929 w 5965845"/>
                <a:gd name="csY418" fmla="*/ 373809 h 1362774"/>
                <a:gd name="csX419" fmla="*/ 3224454 w 5965845"/>
                <a:gd name="csY419" fmla="*/ 373809 h 1362774"/>
                <a:gd name="csX420" fmla="*/ 3216979 w 5965845"/>
                <a:gd name="csY420" fmla="*/ 373809 h 1362774"/>
                <a:gd name="csX421" fmla="*/ 3209503 w 5965845"/>
                <a:gd name="csY421" fmla="*/ 373809 h 1362774"/>
                <a:gd name="csX422" fmla="*/ 3202028 w 5965845"/>
                <a:gd name="csY422" fmla="*/ 373809 h 1362774"/>
                <a:gd name="csX423" fmla="*/ 3194755 w 5965845"/>
                <a:gd name="csY423" fmla="*/ 373809 h 1362774"/>
                <a:gd name="csX424" fmla="*/ 3187280 w 5965845"/>
                <a:gd name="csY424" fmla="*/ 373809 h 1362774"/>
                <a:gd name="csX425" fmla="*/ 3187280 w 5965845"/>
                <a:gd name="csY425" fmla="*/ 378083 h 1362774"/>
                <a:gd name="csX426" fmla="*/ 3179805 w 5965845"/>
                <a:gd name="csY426" fmla="*/ 378083 h 1362774"/>
                <a:gd name="csX427" fmla="*/ 3172329 w 5965845"/>
                <a:gd name="csY427" fmla="*/ 378083 h 1362774"/>
                <a:gd name="csX428" fmla="*/ 3165056 w 5965845"/>
                <a:gd name="csY428" fmla="*/ 378083 h 1362774"/>
                <a:gd name="csX429" fmla="*/ 3157379 w 5965845"/>
                <a:gd name="csY429" fmla="*/ 378083 h 1362774"/>
                <a:gd name="csX430" fmla="*/ 3150106 w 5965845"/>
                <a:gd name="csY430" fmla="*/ 378083 h 1362774"/>
                <a:gd name="csX431" fmla="*/ 3142630 w 5965845"/>
                <a:gd name="csY431" fmla="*/ 378083 h 1362774"/>
                <a:gd name="csX432" fmla="*/ 3135357 w 5965845"/>
                <a:gd name="csY432" fmla="*/ 378083 h 1362774"/>
                <a:gd name="csX433" fmla="*/ 3127680 w 5965845"/>
                <a:gd name="csY433" fmla="*/ 378083 h 1362774"/>
                <a:gd name="csX434" fmla="*/ 3127680 w 5965845"/>
                <a:gd name="csY434" fmla="*/ 382197 h 1362774"/>
                <a:gd name="csX435" fmla="*/ 3120407 w 5965845"/>
                <a:gd name="csY435" fmla="*/ 382197 h 1362774"/>
                <a:gd name="csX436" fmla="*/ 3112932 w 5965845"/>
                <a:gd name="csY436" fmla="*/ 382197 h 1362774"/>
                <a:gd name="csX437" fmla="*/ 3112932 w 5965845"/>
                <a:gd name="csY437" fmla="*/ 386312 h 1362774"/>
                <a:gd name="csX438" fmla="*/ 3105658 w 5965845"/>
                <a:gd name="csY438" fmla="*/ 386312 h 1362774"/>
                <a:gd name="csX439" fmla="*/ 3105658 w 5965845"/>
                <a:gd name="csY439" fmla="*/ 390427 h 1362774"/>
                <a:gd name="csX440" fmla="*/ 3097981 w 5965845"/>
                <a:gd name="csY440" fmla="*/ 390427 h 1362774"/>
                <a:gd name="csX441" fmla="*/ 3090708 w 5965845"/>
                <a:gd name="csY441" fmla="*/ 390427 h 1362774"/>
                <a:gd name="csX442" fmla="*/ 3083233 w 5965845"/>
                <a:gd name="csY442" fmla="*/ 390427 h 1362774"/>
                <a:gd name="csX443" fmla="*/ 3075757 w 5965845"/>
                <a:gd name="csY443" fmla="*/ 390427 h 1362774"/>
                <a:gd name="csX444" fmla="*/ 3075757 w 5965845"/>
                <a:gd name="csY444" fmla="*/ 394542 h 1362774"/>
                <a:gd name="csX445" fmla="*/ 3068282 w 5965845"/>
                <a:gd name="csY445" fmla="*/ 394542 h 1362774"/>
                <a:gd name="csX446" fmla="*/ 3061009 w 5965845"/>
                <a:gd name="csY446" fmla="*/ 394542 h 1362774"/>
                <a:gd name="csX447" fmla="*/ 3053534 w 5965845"/>
                <a:gd name="csY447" fmla="*/ 394542 h 1362774"/>
                <a:gd name="csX448" fmla="*/ 3046058 w 5965845"/>
                <a:gd name="csY448" fmla="*/ 394542 h 1362774"/>
                <a:gd name="csX449" fmla="*/ 3046058 w 5965845"/>
                <a:gd name="csY449" fmla="*/ 398498 h 1362774"/>
                <a:gd name="csX450" fmla="*/ 3038583 w 5965845"/>
                <a:gd name="csY450" fmla="*/ 398498 h 1362774"/>
                <a:gd name="csX451" fmla="*/ 3038583 w 5965845"/>
                <a:gd name="csY451" fmla="*/ 402613 h 1362774"/>
                <a:gd name="csX452" fmla="*/ 3031108 w 5965845"/>
                <a:gd name="csY452" fmla="*/ 402613 h 1362774"/>
                <a:gd name="csX453" fmla="*/ 3023835 w 5965845"/>
                <a:gd name="csY453" fmla="*/ 402613 h 1362774"/>
                <a:gd name="csX454" fmla="*/ 3016360 w 5965845"/>
                <a:gd name="csY454" fmla="*/ 402613 h 1362774"/>
                <a:gd name="csX455" fmla="*/ 3009086 w 5965845"/>
                <a:gd name="csY455" fmla="*/ 402613 h 1362774"/>
                <a:gd name="csX456" fmla="*/ 3001409 w 5965845"/>
                <a:gd name="csY456" fmla="*/ 402613 h 1362774"/>
                <a:gd name="csX457" fmla="*/ 2994136 w 5965845"/>
                <a:gd name="csY457" fmla="*/ 402613 h 1362774"/>
                <a:gd name="csX458" fmla="*/ 2986661 w 5965845"/>
                <a:gd name="csY458" fmla="*/ 402613 h 1362774"/>
                <a:gd name="csX459" fmla="*/ 2979185 w 5965845"/>
                <a:gd name="csY459" fmla="*/ 402613 h 1362774"/>
                <a:gd name="csX460" fmla="*/ 2971710 w 5965845"/>
                <a:gd name="csY460" fmla="*/ 402613 h 1362774"/>
                <a:gd name="csX461" fmla="*/ 2964437 w 5965845"/>
                <a:gd name="csY461" fmla="*/ 402613 h 1362774"/>
                <a:gd name="csX462" fmla="*/ 2964437 w 5965845"/>
                <a:gd name="csY462" fmla="*/ 406727 h 1362774"/>
                <a:gd name="csX463" fmla="*/ 2956962 w 5965845"/>
                <a:gd name="csY463" fmla="*/ 406727 h 1362774"/>
                <a:gd name="csX464" fmla="*/ 2949487 w 5965845"/>
                <a:gd name="csY464" fmla="*/ 406727 h 1362774"/>
                <a:gd name="csX465" fmla="*/ 2942011 w 5965845"/>
                <a:gd name="csY465" fmla="*/ 406727 h 1362774"/>
                <a:gd name="csX466" fmla="*/ 2934738 w 5965845"/>
                <a:gd name="csY466" fmla="*/ 406727 h 1362774"/>
                <a:gd name="csX467" fmla="*/ 2927263 w 5965845"/>
                <a:gd name="csY467" fmla="*/ 406727 h 1362774"/>
                <a:gd name="csX468" fmla="*/ 2919788 w 5965845"/>
                <a:gd name="csY468" fmla="*/ 406727 h 1362774"/>
                <a:gd name="csX469" fmla="*/ 2912312 w 5965845"/>
                <a:gd name="csY469" fmla="*/ 406727 h 1362774"/>
                <a:gd name="csX470" fmla="*/ 2904837 w 5965845"/>
                <a:gd name="csY470" fmla="*/ 406727 h 1362774"/>
                <a:gd name="csX471" fmla="*/ 2904837 w 5965845"/>
                <a:gd name="csY471" fmla="*/ 410684 h 1362774"/>
                <a:gd name="csX472" fmla="*/ 2897564 w 5965845"/>
                <a:gd name="csY472" fmla="*/ 410684 h 1362774"/>
                <a:gd name="csX473" fmla="*/ 2890089 w 5965845"/>
                <a:gd name="csY473" fmla="*/ 410684 h 1362774"/>
                <a:gd name="csX474" fmla="*/ 2882613 w 5965845"/>
                <a:gd name="csY474" fmla="*/ 410684 h 1362774"/>
                <a:gd name="csX475" fmla="*/ 2875138 w 5965845"/>
                <a:gd name="csY475" fmla="*/ 410684 h 1362774"/>
                <a:gd name="csX476" fmla="*/ 2867865 w 5965845"/>
                <a:gd name="csY476" fmla="*/ 410684 h 1362774"/>
                <a:gd name="csX477" fmla="*/ 2860390 w 5965845"/>
                <a:gd name="csY477" fmla="*/ 410684 h 1362774"/>
                <a:gd name="csX478" fmla="*/ 2860390 w 5965845"/>
                <a:gd name="csY478" fmla="*/ 418597 h 1362774"/>
                <a:gd name="csX479" fmla="*/ 2852914 w 5965845"/>
                <a:gd name="csY479" fmla="*/ 418597 h 1362774"/>
                <a:gd name="csX480" fmla="*/ 2845439 w 5965845"/>
                <a:gd name="csY480" fmla="*/ 418597 h 1362774"/>
                <a:gd name="csX481" fmla="*/ 2845439 w 5965845"/>
                <a:gd name="csY481" fmla="*/ 422553 h 1362774"/>
                <a:gd name="csX482" fmla="*/ 2838166 w 5965845"/>
                <a:gd name="csY482" fmla="*/ 422553 h 1362774"/>
                <a:gd name="csX483" fmla="*/ 2838166 w 5965845"/>
                <a:gd name="csY483" fmla="*/ 426510 h 1362774"/>
                <a:gd name="csX484" fmla="*/ 2830691 w 5965845"/>
                <a:gd name="csY484" fmla="*/ 426510 h 1362774"/>
                <a:gd name="csX485" fmla="*/ 2823216 w 5965845"/>
                <a:gd name="csY485" fmla="*/ 426510 h 1362774"/>
                <a:gd name="csX486" fmla="*/ 2815740 w 5965845"/>
                <a:gd name="csY486" fmla="*/ 426510 h 1362774"/>
                <a:gd name="csX487" fmla="*/ 2808265 w 5965845"/>
                <a:gd name="csY487" fmla="*/ 426510 h 1362774"/>
                <a:gd name="csX488" fmla="*/ 2800992 w 5965845"/>
                <a:gd name="csY488" fmla="*/ 426510 h 1362774"/>
                <a:gd name="csX489" fmla="*/ 2793517 w 5965845"/>
                <a:gd name="csY489" fmla="*/ 426510 h 1362774"/>
                <a:gd name="csX490" fmla="*/ 2786041 w 5965845"/>
                <a:gd name="csY490" fmla="*/ 426510 h 1362774"/>
                <a:gd name="csX491" fmla="*/ 2778566 w 5965845"/>
                <a:gd name="csY491" fmla="*/ 426510 h 1362774"/>
                <a:gd name="csX492" fmla="*/ 2778566 w 5965845"/>
                <a:gd name="csY492" fmla="*/ 430466 h 1362774"/>
                <a:gd name="csX493" fmla="*/ 2771293 w 5965845"/>
                <a:gd name="csY493" fmla="*/ 430466 h 1362774"/>
                <a:gd name="csX494" fmla="*/ 2763616 w 5965845"/>
                <a:gd name="csY494" fmla="*/ 430466 h 1362774"/>
                <a:gd name="csX495" fmla="*/ 2763616 w 5965845"/>
                <a:gd name="csY495" fmla="*/ 442336 h 1362774"/>
                <a:gd name="csX496" fmla="*/ 2756342 w 5965845"/>
                <a:gd name="csY496" fmla="*/ 442336 h 1362774"/>
                <a:gd name="csX497" fmla="*/ 2748867 w 5965845"/>
                <a:gd name="csY497" fmla="*/ 442336 h 1362774"/>
                <a:gd name="csX498" fmla="*/ 2741594 w 5965845"/>
                <a:gd name="csY498" fmla="*/ 442336 h 1362774"/>
                <a:gd name="csX499" fmla="*/ 2734119 w 5965845"/>
                <a:gd name="csY499" fmla="*/ 442336 h 1362774"/>
                <a:gd name="csX500" fmla="*/ 2726643 w 5965845"/>
                <a:gd name="csY500" fmla="*/ 442336 h 1362774"/>
                <a:gd name="csX501" fmla="*/ 2719168 w 5965845"/>
                <a:gd name="csY501" fmla="*/ 442336 h 1362774"/>
                <a:gd name="csX502" fmla="*/ 2711895 w 5965845"/>
                <a:gd name="csY502" fmla="*/ 442336 h 1362774"/>
                <a:gd name="csX503" fmla="*/ 2704420 w 5965845"/>
                <a:gd name="csY503" fmla="*/ 442336 h 1362774"/>
                <a:gd name="csX504" fmla="*/ 2696945 w 5965845"/>
                <a:gd name="csY504" fmla="*/ 442336 h 1362774"/>
                <a:gd name="csX505" fmla="*/ 2689469 w 5965845"/>
                <a:gd name="csY505" fmla="*/ 442336 h 1362774"/>
                <a:gd name="csX506" fmla="*/ 2681994 w 5965845"/>
                <a:gd name="csY506" fmla="*/ 442336 h 1362774"/>
                <a:gd name="csX507" fmla="*/ 2674721 w 5965845"/>
                <a:gd name="csY507" fmla="*/ 442336 h 1362774"/>
                <a:gd name="csX508" fmla="*/ 2674721 w 5965845"/>
                <a:gd name="csY508" fmla="*/ 445976 h 1362774"/>
                <a:gd name="csX509" fmla="*/ 2667246 w 5965845"/>
                <a:gd name="csY509" fmla="*/ 445976 h 1362774"/>
                <a:gd name="csX510" fmla="*/ 2659770 w 5965845"/>
                <a:gd name="csY510" fmla="*/ 445976 h 1362774"/>
                <a:gd name="csX511" fmla="*/ 2652295 w 5965845"/>
                <a:gd name="csY511" fmla="*/ 445976 h 1362774"/>
                <a:gd name="csX512" fmla="*/ 2645022 w 5965845"/>
                <a:gd name="csY512" fmla="*/ 445976 h 1362774"/>
                <a:gd name="csX513" fmla="*/ 2637345 w 5965845"/>
                <a:gd name="csY513" fmla="*/ 445976 h 1362774"/>
                <a:gd name="csX514" fmla="*/ 2637345 w 5965845"/>
                <a:gd name="csY514" fmla="*/ 449616 h 1362774"/>
                <a:gd name="csX515" fmla="*/ 2630071 w 5965845"/>
                <a:gd name="csY515" fmla="*/ 449616 h 1362774"/>
                <a:gd name="csX516" fmla="*/ 2622596 w 5965845"/>
                <a:gd name="csY516" fmla="*/ 449616 h 1362774"/>
                <a:gd name="csX517" fmla="*/ 2615323 w 5965845"/>
                <a:gd name="csY517" fmla="*/ 449616 h 1362774"/>
                <a:gd name="csX518" fmla="*/ 2607646 w 5965845"/>
                <a:gd name="csY518" fmla="*/ 449616 h 1362774"/>
                <a:gd name="csX519" fmla="*/ 2600372 w 5965845"/>
                <a:gd name="csY519" fmla="*/ 449616 h 1362774"/>
                <a:gd name="csX520" fmla="*/ 2600372 w 5965845"/>
                <a:gd name="csY520" fmla="*/ 453414 h 1362774"/>
                <a:gd name="csX521" fmla="*/ 2592897 w 5965845"/>
                <a:gd name="csY521" fmla="*/ 453414 h 1362774"/>
                <a:gd name="csX522" fmla="*/ 2592897 w 5965845"/>
                <a:gd name="csY522" fmla="*/ 457054 h 1362774"/>
                <a:gd name="csX523" fmla="*/ 2585422 w 5965845"/>
                <a:gd name="csY523" fmla="*/ 457054 h 1362774"/>
                <a:gd name="csX524" fmla="*/ 2585422 w 5965845"/>
                <a:gd name="csY524" fmla="*/ 460694 h 1362774"/>
                <a:gd name="csX525" fmla="*/ 2577947 w 5965845"/>
                <a:gd name="csY525" fmla="*/ 460694 h 1362774"/>
                <a:gd name="csX526" fmla="*/ 2570674 w 5965845"/>
                <a:gd name="csY526" fmla="*/ 460694 h 1362774"/>
                <a:gd name="csX527" fmla="*/ 2563198 w 5965845"/>
                <a:gd name="csY527" fmla="*/ 460694 h 1362774"/>
                <a:gd name="csX528" fmla="*/ 2555723 w 5965845"/>
                <a:gd name="csY528" fmla="*/ 460694 h 1362774"/>
                <a:gd name="csX529" fmla="*/ 2548248 w 5965845"/>
                <a:gd name="csY529" fmla="*/ 460694 h 1362774"/>
                <a:gd name="csX530" fmla="*/ 2548248 w 5965845"/>
                <a:gd name="csY530" fmla="*/ 464492 h 1362774"/>
                <a:gd name="csX531" fmla="*/ 2540773 w 5965845"/>
                <a:gd name="csY531" fmla="*/ 464492 h 1362774"/>
                <a:gd name="csX532" fmla="*/ 2533499 w 5965845"/>
                <a:gd name="csY532" fmla="*/ 464492 h 1362774"/>
                <a:gd name="csX533" fmla="*/ 2526024 w 5965845"/>
                <a:gd name="csY533" fmla="*/ 464492 h 1362774"/>
                <a:gd name="csX534" fmla="*/ 2526024 w 5965845"/>
                <a:gd name="csY534" fmla="*/ 468132 h 1362774"/>
                <a:gd name="csX535" fmla="*/ 2518549 w 5965845"/>
                <a:gd name="csY535" fmla="*/ 468132 h 1362774"/>
                <a:gd name="csX536" fmla="*/ 2511074 w 5965845"/>
                <a:gd name="csY536" fmla="*/ 468132 h 1362774"/>
                <a:gd name="csX537" fmla="*/ 2503801 w 5965845"/>
                <a:gd name="csY537" fmla="*/ 468132 h 1362774"/>
                <a:gd name="csX538" fmla="*/ 2496325 w 5965845"/>
                <a:gd name="csY538" fmla="*/ 468132 h 1362774"/>
                <a:gd name="csX539" fmla="*/ 2489052 w 5965845"/>
                <a:gd name="csY539" fmla="*/ 468132 h 1362774"/>
                <a:gd name="csX540" fmla="*/ 2489052 w 5965845"/>
                <a:gd name="csY540" fmla="*/ 471614 h 1362774"/>
                <a:gd name="csX541" fmla="*/ 2481375 w 5965845"/>
                <a:gd name="csY541" fmla="*/ 471614 h 1362774"/>
                <a:gd name="csX542" fmla="*/ 2474102 w 5965845"/>
                <a:gd name="csY542" fmla="*/ 471614 h 1362774"/>
                <a:gd name="csX543" fmla="*/ 2466626 w 5965845"/>
                <a:gd name="csY543" fmla="*/ 471614 h 1362774"/>
                <a:gd name="csX544" fmla="*/ 2466626 w 5965845"/>
                <a:gd name="csY544" fmla="*/ 475254 h 1362774"/>
                <a:gd name="csX545" fmla="*/ 2459151 w 5965845"/>
                <a:gd name="csY545" fmla="*/ 475254 h 1362774"/>
                <a:gd name="csX546" fmla="*/ 2451676 w 5965845"/>
                <a:gd name="csY546" fmla="*/ 475254 h 1362774"/>
                <a:gd name="csX547" fmla="*/ 2444403 w 5965845"/>
                <a:gd name="csY547" fmla="*/ 475254 h 1362774"/>
                <a:gd name="csX548" fmla="*/ 2436927 w 5965845"/>
                <a:gd name="csY548" fmla="*/ 475254 h 1362774"/>
                <a:gd name="csX549" fmla="*/ 2436927 w 5965845"/>
                <a:gd name="csY549" fmla="*/ 482376 h 1362774"/>
                <a:gd name="csX550" fmla="*/ 2429452 w 5965845"/>
                <a:gd name="csY550" fmla="*/ 482376 h 1362774"/>
                <a:gd name="csX551" fmla="*/ 2429452 w 5965845"/>
                <a:gd name="csY551" fmla="*/ 486016 h 1362774"/>
                <a:gd name="csX552" fmla="*/ 2421977 w 5965845"/>
                <a:gd name="csY552" fmla="*/ 486016 h 1362774"/>
                <a:gd name="csX553" fmla="*/ 2414502 w 5965845"/>
                <a:gd name="csY553" fmla="*/ 486016 h 1362774"/>
                <a:gd name="csX554" fmla="*/ 2407229 w 5965845"/>
                <a:gd name="csY554" fmla="*/ 486016 h 1362774"/>
                <a:gd name="csX555" fmla="*/ 2399753 w 5965845"/>
                <a:gd name="csY555" fmla="*/ 486016 h 1362774"/>
                <a:gd name="csX556" fmla="*/ 2392278 w 5965845"/>
                <a:gd name="csY556" fmla="*/ 486016 h 1362774"/>
                <a:gd name="csX557" fmla="*/ 2384803 w 5965845"/>
                <a:gd name="csY557" fmla="*/ 486016 h 1362774"/>
                <a:gd name="csX558" fmla="*/ 2384803 w 5965845"/>
                <a:gd name="csY558" fmla="*/ 489497 h 1362774"/>
                <a:gd name="csX559" fmla="*/ 2377530 w 5965845"/>
                <a:gd name="csY559" fmla="*/ 489497 h 1362774"/>
                <a:gd name="csX560" fmla="*/ 2370054 w 5965845"/>
                <a:gd name="csY560" fmla="*/ 489497 h 1362774"/>
                <a:gd name="csX561" fmla="*/ 2362579 w 5965845"/>
                <a:gd name="csY561" fmla="*/ 489497 h 1362774"/>
                <a:gd name="csX562" fmla="*/ 2362579 w 5965845"/>
                <a:gd name="csY562" fmla="*/ 492979 h 1362774"/>
                <a:gd name="csX563" fmla="*/ 2355104 w 5965845"/>
                <a:gd name="csY563" fmla="*/ 492979 h 1362774"/>
                <a:gd name="csX564" fmla="*/ 2347831 w 5965845"/>
                <a:gd name="csY564" fmla="*/ 492979 h 1362774"/>
                <a:gd name="csX565" fmla="*/ 2340356 w 5965845"/>
                <a:gd name="csY565" fmla="*/ 492979 h 1362774"/>
                <a:gd name="csX566" fmla="*/ 2332880 w 5965845"/>
                <a:gd name="csY566" fmla="*/ 492979 h 1362774"/>
                <a:gd name="csX567" fmla="*/ 2325405 w 5965845"/>
                <a:gd name="csY567" fmla="*/ 492979 h 1362774"/>
                <a:gd name="csX568" fmla="*/ 2318132 w 5965845"/>
                <a:gd name="csY568" fmla="*/ 492979 h 1362774"/>
                <a:gd name="csX569" fmla="*/ 2310657 w 5965845"/>
                <a:gd name="csY569" fmla="*/ 492979 h 1362774"/>
                <a:gd name="csX570" fmla="*/ 2303181 w 5965845"/>
                <a:gd name="csY570" fmla="*/ 492979 h 1362774"/>
                <a:gd name="csX571" fmla="*/ 2295706 w 5965845"/>
                <a:gd name="csY571" fmla="*/ 492979 h 1362774"/>
                <a:gd name="csX572" fmla="*/ 2295706 w 5965845"/>
                <a:gd name="csY572" fmla="*/ 496461 h 1362774"/>
                <a:gd name="csX573" fmla="*/ 2288231 w 5965845"/>
                <a:gd name="csY573" fmla="*/ 496461 h 1362774"/>
                <a:gd name="csX574" fmla="*/ 2280958 w 5965845"/>
                <a:gd name="csY574" fmla="*/ 496461 h 1362774"/>
                <a:gd name="csX575" fmla="*/ 2273482 w 5965845"/>
                <a:gd name="csY575" fmla="*/ 496461 h 1362774"/>
                <a:gd name="csX576" fmla="*/ 2266007 w 5965845"/>
                <a:gd name="csY576" fmla="*/ 496461 h 1362774"/>
                <a:gd name="csX577" fmla="*/ 2258532 w 5965845"/>
                <a:gd name="csY577" fmla="*/ 496461 h 1362774"/>
                <a:gd name="csX578" fmla="*/ 2258532 w 5965845"/>
                <a:gd name="csY578" fmla="*/ 500101 h 1362774"/>
                <a:gd name="csX579" fmla="*/ 2251259 w 5965845"/>
                <a:gd name="csY579" fmla="*/ 500101 h 1362774"/>
                <a:gd name="csX580" fmla="*/ 2243581 w 5965845"/>
                <a:gd name="csY580" fmla="*/ 500101 h 1362774"/>
                <a:gd name="csX581" fmla="*/ 2236308 w 5965845"/>
                <a:gd name="csY581" fmla="*/ 500101 h 1362774"/>
                <a:gd name="csX582" fmla="*/ 2228833 w 5965845"/>
                <a:gd name="csY582" fmla="*/ 500101 h 1362774"/>
                <a:gd name="csX583" fmla="*/ 2221560 w 5965845"/>
                <a:gd name="csY583" fmla="*/ 500101 h 1362774"/>
                <a:gd name="csX584" fmla="*/ 2214085 w 5965845"/>
                <a:gd name="csY584" fmla="*/ 500101 h 1362774"/>
                <a:gd name="csX585" fmla="*/ 2206609 w 5965845"/>
                <a:gd name="csY585" fmla="*/ 500101 h 1362774"/>
                <a:gd name="csX586" fmla="*/ 2206609 w 5965845"/>
                <a:gd name="csY586" fmla="*/ 503424 h 1362774"/>
                <a:gd name="csX587" fmla="*/ 2199134 w 5965845"/>
                <a:gd name="csY587" fmla="*/ 503424 h 1362774"/>
                <a:gd name="csX588" fmla="*/ 2199134 w 5965845"/>
                <a:gd name="csY588" fmla="*/ 506906 h 1362774"/>
                <a:gd name="csX589" fmla="*/ 2191659 w 5965845"/>
                <a:gd name="csY589" fmla="*/ 506906 h 1362774"/>
                <a:gd name="csX590" fmla="*/ 2191659 w 5965845"/>
                <a:gd name="csY590" fmla="*/ 510388 h 1362774"/>
                <a:gd name="csX591" fmla="*/ 2184386 w 5965845"/>
                <a:gd name="csY591" fmla="*/ 510388 h 1362774"/>
                <a:gd name="csX592" fmla="*/ 2176911 w 5965845"/>
                <a:gd name="csY592" fmla="*/ 510388 h 1362774"/>
                <a:gd name="csX593" fmla="*/ 2169435 w 5965845"/>
                <a:gd name="csY593" fmla="*/ 510388 h 1362774"/>
                <a:gd name="csX594" fmla="*/ 2169435 w 5965845"/>
                <a:gd name="csY594" fmla="*/ 513711 h 1362774"/>
                <a:gd name="csX595" fmla="*/ 2161960 w 5965845"/>
                <a:gd name="csY595" fmla="*/ 513711 h 1362774"/>
                <a:gd name="csX596" fmla="*/ 2161960 w 5965845"/>
                <a:gd name="csY596" fmla="*/ 520674 h 1362774"/>
                <a:gd name="csX597" fmla="*/ 2154687 w 5965845"/>
                <a:gd name="csY597" fmla="*/ 520674 h 1362774"/>
                <a:gd name="csX598" fmla="*/ 2147010 w 5965845"/>
                <a:gd name="csY598" fmla="*/ 520674 h 1362774"/>
                <a:gd name="csX599" fmla="*/ 2147010 w 5965845"/>
                <a:gd name="csY599" fmla="*/ 527480 h 1362774"/>
                <a:gd name="csX600" fmla="*/ 2139736 w 5965845"/>
                <a:gd name="csY600" fmla="*/ 527480 h 1362774"/>
                <a:gd name="csX601" fmla="*/ 2132261 w 5965845"/>
                <a:gd name="csY601" fmla="*/ 527480 h 1362774"/>
                <a:gd name="csX602" fmla="*/ 2124988 w 5965845"/>
                <a:gd name="csY602" fmla="*/ 527480 h 1362774"/>
                <a:gd name="csX603" fmla="*/ 2117311 w 5965845"/>
                <a:gd name="csY603" fmla="*/ 527480 h 1362774"/>
                <a:gd name="csX604" fmla="*/ 2110037 w 5965845"/>
                <a:gd name="csY604" fmla="*/ 527480 h 1362774"/>
                <a:gd name="csX605" fmla="*/ 2102562 w 5965845"/>
                <a:gd name="csY605" fmla="*/ 527480 h 1362774"/>
                <a:gd name="csX606" fmla="*/ 2095289 w 5965845"/>
                <a:gd name="csY606" fmla="*/ 527480 h 1362774"/>
                <a:gd name="csX607" fmla="*/ 2087612 w 5965845"/>
                <a:gd name="csY607" fmla="*/ 527480 h 1362774"/>
                <a:gd name="csX608" fmla="*/ 2080339 w 5965845"/>
                <a:gd name="csY608" fmla="*/ 527480 h 1362774"/>
                <a:gd name="csX609" fmla="*/ 2072863 w 5965845"/>
                <a:gd name="csY609" fmla="*/ 527480 h 1362774"/>
                <a:gd name="csX610" fmla="*/ 2065388 w 5965845"/>
                <a:gd name="csY610" fmla="*/ 527480 h 1362774"/>
                <a:gd name="csX611" fmla="*/ 2057913 w 5965845"/>
                <a:gd name="csY611" fmla="*/ 527480 h 1362774"/>
                <a:gd name="csX612" fmla="*/ 2050640 w 5965845"/>
                <a:gd name="csY612" fmla="*/ 527480 h 1362774"/>
                <a:gd name="csX613" fmla="*/ 2050640 w 5965845"/>
                <a:gd name="csY613" fmla="*/ 530803 h 1362774"/>
                <a:gd name="csX614" fmla="*/ 2043164 w 5965845"/>
                <a:gd name="csY614" fmla="*/ 530803 h 1362774"/>
                <a:gd name="csX615" fmla="*/ 2035689 w 5965845"/>
                <a:gd name="csY615" fmla="*/ 530803 h 1362774"/>
                <a:gd name="csX616" fmla="*/ 2028214 w 5965845"/>
                <a:gd name="csY616" fmla="*/ 530803 h 1362774"/>
                <a:gd name="csX617" fmla="*/ 2020739 w 5965845"/>
                <a:gd name="csY617" fmla="*/ 530803 h 1362774"/>
                <a:gd name="csX618" fmla="*/ 2013465 w 5965845"/>
                <a:gd name="csY618" fmla="*/ 530803 h 1362774"/>
                <a:gd name="csX619" fmla="*/ 2013465 w 5965845"/>
                <a:gd name="csY619" fmla="*/ 534127 h 1362774"/>
                <a:gd name="csX620" fmla="*/ 2005990 w 5965845"/>
                <a:gd name="csY620" fmla="*/ 534127 h 1362774"/>
                <a:gd name="csX621" fmla="*/ 1998515 w 5965845"/>
                <a:gd name="csY621" fmla="*/ 534127 h 1362774"/>
                <a:gd name="csX622" fmla="*/ 1991040 w 5965845"/>
                <a:gd name="csY622" fmla="*/ 534127 h 1362774"/>
                <a:gd name="csX623" fmla="*/ 1983766 w 5965845"/>
                <a:gd name="csY623" fmla="*/ 534127 h 1362774"/>
                <a:gd name="csX624" fmla="*/ 1976291 w 5965845"/>
                <a:gd name="csY624" fmla="*/ 534127 h 1362774"/>
                <a:gd name="csX625" fmla="*/ 1976291 w 5965845"/>
                <a:gd name="csY625" fmla="*/ 537292 h 1362774"/>
                <a:gd name="csX626" fmla="*/ 1968816 w 5965845"/>
                <a:gd name="csY626" fmla="*/ 537292 h 1362774"/>
                <a:gd name="csX627" fmla="*/ 1961341 w 5965845"/>
                <a:gd name="csY627" fmla="*/ 537292 h 1362774"/>
                <a:gd name="csX628" fmla="*/ 1961341 w 5965845"/>
                <a:gd name="csY628" fmla="*/ 540615 h 1362774"/>
                <a:gd name="csX629" fmla="*/ 1954068 w 5965845"/>
                <a:gd name="csY629" fmla="*/ 540615 h 1362774"/>
                <a:gd name="csX630" fmla="*/ 1954068 w 5965845"/>
                <a:gd name="csY630" fmla="*/ 543939 h 1362774"/>
                <a:gd name="csX631" fmla="*/ 1946592 w 5965845"/>
                <a:gd name="csY631" fmla="*/ 543939 h 1362774"/>
                <a:gd name="csX632" fmla="*/ 1939117 w 5965845"/>
                <a:gd name="csY632" fmla="*/ 543939 h 1362774"/>
                <a:gd name="csX633" fmla="*/ 1931642 w 5965845"/>
                <a:gd name="csY633" fmla="*/ 543939 h 1362774"/>
                <a:gd name="csX634" fmla="*/ 1924167 w 5965845"/>
                <a:gd name="csY634" fmla="*/ 543939 h 1362774"/>
                <a:gd name="csX635" fmla="*/ 1916893 w 5965845"/>
                <a:gd name="csY635" fmla="*/ 543939 h 1362774"/>
                <a:gd name="csX636" fmla="*/ 1909418 w 5965845"/>
                <a:gd name="csY636" fmla="*/ 543939 h 1362774"/>
                <a:gd name="csX637" fmla="*/ 1901943 w 5965845"/>
                <a:gd name="csY637" fmla="*/ 543939 h 1362774"/>
                <a:gd name="csX638" fmla="*/ 1901943 w 5965845"/>
                <a:gd name="csY638" fmla="*/ 547104 h 1362774"/>
                <a:gd name="csX639" fmla="*/ 1894468 w 5965845"/>
                <a:gd name="csY639" fmla="*/ 547104 h 1362774"/>
                <a:gd name="csX640" fmla="*/ 1887194 w 5965845"/>
                <a:gd name="csY640" fmla="*/ 547104 h 1362774"/>
                <a:gd name="csX641" fmla="*/ 1887194 w 5965845"/>
                <a:gd name="csY641" fmla="*/ 550269 h 1362774"/>
                <a:gd name="csX642" fmla="*/ 1879719 w 5965845"/>
                <a:gd name="csY642" fmla="*/ 550269 h 1362774"/>
                <a:gd name="csX643" fmla="*/ 1872244 w 5965845"/>
                <a:gd name="csY643" fmla="*/ 550269 h 1362774"/>
                <a:gd name="csX644" fmla="*/ 1864769 w 5965845"/>
                <a:gd name="csY644" fmla="*/ 550269 h 1362774"/>
                <a:gd name="csX645" fmla="*/ 1857495 w 5965845"/>
                <a:gd name="csY645" fmla="*/ 550269 h 1362774"/>
                <a:gd name="csX646" fmla="*/ 1850020 w 5965845"/>
                <a:gd name="csY646" fmla="*/ 550269 h 1362774"/>
                <a:gd name="csX647" fmla="*/ 1842545 w 5965845"/>
                <a:gd name="csY647" fmla="*/ 550269 h 1362774"/>
                <a:gd name="csX648" fmla="*/ 1842545 w 5965845"/>
                <a:gd name="csY648" fmla="*/ 553434 h 1362774"/>
                <a:gd name="csX649" fmla="*/ 1835070 w 5965845"/>
                <a:gd name="csY649" fmla="*/ 553434 h 1362774"/>
                <a:gd name="csX650" fmla="*/ 1835070 w 5965845"/>
                <a:gd name="csY650" fmla="*/ 556600 h 1362774"/>
                <a:gd name="csX651" fmla="*/ 1827797 w 5965845"/>
                <a:gd name="csY651" fmla="*/ 556600 h 1362774"/>
                <a:gd name="csX652" fmla="*/ 1820321 w 5965845"/>
                <a:gd name="csY652" fmla="*/ 556600 h 1362774"/>
                <a:gd name="csX653" fmla="*/ 1812846 w 5965845"/>
                <a:gd name="csY653" fmla="*/ 556600 h 1362774"/>
                <a:gd name="csX654" fmla="*/ 1812846 w 5965845"/>
                <a:gd name="csY654" fmla="*/ 559765 h 1362774"/>
                <a:gd name="csX655" fmla="*/ 1805371 w 5965845"/>
                <a:gd name="csY655" fmla="*/ 559765 h 1362774"/>
                <a:gd name="csX656" fmla="*/ 1805371 w 5965845"/>
                <a:gd name="csY656" fmla="*/ 563088 h 1362774"/>
                <a:gd name="csX657" fmla="*/ 1797896 w 5965845"/>
                <a:gd name="csY657" fmla="*/ 563088 h 1362774"/>
                <a:gd name="csX658" fmla="*/ 1790622 w 5965845"/>
                <a:gd name="csY658" fmla="*/ 563088 h 1362774"/>
                <a:gd name="csX659" fmla="*/ 1783147 w 5965845"/>
                <a:gd name="csY659" fmla="*/ 563088 h 1362774"/>
                <a:gd name="csX660" fmla="*/ 1775672 w 5965845"/>
                <a:gd name="csY660" fmla="*/ 563088 h 1362774"/>
                <a:gd name="csX661" fmla="*/ 1775672 w 5965845"/>
                <a:gd name="csY661" fmla="*/ 566095 h 1362774"/>
                <a:gd name="csX662" fmla="*/ 1768197 w 5965845"/>
                <a:gd name="csY662" fmla="*/ 566095 h 1362774"/>
                <a:gd name="csX663" fmla="*/ 1768197 w 5965845"/>
                <a:gd name="csY663" fmla="*/ 569260 h 1362774"/>
                <a:gd name="csX664" fmla="*/ 1760924 w 5965845"/>
                <a:gd name="csY664" fmla="*/ 569260 h 1362774"/>
                <a:gd name="csX665" fmla="*/ 1753246 w 5965845"/>
                <a:gd name="csY665" fmla="*/ 569260 h 1362774"/>
                <a:gd name="csX666" fmla="*/ 1753246 w 5965845"/>
                <a:gd name="csY666" fmla="*/ 572425 h 1362774"/>
                <a:gd name="csX667" fmla="*/ 1745973 w 5965845"/>
                <a:gd name="csY667" fmla="*/ 572425 h 1362774"/>
                <a:gd name="csX668" fmla="*/ 1738498 w 5965845"/>
                <a:gd name="csY668" fmla="*/ 572425 h 1362774"/>
                <a:gd name="csX669" fmla="*/ 1731225 w 5965845"/>
                <a:gd name="csY669" fmla="*/ 572425 h 1362774"/>
                <a:gd name="csX670" fmla="*/ 1731225 w 5965845"/>
                <a:gd name="csY670" fmla="*/ 575591 h 1362774"/>
                <a:gd name="csX671" fmla="*/ 1723547 w 5965845"/>
                <a:gd name="csY671" fmla="*/ 575591 h 1362774"/>
                <a:gd name="csX672" fmla="*/ 1716274 w 5965845"/>
                <a:gd name="csY672" fmla="*/ 575591 h 1362774"/>
                <a:gd name="csX673" fmla="*/ 1708799 w 5965845"/>
                <a:gd name="csY673" fmla="*/ 575591 h 1362774"/>
                <a:gd name="csX674" fmla="*/ 1701526 w 5965845"/>
                <a:gd name="csY674" fmla="*/ 575591 h 1362774"/>
                <a:gd name="csX675" fmla="*/ 1701526 w 5965845"/>
                <a:gd name="csY675" fmla="*/ 578598 h 1362774"/>
                <a:gd name="csX676" fmla="*/ 1693848 w 5965845"/>
                <a:gd name="csY676" fmla="*/ 578598 h 1362774"/>
                <a:gd name="csX677" fmla="*/ 1693848 w 5965845"/>
                <a:gd name="csY677" fmla="*/ 584770 h 1362774"/>
                <a:gd name="csX678" fmla="*/ 1686575 w 5965845"/>
                <a:gd name="csY678" fmla="*/ 584770 h 1362774"/>
                <a:gd name="csX679" fmla="*/ 1679100 w 5965845"/>
                <a:gd name="csY679" fmla="*/ 584770 h 1362774"/>
                <a:gd name="csX680" fmla="*/ 1671625 w 5965845"/>
                <a:gd name="csY680" fmla="*/ 584770 h 1362774"/>
                <a:gd name="csX681" fmla="*/ 1664352 w 5965845"/>
                <a:gd name="csY681" fmla="*/ 584770 h 1362774"/>
                <a:gd name="csX682" fmla="*/ 1664352 w 5965845"/>
                <a:gd name="csY682" fmla="*/ 594107 h 1362774"/>
                <a:gd name="csX683" fmla="*/ 1656876 w 5965845"/>
                <a:gd name="csY683" fmla="*/ 594107 h 1362774"/>
                <a:gd name="csX684" fmla="*/ 1649401 w 5965845"/>
                <a:gd name="csY684" fmla="*/ 594107 h 1362774"/>
                <a:gd name="csX685" fmla="*/ 1641926 w 5965845"/>
                <a:gd name="csY685" fmla="*/ 594107 h 1362774"/>
                <a:gd name="csX686" fmla="*/ 1641926 w 5965845"/>
                <a:gd name="csY686" fmla="*/ 597114 h 1362774"/>
                <a:gd name="csX687" fmla="*/ 1634653 w 5965845"/>
                <a:gd name="csY687" fmla="*/ 597114 h 1362774"/>
                <a:gd name="csX688" fmla="*/ 1634653 w 5965845"/>
                <a:gd name="csY688" fmla="*/ 600279 h 1362774"/>
                <a:gd name="csX689" fmla="*/ 1626975 w 5965845"/>
                <a:gd name="csY689" fmla="*/ 600279 h 1362774"/>
                <a:gd name="csX690" fmla="*/ 1619702 w 5965845"/>
                <a:gd name="csY690" fmla="*/ 600279 h 1362774"/>
                <a:gd name="csX691" fmla="*/ 1612227 w 5965845"/>
                <a:gd name="csY691" fmla="*/ 600279 h 1362774"/>
                <a:gd name="csX692" fmla="*/ 1604954 w 5965845"/>
                <a:gd name="csY692" fmla="*/ 600279 h 1362774"/>
                <a:gd name="csX693" fmla="*/ 1597276 w 5965845"/>
                <a:gd name="csY693" fmla="*/ 600279 h 1362774"/>
                <a:gd name="csX694" fmla="*/ 1597276 w 5965845"/>
                <a:gd name="csY694" fmla="*/ 603286 h 1362774"/>
                <a:gd name="csX695" fmla="*/ 1590003 w 5965845"/>
                <a:gd name="csY695" fmla="*/ 603286 h 1362774"/>
                <a:gd name="csX696" fmla="*/ 1582528 w 5965845"/>
                <a:gd name="csY696" fmla="*/ 603286 h 1362774"/>
                <a:gd name="csX697" fmla="*/ 1575053 w 5965845"/>
                <a:gd name="csY697" fmla="*/ 603286 h 1362774"/>
                <a:gd name="csX698" fmla="*/ 1575053 w 5965845"/>
                <a:gd name="csY698" fmla="*/ 606451 h 1362774"/>
                <a:gd name="csX699" fmla="*/ 1567578 w 5965845"/>
                <a:gd name="csY699" fmla="*/ 606451 h 1362774"/>
                <a:gd name="csX700" fmla="*/ 1560304 w 5965845"/>
                <a:gd name="csY700" fmla="*/ 606451 h 1362774"/>
                <a:gd name="csX701" fmla="*/ 1560304 w 5965845"/>
                <a:gd name="csY701" fmla="*/ 609458 h 1362774"/>
                <a:gd name="csX702" fmla="*/ 1552829 w 5965845"/>
                <a:gd name="csY702" fmla="*/ 609458 h 1362774"/>
                <a:gd name="csX703" fmla="*/ 1552829 w 5965845"/>
                <a:gd name="csY703" fmla="*/ 615472 h 1362774"/>
                <a:gd name="csX704" fmla="*/ 1545354 w 5965845"/>
                <a:gd name="csY704" fmla="*/ 615472 h 1362774"/>
                <a:gd name="csX705" fmla="*/ 1537879 w 5965845"/>
                <a:gd name="csY705" fmla="*/ 615472 h 1362774"/>
                <a:gd name="csX706" fmla="*/ 1530403 w 5965845"/>
                <a:gd name="csY706" fmla="*/ 615472 h 1362774"/>
                <a:gd name="csX707" fmla="*/ 1523130 w 5965845"/>
                <a:gd name="csY707" fmla="*/ 615472 h 1362774"/>
                <a:gd name="csX708" fmla="*/ 1515655 w 5965845"/>
                <a:gd name="csY708" fmla="*/ 615472 h 1362774"/>
                <a:gd name="csX709" fmla="*/ 1508180 w 5965845"/>
                <a:gd name="csY709" fmla="*/ 615472 h 1362774"/>
                <a:gd name="csX710" fmla="*/ 1500705 w 5965845"/>
                <a:gd name="csY710" fmla="*/ 615472 h 1362774"/>
                <a:gd name="csX711" fmla="*/ 1493431 w 5965845"/>
                <a:gd name="csY711" fmla="*/ 615472 h 1362774"/>
                <a:gd name="csX712" fmla="*/ 1485956 w 5965845"/>
                <a:gd name="csY712" fmla="*/ 615472 h 1362774"/>
                <a:gd name="csX713" fmla="*/ 1478481 w 5965845"/>
                <a:gd name="csY713" fmla="*/ 615472 h 1362774"/>
                <a:gd name="csX714" fmla="*/ 1471006 w 5965845"/>
                <a:gd name="csY714" fmla="*/ 615472 h 1362774"/>
                <a:gd name="csX715" fmla="*/ 1463732 w 5965845"/>
                <a:gd name="csY715" fmla="*/ 615472 h 1362774"/>
                <a:gd name="csX716" fmla="*/ 1463732 w 5965845"/>
                <a:gd name="csY716" fmla="*/ 618637 h 1362774"/>
                <a:gd name="csX717" fmla="*/ 1456257 w 5965845"/>
                <a:gd name="csY717" fmla="*/ 618637 h 1362774"/>
                <a:gd name="csX718" fmla="*/ 1456257 w 5965845"/>
                <a:gd name="csY718" fmla="*/ 621644 h 1362774"/>
                <a:gd name="csX719" fmla="*/ 1448782 w 5965845"/>
                <a:gd name="csY719" fmla="*/ 621644 h 1362774"/>
                <a:gd name="csX720" fmla="*/ 1441307 w 5965845"/>
                <a:gd name="csY720" fmla="*/ 621644 h 1362774"/>
                <a:gd name="csX721" fmla="*/ 1434033 w 5965845"/>
                <a:gd name="csY721" fmla="*/ 621644 h 1362774"/>
                <a:gd name="csX722" fmla="*/ 1426558 w 5965845"/>
                <a:gd name="csY722" fmla="*/ 621644 h 1362774"/>
                <a:gd name="csX723" fmla="*/ 1426558 w 5965845"/>
                <a:gd name="csY723" fmla="*/ 627658 h 1362774"/>
                <a:gd name="csX724" fmla="*/ 1419083 w 5965845"/>
                <a:gd name="csY724" fmla="*/ 627658 h 1362774"/>
                <a:gd name="csX725" fmla="*/ 1411608 w 5965845"/>
                <a:gd name="csY725" fmla="*/ 627658 h 1362774"/>
                <a:gd name="csX726" fmla="*/ 1404133 w 5965845"/>
                <a:gd name="csY726" fmla="*/ 627658 h 1362774"/>
                <a:gd name="csX727" fmla="*/ 1396859 w 5965845"/>
                <a:gd name="csY727" fmla="*/ 627658 h 1362774"/>
                <a:gd name="csX728" fmla="*/ 1389384 w 5965845"/>
                <a:gd name="csY728" fmla="*/ 627658 h 1362774"/>
                <a:gd name="csX729" fmla="*/ 1389384 w 5965845"/>
                <a:gd name="csY729" fmla="*/ 630665 h 1362774"/>
                <a:gd name="csX730" fmla="*/ 1381909 w 5965845"/>
                <a:gd name="csY730" fmla="*/ 630665 h 1362774"/>
                <a:gd name="csX731" fmla="*/ 1381909 w 5965845"/>
                <a:gd name="csY731" fmla="*/ 633672 h 1362774"/>
                <a:gd name="csX732" fmla="*/ 1374434 w 5965845"/>
                <a:gd name="csY732" fmla="*/ 633672 h 1362774"/>
                <a:gd name="csX733" fmla="*/ 1367160 w 5965845"/>
                <a:gd name="csY733" fmla="*/ 633672 h 1362774"/>
                <a:gd name="csX734" fmla="*/ 1359685 w 5965845"/>
                <a:gd name="csY734" fmla="*/ 633672 h 1362774"/>
                <a:gd name="csX735" fmla="*/ 1359685 w 5965845"/>
                <a:gd name="csY735" fmla="*/ 636679 h 1362774"/>
                <a:gd name="csX736" fmla="*/ 1352210 w 5965845"/>
                <a:gd name="csY736" fmla="*/ 636679 h 1362774"/>
                <a:gd name="csX737" fmla="*/ 1352210 w 5965845"/>
                <a:gd name="csY737" fmla="*/ 639686 h 1362774"/>
                <a:gd name="csX738" fmla="*/ 1344735 w 5965845"/>
                <a:gd name="csY738" fmla="*/ 639686 h 1362774"/>
                <a:gd name="csX739" fmla="*/ 1337461 w 5965845"/>
                <a:gd name="csY739" fmla="*/ 639686 h 1362774"/>
                <a:gd name="csX740" fmla="*/ 1337461 w 5965845"/>
                <a:gd name="csY740" fmla="*/ 642535 h 1362774"/>
                <a:gd name="csX741" fmla="*/ 1329986 w 5965845"/>
                <a:gd name="csY741" fmla="*/ 642535 h 1362774"/>
                <a:gd name="csX742" fmla="*/ 1329986 w 5965845"/>
                <a:gd name="csY742" fmla="*/ 645542 h 1362774"/>
                <a:gd name="csX743" fmla="*/ 1322511 w 5965845"/>
                <a:gd name="csY743" fmla="*/ 645542 h 1362774"/>
                <a:gd name="csX744" fmla="*/ 1322511 w 5965845"/>
                <a:gd name="csY744" fmla="*/ 648548 h 1362774"/>
                <a:gd name="csX745" fmla="*/ 1315036 w 5965845"/>
                <a:gd name="csY745" fmla="*/ 648548 h 1362774"/>
                <a:gd name="csX746" fmla="*/ 1315036 w 5965845"/>
                <a:gd name="csY746" fmla="*/ 651555 h 1362774"/>
                <a:gd name="csX747" fmla="*/ 1307561 w 5965845"/>
                <a:gd name="csY747" fmla="*/ 651555 h 1362774"/>
                <a:gd name="csX748" fmla="*/ 1307561 w 5965845"/>
                <a:gd name="csY748" fmla="*/ 657411 h 1362774"/>
                <a:gd name="csX749" fmla="*/ 1300287 w 5965845"/>
                <a:gd name="csY749" fmla="*/ 657411 h 1362774"/>
                <a:gd name="csX750" fmla="*/ 1300287 w 5965845"/>
                <a:gd name="csY750" fmla="*/ 660418 h 1362774"/>
                <a:gd name="csX751" fmla="*/ 1292812 w 5965845"/>
                <a:gd name="csY751" fmla="*/ 660418 h 1362774"/>
                <a:gd name="csX752" fmla="*/ 1285337 w 5965845"/>
                <a:gd name="csY752" fmla="*/ 660418 h 1362774"/>
                <a:gd name="csX753" fmla="*/ 1285337 w 5965845"/>
                <a:gd name="csY753" fmla="*/ 663267 h 1362774"/>
                <a:gd name="csX754" fmla="*/ 1277862 w 5965845"/>
                <a:gd name="csY754" fmla="*/ 663267 h 1362774"/>
                <a:gd name="csX755" fmla="*/ 1270588 w 5965845"/>
                <a:gd name="csY755" fmla="*/ 663267 h 1362774"/>
                <a:gd name="csX756" fmla="*/ 1263113 w 5965845"/>
                <a:gd name="csY756" fmla="*/ 663267 h 1362774"/>
                <a:gd name="csX757" fmla="*/ 1263113 w 5965845"/>
                <a:gd name="csY757" fmla="*/ 669122 h 1362774"/>
                <a:gd name="csX758" fmla="*/ 1255638 w 5965845"/>
                <a:gd name="csY758" fmla="*/ 669122 h 1362774"/>
                <a:gd name="csX759" fmla="*/ 1255638 w 5965845"/>
                <a:gd name="csY759" fmla="*/ 672129 h 1362774"/>
                <a:gd name="csX760" fmla="*/ 1248163 w 5965845"/>
                <a:gd name="csY760" fmla="*/ 672129 h 1362774"/>
                <a:gd name="csX761" fmla="*/ 1240889 w 5965845"/>
                <a:gd name="csY761" fmla="*/ 672129 h 1362774"/>
                <a:gd name="csX762" fmla="*/ 1240889 w 5965845"/>
                <a:gd name="csY762" fmla="*/ 677985 h 1362774"/>
                <a:gd name="csX763" fmla="*/ 1211191 w 5965845"/>
                <a:gd name="csY763" fmla="*/ 677985 h 1362774"/>
                <a:gd name="csX764" fmla="*/ 1211191 w 5965845"/>
                <a:gd name="csY764" fmla="*/ 680992 h 1362774"/>
                <a:gd name="csX765" fmla="*/ 1196240 w 5965845"/>
                <a:gd name="csY765" fmla="*/ 680992 h 1362774"/>
                <a:gd name="csX766" fmla="*/ 1196240 w 5965845"/>
                <a:gd name="csY766" fmla="*/ 686847 h 1362774"/>
                <a:gd name="csX767" fmla="*/ 1181290 w 5965845"/>
                <a:gd name="csY767" fmla="*/ 686847 h 1362774"/>
                <a:gd name="csX768" fmla="*/ 1181290 w 5965845"/>
                <a:gd name="csY768" fmla="*/ 689854 h 1362774"/>
                <a:gd name="csX769" fmla="*/ 1166541 w 5965845"/>
                <a:gd name="csY769" fmla="*/ 689854 h 1362774"/>
                <a:gd name="csX770" fmla="*/ 1166541 w 5965845"/>
                <a:gd name="csY770" fmla="*/ 695710 h 1362774"/>
                <a:gd name="csX771" fmla="*/ 1159066 w 5965845"/>
                <a:gd name="csY771" fmla="*/ 695710 h 1362774"/>
                <a:gd name="csX772" fmla="*/ 1136640 w 5965845"/>
                <a:gd name="csY772" fmla="*/ 695710 h 1362774"/>
                <a:gd name="csX773" fmla="*/ 1136640 w 5965845"/>
                <a:gd name="csY773" fmla="*/ 698717 h 1362774"/>
                <a:gd name="csX774" fmla="*/ 1129367 w 5965845"/>
                <a:gd name="csY774" fmla="*/ 698717 h 1362774"/>
                <a:gd name="csX775" fmla="*/ 1129367 w 5965845"/>
                <a:gd name="csY775" fmla="*/ 704572 h 1362774"/>
                <a:gd name="csX776" fmla="*/ 1106941 w 5965845"/>
                <a:gd name="csY776" fmla="*/ 704572 h 1362774"/>
                <a:gd name="csX777" fmla="*/ 1092193 w 5965845"/>
                <a:gd name="csY777" fmla="*/ 704572 h 1362774"/>
                <a:gd name="csX778" fmla="*/ 1092193 w 5965845"/>
                <a:gd name="csY778" fmla="*/ 713435 h 1362774"/>
                <a:gd name="csX779" fmla="*/ 1077242 w 5965845"/>
                <a:gd name="csY779" fmla="*/ 713435 h 1362774"/>
                <a:gd name="csX780" fmla="*/ 1077242 w 5965845"/>
                <a:gd name="csY780" fmla="*/ 719291 h 1362774"/>
                <a:gd name="csX781" fmla="*/ 1069969 w 5965845"/>
                <a:gd name="csY781" fmla="*/ 719291 h 1362774"/>
                <a:gd name="csX782" fmla="*/ 1069969 w 5965845"/>
                <a:gd name="csY782" fmla="*/ 722139 h 1362774"/>
                <a:gd name="csX783" fmla="*/ 1055019 w 5965845"/>
                <a:gd name="csY783" fmla="*/ 722139 h 1362774"/>
                <a:gd name="csX784" fmla="*/ 1055019 w 5965845"/>
                <a:gd name="csY784" fmla="*/ 725146 h 1362774"/>
                <a:gd name="csX785" fmla="*/ 1047543 w 5965845"/>
                <a:gd name="csY785" fmla="*/ 725146 h 1362774"/>
                <a:gd name="csX786" fmla="*/ 1047543 w 5965845"/>
                <a:gd name="csY786" fmla="*/ 728153 h 1362774"/>
                <a:gd name="csX787" fmla="*/ 1040270 w 5965845"/>
                <a:gd name="csY787" fmla="*/ 728153 h 1362774"/>
                <a:gd name="csX788" fmla="*/ 1040270 w 5965845"/>
                <a:gd name="csY788" fmla="*/ 731002 h 1362774"/>
                <a:gd name="csX789" fmla="*/ 1017845 w 5965845"/>
                <a:gd name="csY789" fmla="*/ 731002 h 1362774"/>
                <a:gd name="csX790" fmla="*/ 1017845 w 5965845"/>
                <a:gd name="csY790" fmla="*/ 734009 h 1362774"/>
                <a:gd name="csX791" fmla="*/ 1010369 w 5965845"/>
                <a:gd name="csY791" fmla="*/ 734009 h 1362774"/>
                <a:gd name="csX792" fmla="*/ 1003096 w 5965845"/>
                <a:gd name="csY792" fmla="*/ 734009 h 1362774"/>
                <a:gd name="csX793" fmla="*/ 1003096 w 5965845"/>
                <a:gd name="csY793" fmla="*/ 736857 h 1362774"/>
                <a:gd name="csX794" fmla="*/ 995621 w 5965845"/>
                <a:gd name="csY794" fmla="*/ 736857 h 1362774"/>
                <a:gd name="csX795" fmla="*/ 980670 w 5965845"/>
                <a:gd name="csY795" fmla="*/ 736857 h 1362774"/>
                <a:gd name="csX796" fmla="*/ 980670 w 5965845"/>
                <a:gd name="csY796" fmla="*/ 739864 h 1362774"/>
                <a:gd name="csX797" fmla="*/ 973397 w 5965845"/>
                <a:gd name="csY797" fmla="*/ 739864 h 1362774"/>
                <a:gd name="csX798" fmla="*/ 973397 w 5965845"/>
                <a:gd name="csY798" fmla="*/ 742871 h 1362774"/>
                <a:gd name="csX799" fmla="*/ 965922 w 5965845"/>
                <a:gd name="csY799" fmla="*/ 742871 h 1362774"/>
                <a:gd name="csX800" fmla="*/ 958447 w 5965845"/>
                <a:gd name="csY800" fmla="*/ 742871 h 1362774"/>
                <a:gd name="csX801" fmla="*/ 958447 w 5965845"/>
                <a:gd name="csY801" fmla="*/ 745720 h 1362774"/>
                <a:gd name="csX802" fmla="*/ 936223 w 5965845"/>
                <a:gd name="csY802" fmla="*/ 745720 h 1362774"/>
                <a:gd name="csX803" fmla="*/ 921273 w 5965845"/>
                <a:gd name="csY803" fmla="*/ 745720 h 1362774"/>
                <a:gd name="csX804" fmla="*/ 921273 w 5965845"/>
                <a:gd name="csY804" fmla="*/ 748727 h 1362774"/>
                <a:gd name="csX805" fmla="*/ 913797 w 5965845"/>
                <a:gd name="csY805" fmla="*/ 748727 h 1362774"/>
                <a:gd name="csX806" fmla="*/ 913797 w 5965845"/>
                <a:gd name="csY806" fmla="*/ 751576 h 1362774"/>
                <a:gd name="csX807" fmla="*/ 906524 w 5965845"/>
                <a:gd name="csY807" fmla="*/ 751576 h 1362774"/>
                <a:gd name="csX808" fmla="*/ 906524 w 5965845"/>
                <a:gd name="csY808" fmla="*/ 754582 h 1362774"/>
                <a:gd name="csX809" fmla="*/ 899049 w 5965845"/>
                <a:gd name="csY809" fmla="*/ 754582 h 1362774"/>
                <a:gd name="csX810" fmla="*/ 891574 w 5965845"/>
                <a:gd name="csY810" fmla="*/ 754582 h 1362774"/>
                <a:gd name="csX811" fmla="*/ 891574 w 5965845"/>
                <a:gd name="csY811" fmla="*/ 757589 h 1362774"/>
                <a:gd name="csX812" fmla="*/ 884098 w 5965845"/>
                <a:gd name="csY812" fmla="*/ 757589 h 1362774"/>
                <a:gd name="csX813" fmla="*/ 884098 w 5965845"/>
                <a:gd name="csY813" fmla="*/ 760438 h 1362774"/>
                <a:gd name="csX814" fmla="*/ 876825 w 5965845"/>
                <a:gd name="csY814" fmla="*/ 760438 h 1362774"/>
                <a:gd name="csX815" fmla="*/ 876825 w 5965845"/>
                <a:gd name="csY815" fmla="*/ 763445 h 1362774"/>
                <a:gd name="csX816" fmla="*/ 869350 w 5965845"/>
                <a:gd name="csY816" fmla="*/ 763445 h 1362774"/>
                <a:gd name="csX817" fmla="*/ 854399 w 5965845"/>
                <a:gd name="csY817" fmla="*/ 763445 h 1362774"/>
                <a:gd name="csX818" fmla="*/ 839651 w 5965845"/>
                <a:gd name="csY818" fmla="*/ 763445 h 1362774"/>
                <a:gd name="csX819" fmla="*/ 839651 w 5965845"/>
                <a:gd name="csY819" fmla="*/ 766452 h 1362774"/>
                <a:gd name="csX820" fmla="*/ 832176 w 5965845"/>
                <a:gd name="csY820" fmla="*/ 766452 h 1362774"/>
                <a:gd name="csX821" fmla="*/ 832176 w 5965845"/>
                <a:gd name="csY821" fmla="*/ 769301 h 1362774"/>
                <a:gd name="csX822" fmla="*/ 824701 w 5965845"/>
                <a:gd name="csY822" fmla="*/ 769301 h 1362774"/>
                <a:gd name="csX823" fmla="*/ 824701 w 5965845"/>
                <a:gd name="csY823" fmla="*/ 772307 h 1362774"/>
                <a:gd name="csX824" fmla="*/ 809952 w 5965845"/>
                <a:gd name="csY824" fmla="*/ 772307 h 1362774"/>
                <a:gd name="csX825" fmla="*/ 809952 w 5965845"/>
                <a:gd name="csY825" fmla="*/ 775156 h 1362774"/>
                <a:gd name="csX826" fmla="*/ 802477 w 5965845"/>
                <a:gd name="csY826" fmla="*/ 775156 h 1362774"/>
                <a:gd name="csX827" fmla="*/ 802477 w 5965845"/>
                <a:gd name="csY827" fmla="*/ 778163 h 1362774"/>
                <a:gd name="csX828" fmla="*/ 787526 w 5965845"/>
                <a:gd name="csY828" fmla="*/ 778163 h 1362774"/>
                <a:gd name="csX829" fmla="*/ 787526 w 5965845"/>
                <a:gd name="csY829" fmla="*/ 787026 h 1362774"/>
                <a:gd name="csX830" fmla="*/ 772778 w 5965845"/>
                <a:gd name="csY830" fmla="*/ 787026 h 1362774"/>
                <a:gd name="csX831" fmla="*/ 772778 w 5965845"/>
                <a:gd name="csY831" fmla="*/ 789874 h 1362774"/>
                <a:gd name="csX832" fmla="*/ 757827 w 5965845"/>
                <a:gd name="csY832" fmla="*/ 789874 h 1362774"/>
                <a:gd name="csX833" fmla="*/ 757827 w 5965845"/>
                <a:gd name="csY833" fmla="*/ 795888 h 1362774"/>
                <a:gd name="csX834" fmla="*/ 750554 w 5965845"/>
                <a:gd name="csY834" fmla="*/ 795888 h 1362774"/>
                <a:gd name="csX835" fmla="*/ 750554 w 5965845"/>
                <a:gd name="csY835" fmla="*/ 798737 h 1362774"/>
                <a:gd name="csX836" fmla="*/ 742877 w 5965845"/>
                <a:gd name="csY836" fmla="*/ 798737 h 1362774"/>
                <a:gd name="csX837" fmla="*/ 742877 w 5965845"/>
                <a:gd name="csY837" fmla="*/ 801744 h 1362774"/>
                <a:gd name="csX838" fmla="*/ 735604 w 5965845"/>
                <a:gd name="csY838" fmla="*/ 801744 h 1362774"/>
                <a:gd name="csX839" fmla="*/ 735604 w 5965845"/>
                <a:gd name="csY839" fmla="*/ 804592 h 1362774"/>
                <a:gd name="csX840" fmla="*/ 720855 w 5965845"/>
                <a:gd name="csY840" fmla="*/ 804592 h 1362774"/>
                <a:gd name="csX841" fmla="*/ 698430 w 5965845"/>
                <a:gd name="csY841" fmla="*/ 804592 h 1362774"/>
                <a:gd name="csX842" fmla="*/ 698430 w 5965845"/>
                <a:gd name="csY842" fmla="*/ 807599 h 1362774"/>
                <a:gd name="csX843" fmla="*/ 690954 w 5965845"/>
                <a:gd name="csY843" fmla="*/ 807599 h 1362774"/>
                <a:gd name="csX844" fmla="*/ 690954 w 5965845"/>
                <a:gd name="csY844" fmla="*/ 816462 h 1362774"/>
                <a:gd name="csX845" fmla="*/ 683479 w 5965845"/>
                <a:gd name="csY845" fmla="*/ 816462 h 1362774"/>
                <a:gd name="csX846" fmla="*/ 683479 w 5965845"/>
                <a:gd name="csY846" fmla="*/ 822318 h 1362774"/>
                <a:gd name="csX847" fmla="*/ 676206 w 5965845"/>
                <a:gd name="csY847" fmla="*/ 822318 h 1362774"/>
                <a:gd name="csX848" fmla="*/ 668731 w 5965845"/>
                <a:gd name="csY848" fmla="*/ 822318 h 1362774"/>
                <a:gd name="csX849" fmla="*/ 668731 w 5965845"/>
                <a:gd name="csY849" fmla="*/ 825324 h 1362774"/>
                <a:gd name="csX850" fmla="*/ 661256 w 5965845"/>
                <a:gd name="csY850" fmla="*/ 825324 h 1362774"/>
                <a:gd name="csX851" fmla="*/ 653780 w 5965845"/>
                <a:gd name="csY851" fmla="*/ 825324 h 1362774"/>
                <a:gd name="csX852" fmla="*/ 653780 w 5965845"/>
                <a:gd name="csY852" fmla="*/ 828173 h 1362774"/>
                <a:gd name="csX853" fmla="*/ 646507 w 5965845"/>
                <a:gd name="csY853" fmla="*/ 828173 h 1362774"/>
                <a:gd name="csX854" fmla="*/ 646507 w 5965845"/>
                <a:gd name="csY854" fmla="*/ 834187 h 1362774"/>
                <a:gd name="csX855" fmla="*/ 639032 w 5965845"/>
                <a:gd name="csY855" fmla="*/ 834187 h 1362774"/>
                <a:gd name="csX856" fmla="*/ 631557 w 5965845"/>
                <a:gd name="csY856" fmla="*/ 834187 h 1362774"/>
                <a:gd name="csX857" fmla="*/ 631557 w 5965845"/>
                <a:gd name="csY857" fmla="*/ 837036 h 1362774"/>
                <a:gd name="csX858" fmla="*/ 624081 w 5965845"/>
                <a:gd name="csY858" fmla="*/ 837036 h 1362774"/>
                <a:gd name="csX859" fmla="*/ 616606 w 5965845"/>
                <a:gd name="csY859" fmla="*/ 837036 h 1362774"/>
                <a:gd name="csX860" fmla="*/ 616606 w 5965845"/>
                <a:gd name="csY860" fmla="*/ 839884 h 1362774"/>
                <a:gd name="csX861" fmla="*/ 609333 w 5965845"/>
                <a:gd name="csY861" fmla="*/ 839884 h 1362774"/>
                <a:gd name="csX862" fmla="*/ 609333 w 5965845"/>
                <a:gd name="csY862" fmla="*/ 845898 h 1362774"/>
                <a:gd name="csX863" fmla="*/ 601858 w 5965845"/>
                <a:gd name="csY863" fmla="*/ 845898 h 1362774"/>
                <a:gd name="csX864" fmla="*/ 601858 w 5965845"/>
                <a:gd name="csY864" fmla="*/ 848747 h 1362774"/>
                <a:gd name="csX865" fmla="*/ 579634 w 5965845"/>
                <a:gd name="csY865" fmla="*/ 848747 h 1362774"/>
                <a:gd name="csX866" fmla="*/ 579634 w 5965845"/>
                <a:gd name="csY866" fmla="*/ 854603 h 1362774"/>
                <a:gd name="csX867" fmla="*/ 572159 w 5965845"/>
                <a:gd name="csY867" fmla="*/ 854603 h 1362774"/>
                <a:gd name="csX868" fmla="*/ 572159 w 5965845"/>
                <a:gd name="csY868" fmla="*/ 857609 h 1362774"/>
                <a:gd name="csX869" fmla="*/ 564684 w 5965845"/>
                <a:gd name="csY869" fmla="*/ 857609 h 1362774"/>
                <a:gd name="csX870" fmla="*/ 557208 w 5965845"/>
                <a:gd name="csY870" fmla="*/ 857609 h 1362774"/>
                <a:gd name="csX871" fmla="*/ 557208 w 5965845"/>
                <a:gd name="csY871" fmla="*/ 860616 h 1362774"/>
                <a:gd name="csX872" fmla="*/ 549935 w 5965845"/>
                <a:gd name="csY872" fmla="*/ 860616 h 1362774"/>
                <a:gd name="csX873" fmla="*/ 542460 w 5965845"/>
                <a:gd name="csY873" fmla="*/ 860616 h 1362774"/>
                <a:gd name="csX874" fmla="*/ 534985 w 5965845"/>
                <a:gd name="csY874" fmla="*/ 860616 h 1362774"/>
                <a:gd name="csX875" fmla="*/ 534985 w 5965845"/>
                <a:gd name="csY875" fmla="*/ 866472 h 1362774"/>
                <a:gd name="csX876" fmla="*/ 527509 w 5965845"/>
                <a:gd name="csY876" fmla="*/ 866472 h 1362774"/>
                <a:gd name="csX877" fmla="*/ 527509 w 5965845"/>
                <a:gd name="csY877" fmla="*/ 872328 h 1362774"/>
                <a:gd name="csX878" fmla="*/ 520034 w 5965845"/>
                <a:gd name="csY878" fmla="*/ 872328 h 1362774"/>
                <a:gd name="csX879" fmla="*/ 520034 w 5965845"/>
                <a:gd name="csY879" fmla="*/ 887046 h 1362774"/>
                <a:gd name="csX880" fmla="*/ 512761 w 5965845"/>
                <a:gd name="csY880" fmla="*/ 887046 h 1362774"/>
                <a:gd name="csX881" fmla="*/ 512761 w 5965845"/>
                <a:gd name="csY881" fmla="*/ 889894 h 1362774"/>
                <a:gd name="csX882" fmla="*/ 497810 w 5965845"/>
                <a:gd name="csY882" fmla="*/ 889894 h 1362774"/>
                <a:gd name="csX883" fmla="*/ 497810 w 5965845"/>
                <a:gd name="csY883" fmla="*/ 892901 h 1362774"/>
                <a:gd name="csX884" fmla="*/ 483062 w 5965845"/>
                <a:gd name="csY884" fmla="*/ 892901 h 1362774"/>
                <a:gd name="csX885" fmla="*/ 483062 w 5965845"/>
                <a:gd name="csY885" fmla="*/ 898757 h 1362774"/>
                <a:gd name="csX886" fmla="*/ 475587 w 5965845"/>
                <a:gd name="csY886" fmla="*/ 898757 h 1362774"/>
                <a:gd name="csX887" fmla="*/ 475587 w 5965845"/>
                <a:gd name="csY887" fmla="*/ 916482 h 1362774"/>
                <a:gd name="csX888" fmla="*/ 468112 w 5965845"/>
                <a:gd name="csY888" fmla="*/ 916482 h 1362774"/>
                <a:gd name="csX889" fmla="*/ 468112 w 5965845"/>
                <a:gd name="csY889" fmla="*/ 919331 h 1362774"/>
                <a:gd name="csX890" fmla="*/ 460636 w 5965845"/>
                <a:gd name="csY890" fmla="*/ 919331 h 1362774"/>
                <a:gd name="csX891" fmla="*/ 460636 w 5965845"/>
                <a:gd name="csY891" fmla="*/ 922338 h 1362774"/>
                <a:gd name="csX892" fmla="*/ 453363 w 5965845"/>
                <a:gd name="csY892" fmla="*/ 922338 h 1362774"/>
                <a:gd name="csX893" fmla="*/ 453363 w 5965845"/>
                <a:gd name="csY893" fmla="*/ 925345 h 1362774"/>
                <a:gd name="csX894" fmla="*/ 438413 w 5965845"/>
                <a:gd name="csY894" fmla="*/ 925345 h 1362774"/>
                <a:gd name="csX895" fmla="*/ 423664 w 5965845"/>
                <a:gd name="csY895" fmla="*/ 925345 h 1362774"/>
                <a:gd name="csX896" fmla="*/ 423664 w 5965845"/>
                <a:gd name="csY896" fmla="*/ 928193 h 1362774"/>
                <a:gd name="csX897" fmla="*/ 416189 w 5965845"/>
                <a:gd name="csY897" fmla="*/ 928193 h 1362774"/>
                <a:gd name="csX898" fmla="*/ 416189 w 5965845"/>
                <a:gd name="csY898" fmla="*/ 931200 h 1362774"/>
                <a:gd name="csX899" fmla="*/ 408714 w 5965845"/>
                <a:gd name="csY899" fmla="*/ 931200 h 1362774"/>
                <a:gd name="csX900" fmla="*/ 408714 w 5965845"/>
                <a:gd name="csY900" fmla="*/ 934049 h 1362774"/>
                <a:gd name="csX901" fmla="*/ 401238 w 5965845"/>
                <a:gd name="csY901" fmla="*/ 934049 h 1362774"/>
                <a:gd name="csX902" fmla="*/ 401238 w 5965845"/>
                <a:gd name="csY902" fmla="*/ 939905 h 1362774"/>
                <a:gd name="csX903" fmla="*/ 393763 w 5965845"/>
                <a:gd name="csY903" fmla="*/ 939905 h 1362774"/>
                <a:gd name="csX904" fmla="*/ 393763 w 5965845"/>
                <a:gd name="csY904" fmla="*/ 942911 h 1362774"/>
                <a:gd name="csX905" fmla="*/ 386490 w 5965845"/>
                <a:gd name="csY905" fmla="*/ 942911 h 1362774"/>
                <a:gd name="csX906" fmla="*/ 386490 w 5965845"/>
                <a:gd name="csY906" fmla="*/ 945760 h 1362774"/>
                <a:gd name="csX907" fmla="*/ 379015 w 5965845"/>
                <a:gd name="csY907" fmla="*/ 945760 h 1362774"/>
                <a:gd name="csX908" fmla="*/ 379015 w 5965845"/>
                <a:gd name="csY908" fmla="*/ 948767 h 1362774"/>
                <a:gd name="csX909" fmla="*/ 371540 w 5965845"/>
                <a:gd name="csY909" fmla="*/ 948767 h 1362774"/>
                <a:gd name="csX910" fmla="*/ 371540 w 5965845"/>
                <a:gd name="csY910" fmla="*/ 951774 h 1362774"/>
                <a:gd name="csX911" fmla="*/ 364064 w 5965845"/>
                <a:gd name="csY911" fmla="*/ 951774 h 1362774"/>
                <a:gd name="csX912" fmla="*/ 364064 w 5965845"/>
                <a:gd name="csY912" fmla="*/ 954623 h 1362774"/>
                <a:gd name="csX913" fmla="*/ 356791 w 5965845"/>
                <a:gd name="csY913" fmla="*/ 954623 h 1362774"/>
                <a:gd name="csX914" fmla="*/ 341841 w 5965845"/>
                <a:gd name="csY914" fmla="*/ 954623 h 1362774"/>
                <a:gd name="csX915" fmla="*/ 341841 w 5965845"/>
                <a:gd name="csY915" fmla="*/ 960637 h 1362774"/>
                <a:gd name="csX916" fmla="*/ 327092 w 5965845"/>
                <a:gd name="csY916" fmla="*/ 960637 h 1362774"/>
                <a:gd name="csX917" fmla="*/ 327092 w 5965845"/>
                <a:gd name="csY917" fmla="*/ 966492 h 1362774"/>
                <a:gd name="csX918" fmla="*/ 319617 w 5965845"/>
                <a:gd name="csY918" fmla="*/ 966492 h 1362774"/>
                <a:gd name="csX919" fmla="*/ 319617 w 5965845"/>
                <a:gd name="csY919" fmla="*/ 969341 h 1362774"/>
                <a:gd name="csX920" fmla="*/ 312142 w 5965845"/>
                <a:gd name="csY920" fmla="*/ 969341 h 1362774"/>
                <a:gd name="csX921" fmla="*/ 312142 w 5965845"/>
                <a:gd name="csY921" fmla="*/ 972348 h 1362774"/>
                <a:gd name="csX922" fmla="*/ 304666 w 5965845"/>
                <a:gd name="csY922" fmla="*/ 972348 h 1362774"/>
                <a:gd name="csX923" fmla="*/ 304666 w 5965845"/>
                <a:gd name="csY923" fmla="*/ 975355 h 1362774"/>
                <a:gd name="csX924" fmla="*/ 289918 w 5965845"/>
                <a:gd name="csY924" fmla="*/ 975355 h 1362774"/>
                <a:gd name="csX925" fmla="*/ 289918 w 5965845"/>
                <a:gd name="csY925" fmla="*/ 981052 h 1362774"/>
                <a:gd name="csX926" fmla="*/ 282443 w 5965845"/>
                <a:gd name="csY926" fmla="*/ 981052 h 1362774"/>
                <a:gd name="csX927" fmla="*/ 282443 w 5965845"/>
                <a:gd name="csY927" fmla="*/ 987066 h 1362774"/>
                <a:gd name="csX928" fmla="*/ 274968 w 5965845"/>
                <a:gd name="csY928" fmla="*/ 987066 h 1362774"/>
                <a:gd name="csX929" fmla="*/ 274968 w 5965845"/>
                <a:gd name="csY929" fmla="*/ 1001784 h 1362774"/>
                <a:gd name="csX930" fmla="*/ 267492 w 5965845"/>
                <a:gd name="csY930" fmla="*/ 1001784 h 1362774"/>
                <a:gd name="csX931" fmla="*/ 267492 w 5965845"/>
                <a:gd name="csY931" fmla="*/ 1004633 h 1362774"/>
                <a:gd name="csX932" fmla="*/ 260219 w 5965845"/>
                <a:gd name="csY932" fmla="*/ 1004633 h 1362774"/>
                <a:gd name="csX933" fmla="*/ 252542 w 5965845"/>
                <a:gd name="csY933" fmla="*/ 1004633 h 1362774"/>
                <a:gd name="csX934" fmla="*/ 252542 w 5965845"/>
                <a:gd name="csY934" fmla="*/ 1010488 h 1362774"/>
                <a:gd name="csX935" fmla="*/ 245269 w 5965845"/>
                <a:gd name="csY935" fmla="*/ 1010488 h 1362774"/>
                <a:gd name="csX936" fmla="*/ 237793 w 5965845"/>
                <a:gd name="csY936" fmla="*/ 1010488 h 1362774"/>
                <a:gd name="csX937" fmla="*/ 237793 w 5965845"/>
                <a:gd name="csY937" fmla="*/ 1016502 h 1362774"/>
                <a:gd name="csX938" fmla="*/ 230520 w 5965845"/>
                <a:gd name="csY938" fmla="*/ 1016502 h 1362774"/>
                <a:gd name="csX939" fmla="*/ 230520 w 5965845"/>
                <a:gd name="csY939" fmla="*/ 1019351 h 1362774"/>
                <a:gd name="csX940" fmla="*/ 222843 w 5965845"/>
                <a:gd name="csY940" fmla="*/ 1019351 h 1362774"/>
                <a:gd name="csX941" fmla="*/ 222843 w 5965845"/>
                <a:gd name="csY941" fmla="*/ 1031062 h 1362774"/>
                <a:gd name="csX942" fmla="*/ 215570 w 5965845"/>
                <a:gd name="csY942" fmla="*/ 1031062 h 1362774"/>
                <a:gd name="csX943" fmla="*/ 215570 w 5965845"/>
                <a:gd name="csY943" fmla="*/ 1036918 h 1362774"/>
                <a:gd name="csX944" fmla="*/ 208094 w 5965845"/>
                <a:gd name="csY944" fmla="*/ 1036918 h 1362774"/>
                <a:gd name="csX945" fmla="*/ 208094 w 5965845"/>
                <a:gd name="csY945" fmla="*/ 1042932 h 1362774"/>
                <a:gd name="csX946" fmla="*/ 200821 w 5965845"/>
                <a:gd name="csY946" fmla="*/ 1042932 h 1362774"/>
                <a:gd name="csX947" fmla="*/ 200821 w 5965845"/>
                <a:gd name="csY947" fmla="*/ 1045780 h 1362774"/>
                <a:gd name="csX948" fmla="*/ 193144 w 5965845"/>
                <a:gd name="csY948" fmla="*/ 1045780 h 1362774"/>
                <a:gd name="csX949" fmla="*/ 193144 w 5965845"/>
                <a:gd name="csY949" fmla="*/ 1051636 h 1362774"/>
                <a:gd name="csX950" fmla="*/ 185871 w 5965845"/>
                <a:gd name="csY950" fmla="*/ 1051636 h 1362774"/>
                <a:gd name="csX951" fmla="*/ 185871 w 5965845"/>
                <a:gd name="csY951" fmla="*/ 1054643 h 1362774"/>
                <a:gd name="csX952" fmla="*/ 178396 w 5965845"/>
                <a:gd name="csY952" fmla="*/ 1054643 h 1362774"/>
                <a:gd name="csX953" fmla="*/ 178396 w 5965845"/>
                <a:gd name="csY953" fmla="*/ 1063505 h 1362774"/>
                <a:gd name="csX954" fmla="*/ 170920 w 5965845"/>
                <a:gd name="csY954" fmla="*/ 1063505 h 1362774"/>
                <a:gd name="csX955" fmla="*/ 170920 w 5965845"/>
                <a:gd name="csY955" fmla="*/ 1069361 h 1362774"/>
                <a:gd name="csX956" fmla="*/ 163445 w 5965845"/>
                <a:gd name="csY956" fmla="*/ 1069361 h 1362774"/>
                <a:gd name="csX957" fmla="*/ 163445 w 5965845"/>
                <a:gd name="csY957" fmla="*/ 1075217 h 1362774"/>
                <a:gd name="csX958" fmla="*/ 156172 w 5965845"/>
                <a:gd name="csY958" fmla="*/ 1075217 h 1362774"/>
                <a:gd name="csX959" fmla="*/ 148697 w 5965845"/>
                <a:gd name="csY959" fmla="*/ 1075217 h 1362774"/>
                <a:gd name="csX960" fmla="*/ 148697 w 5965845"/>
                <a:gd name="csY960" fmla="*/ 1078224 h 1362774"/>
                <a:gd name="csX961" fmla="*/ 141221 w 5965845"/>
                <a:gd name="csY961" fmla="*/ 1078224 h 1362774"/>
                <a:gd name="csX962" fmla="*/ 141221 w 5965845"/>
                <a:gd name="csY962" fmla="*/ 1083921 h 1362774"/>
                <a:gd name="csX963" fmla="*/ 133746 w 5965845"/>
                <a:gd name="csY963" fmla="*/ 1083921 h 1362774"/>
                <a:gd name="csX964" fmla="*/ 133746 w 5965845"/>
                <a:gd name="csY964" fmla="*/ 1095790 h 1362774"/>
                <a:gd name="csX965" fmla="*/ 126271 w 5965845"/>
                <a:gd name="csY965" fmla="*/ 1095790 h 1362774"/>
                <a:gd name="csX966" fmla="*/ 126271 w 5965845"/>
                <a:gd name="csY966" fmla="*/ 1098639 h 1362774"/>
                <a:gd name="csX967" fmla="*/ 118998 w 5965845"/>
                <a:gd name="csY967" fmla="*/ 1098639 h 1362774"/>
                <a:gd name="csX968" fmla="*/ 118998 w 5965845"/>
                <a:gd name="csY968" fmla="*/ 1113357 h 1362774"/>
                <a:gd name="csX969" fmla="*/ 111522 w 5965845"/>
                <a:gd name="csY969" fmla="*/ 1113357 h 1362774"/>
                <a:gd name="csX970" fmla="*/ 111522 w 5965845"/>
                <a:gd name="csY970" fmla="*/ 1116364 h 1362774"/>
                <a:gd name="csX971" fmla="*/ 104047 w 5965845"/>
                <a:gd name="csY971" fmla="*/ 1116364 h 1362774"/>
                <a:gd name="csX972" fmla="*/ 104047 w 5965845"/>
                <a:gd name="csY972" fmla="*/ 1128075 h 1362774"/>
                <a:gd name="csX973" fmla="*/ 96572 w 5965845"/>
                <a:gd name="csY973" fmla="*/ 1128075 h 1362774"/>
                <a:gd name="csX974" fmla="*/ 96572 w 5965845"/>
                <a:gd name="csY974" fmla="*/ 1136780 h 1362774"/>
                <a:gd name="csX975" fmla="*/ 89299 w 5965845"/>
                <a:gd name="csY975" fmla="*/ 1136780 h 1362774"/>
                <a:gd name="csX976" fmla="*/ 89299 w 5965845"/>
                <a:gd name="csY976" fmla="*/ 1142794 h 1362774"/>
                <a:gd name="csX977" fmla="*/ 81824 w 5965845"/>
                <a:gd name="csY977" fmla="*/ 1142794 h 1362774"/>
                <a:gd name="csX978" fmla="*/ 81824 w 5965845"/>
                <a:gd name="csY978" fmla="*/ 1154505 h 1362774"/>
                <a:gd name="csX979" fmla="*/ 74348 w 5965845"/>
                <a:gd name="csY979" fmla="*/ 1154505 h 1362774"/>
                <a:gd name="csX980" fmla="*/ 74348 w 5965845"/>
                <a:gd name="csY980" fmla="*/ 1160360 h 1362774"/>
                <a:gd name="csX981" fmla="*/ 66873 w 5965845"/>
                <a:gd name="csY981" fmla="*/ 1160360 h 1362774"/>
                <a:gd name="csX982" fmla="*/ 66873 w 5965845"/>
                <a:gd name="csY982" fmla="*/ 1172072 h 1362774"/>
                <a:gd name="csX983" fmla="*/ 59600 w 5965845"/>
                <a:gd name="csY983" fmla="*/ 1172072 h 1362774"/>
                <a:gd name="csX984" fmla="*/ 59600 w 5965845"/>
                <a:gd name="csY984" fmla="*/ 1177927 h 1362774"/>
                <a:gd name="csX985" fmla="*/ 52125 w 5965845"/>
                <a:gd name="csY985" fmla="*/ 1177927 h 1362774"/>
                <a:gd name="csX986" fmla="*/ 52125 w 5965845"/>
                <a:gd name="csY986" fmla="*/ 1186790 h 1362774"/>
                <a:gd name="csX987" fmla="*/ 44649 w 5965845"/>
                <a:gd name="csY987" fmla="*/ 1186790 h 1362774"/>
                <a:gd name="csX988" fmla="*/ 44649 w 5965845"/>
                <a:gd name="csY988" fmla="*/ 1207364 h 1362774"/>
                <a:gd name="csX989" fmla="*/ 37174 w 5965845"/>
                <a:gd name="csY989" fmla="*/ 1207364 h 1362774"/>
                <a:gd name="csX990" fmla="*/ 37174 w 5965845"/>
                <a:gd name="csY990" fmla="*/ 1224930 h 1362774"/>
                <a:gd name="csX991" fmla="*/ 29901 w 5965845"/>
                <a:gd name="csY991" fmla="*/ 1224930 h 1362774"/>
                <a:gd name="csX992" fmla="*/ 22426 w 5965845"/>
                <a:gd name="csY992" fmla="*/ 1224930 h 1362774"/>
                <a:gd name="csX993" fmla="*/ 22426 w 5965845"/>
                <a:gd name="csY993" fmla="*/ 1254367 h 1362774"/>
                <a:gd name="csX994" fmla="*/ 14950 w 5965845"/>
                <a:gd name="csY994" fmla="*/ 1254367 h 1362774"/>
                <a:gd name="csX995" fmla="*/ 14950 w 5965845"/>
                <a:gd name="csY995" fmla="*/ 1274782 h 1362774"/>
                <a:gd name="csX996" fmla="*/ 7475 w 5965845"/>
                <a:gd name="csY996" fmla="*/ 1274782 h 1362774"/>
                <a:gd name="csX997" fmla="*/ 7475 w 5965845"/>
                <a:gd name="csY997" fmla="*/ 1333497 h 1362774"/>
                <a:gd name="csX998" fmla="*/ 0 w 5965845"/>
                <a:gd name="csY998" fmla="*/ 1333497 h 1362774"/>
                <a:gd name="csX999" fmla="*/ 0 w 5965845"/>
                <a:gd name="csY999" fmla="*/ 1362775 h 1362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 ang="0">
                  <a:pos x="csX861" y="csY861"/>
                </a:cxn>
                <a:cxn ang="0">
                  <a:pos x="csX862" y="csY862"/>
                </a:cxn>
                <a:cxn ang="0">
                  <a:pos x="csX863" y="csY863"/>
                </a:cxn>
                <a:cxn ang="0">
                  <a:pos x="csX864" y="csY864"/>
                </a:cxn>
                <a:cxn ang="0">
                  <a:pos x="csX865" y="csY865"/>
                </a:cxn>
                <a:cxn ang="0">
                  <a:pos x="csX866" y="csY866"/>
                </a:cxn>
                <a:cxn ang="0">
                  <a:pos x="csX867" y="csY867"/>
                </a:cxn>
                <a:cxn ang="0">
                  <a:pos x="csX868" y="csY868"/>
                </a:cxn>
                <a:cxn ang="0">
                  <a:pos x="csX869" y="csY869"/>
                </a:cxn>
                <a:cxn ang="0">
                  <a:pos x="csX870" y="csY870"/>
                </a:cxn>
                <a:cxn ang="0">
                  <a:pos x="csX871" y="csY871"/>
                </a:cxn>
                <a:cxn ang="0">
                  <a:pos x="csX872" y="csY872"/>
                </a:cxn>
                <a:cxn ang="0">
                  <a:pos x="csX873" y="csY873"/>
                </a:cxn>
                <a:cxn ang="0">
                  <a:pos x="csX874" y="csY874"/>
                </a:cxn>
                <a:cxn ang="0">
                  <a:pos x="csX875" y="csY875"/>
                </a:cxn>
                <a:cxn ang="0">
                  <a:pos x="csX876" y="csY876"/>
                </a:cxn>
                <a:cxn ang="0">
                  <a:pos x="csX877" y="csY877"/>
                </a:cxn>
                <a:cxn ang="0">
                  <a:pos x="csX878" y="csY878"/>
                </a:cxn>
                <a:cxn ang="0">
                  <a:pos x="csX879" y="csY879"/>
                </a:cxn>
                <a:cxn ang="0">
                  <a:pos x="csX880" y="csY880"/>
                </a:cxn>
                <a:cxn ang="0">
                  <a:pos x="csX881" y="csY881"/>
                </a:cxn>
                <a:cxn ang="0">
                  <a:pos x="csX882" y="csY882"/>
                </a:cxn>
                <a:cxn ang="0">
                  <a:pos x="csX883" y="csY883"/>
                </a:cxn>
                <a:cxn ang="0">
                  <a:pos x="csX884" y="csY884"/>
                </a:cxn>
                <a:cxn ang="0">
                  <a:pos x="csX885" y="csY885"/>
                </a:cxn>
                <a:cxn ang="0">
                  <a:pos x="csX886" y="csY886"/>
                </a:cxn>
                <a:cxn ang="0">
                  <a:pos x="csX887" y="csY887"/>
                </a:cxn>
                <a:cxn ang="0">
                  <a:pos x="csX888" y="csY888"/>
                </a:cxn>
                <a:cxn ang="0">
                  <a:pos x="csX889" y="csY889"/>
                </a:cxn>
                <a:cxn ang="0">
                  <a:pos x="csX890" y="csY890"/>
                </a:cxn>
                <a:cxn ang="0">
                  <a:pos x="csX891" y="csY891"/>
                </a:cxn>
                <a:cxn ang="0">
                  <a:pos x="csX892" y="csY892"/>
                </a:cxn>
                <a:cxn ang="0">
                  <a:pos x="csX893" y="csY893"/>
                </a:cxn>
                <a:cxn ang="0">
                  <a:pos x="csX894" y="csY894"/>
                </a:cxn>
                <a:cxn ang="0">
                  <a:pos x="csX895" y="csY895"/>
                </a:cxn>
                <a:cxn ang="0">
                  <a:pos x="csX896" y="csY896"/>
                </a:cxn>
                <a:cxn ang="0">
                  <a:pos x="csX897" y="csY897"/>
                </a:cxn>
                <a:cxn ang="0">
                  <a:pos x="csX898" y="csY898"/>
                </a:cxn>
                <a:cxn ang="0">
                  <a:pos x="csX899" y="csY899"/>
                </a:cxn>
                <a:cxn ang="0">
                  <a:pos x="csX900" y="csY900"/>
                </a:cxn>
                <a:cxn ang="0">
                  <a:pos x="csX901" y="csY901"/>
                </a:cxn>
                <a:cxn ang="0">
                  <a:pos x="csX902" y="csY902"/>
                </a:cxn>
                <a:cxn ang="0">
                  <a:pos x="csX903" y="csY903"/>
                </a:cxn>
                <a:cxn ang="0">
                  <a:pos x="csX904" y="csY904"/>
                </a:cxn>
                <a:cxn ang="0">
                  <a:pos x="csX905" y="csY905"/>
                </a:cxn>
                <a:cxn ang="0">
                  <a:pos x="csX906" y="csY906"/>
                </a:cxn>
                <a:cxn ang="0">
                  <a:pos x="csX907" y="csY907"/>
                </a:cxn>
                <a:cxn ang="0">
                  <a:pos x="csX908" y="csY908"/>
                </a:cxn>
                <a:cxn ang="0">
                  <a:pos x="csX909" y="csY909"/>
                </a:cxn>
                <a:cxn ang="0">
                  <a:pos x="csX910" y="csY910"/>
                </a:cxn>
                <a:cxn ang="0">
                  <a:pos x="csX911" y="csY911"/>
                </a:cxn>
                <a:cxn ang="0">
                  <a:pos x="csX912" y="csY912"/>
                </a:cxn>
                <a:cxn ang="0">
                  <a:pos x="csX913" y="csY913"/>
                </a:cxn>
                <a:cxn ang="0">
                  <a:pos x="csX914" y="csY914"/>
                </a:cxn>
                <a:cxn ang="0">
                  <a:pos x="csX915" y="csY915"/>
                </a:cxn>
                <a:cxn ang="0">
                  <a:pos x="csX916" y="csY916"/>
                </a:cxn>
                <a:cxn ang="0">
                  <a:pos x="csX917" y="csY917"/>
                </a:cxn>
                <a:cxn ang="0">
                  <a:pos x="csX918" y="csY918"/>
                </a:cxn>
                <a:cxn ang="0">
                  <a:pos x="csX919" y="csY919"/>
                </a:cxn>
                <a:cxn ang="0">
                  <a:pos x="csX920" y="csY920"/>
                </a:cxn>
                <a:cxn ang="0">
                  <a:pos x="csX921" y="csY921"/>
                </a:cxn>
                <a:cxn ang="0">
                  <a:pos x="csX922" y="csY922"/>
                </a:cxn>
                <a:cxn ang="0">
                  <a:pos x="csX923" y="csY923"/>
                </a:cxn>
                <a:cxn ang="0">
                  <a:pos x="csX924" y="csY924"/>
                </a:cxn>
                <a:cxn ang="0">
                  <a:pos x="csX925" y="csY925"/>
                </a:cxn>
                <a:cxn ang="0">
                  <a:pos x="csX926" y="csY926"/>
                </a:cxn>
                <a:cxn ang="0">
                  <a:pos x="csX927" y="csY927"/>
                </a:cxn>
                <a:cxn ang="0">
                  <a:pos x="csX928" y="csY928"/>
                </a:cxn>
                <a:cxn ang="0">
                  <a:pos x="csX929" y="csY929"/>
                </a:cxn>
                <a:cxn ang="0">
                  <a:pos x="csX930" y="csY930"/>
                </a:cxn>
                <a:cxn ang="0">
                  <a:pos x="csX931" y="csY931"/>
                </a:cxn>
                <a:cxn ang="0">
                  <a:pos x="csX932" y="csY932"/>
                </a:cxn>
                <a:cxn ang="0">
                  <a:pos x="csX933" y="csY933"/>
                </a:cxn>
                <a:cxn ang="0">
                  <a:pos x="csX934" y="csY934"/>
                </a:cxn>
                <a:cxn ang="0">
                  <a:pos x="csX935" y="csY935"/>
                </a:cxn>
                <a:cxn ang="0">
                  <a:pos x="csX936" y="csY936"/>
                </a:cxn>
                <a:cxn ang="0">
                  <a:pos x="csX937" y="csY937"/>
                </a:cxn>
                <a:cxn ang="0">
                  <a:pos x="csX938" y="csY938"/>
                </a:cxn>
                <a:cxn ang="0">
                  <a:pos x="csX939" y="csY939"/>
                </a:cxn>
                <a:cxn ang="0">
                  <a:pos x="csX940" y="csY940"/>
                </a:cxn>
                <a:cxn ang="0">
                  <a:pos x="csX941" y="csY941"/>
                </a:cxn>
                <a:cxn ang="0">
                  <a:pos x="csX942" y="csY942"/>
                </a:cxn>
                <a:cxn ang="0">
                  <a:pos x="csX943" y="csY943"/>
                </a:cxn>
                <a:cxn ang="0">
                  <a:pos x="csX944" y="csY944"/>
                </a:cxn>
                <a:cxn ang="0">
                  <a:pos x="csX945" y="csY945"/>
                </a:cxn>
                <a:cxn ang="0">
                  <a:pos x="csX946" y="csY946"/>
                </a:cxn>
                <a:cxn ang="0">
                  <a:pos x="csX947" y="csY947"/>
                </a:cxn>
                <a:cxn ang="0">
                  <a:pos x="csX948" y="csY948"/>
                </a:cxn>
                <a:cxn ang="0">
                  <a:pos x="csX949" y="csY949"/>
                </a:cxn>
                <a:cxn ang="0">
                  <a:pos x="csX950" y="csY950"/>
                </a:cxn>
                <a:cxn ang="0">
                  <a:pos x="csX951" y="csY951"/>
                </a:cxn>
                <a:cxn ang="0">
                  <a:pos x="csX952" y="csY952"/>
                </a:cxn>
                <a:cxn ang="0">
                  <a:pos x="csX953" y="csY953"/>
                </a:cxn>
                <a:cxn ang="0">
                  <a:pos x="csX954" y="csY954"/>
                </a:cxn>
                <a:cxn ang="0">
                  <a:pos x="csX955" y="csY955"/>
                </a:cxn>
                <a:cxn ang="0">
                  <a:pos x="csX956" y="csY956"/>
                </a:cxn>
                <a:cxn ang="0">
                  <a:pos x="csX957" y="csY957"/>
                </a:cxn>
                <a:cxn ang="0">
                  <a:pos x="csX958" y="csY958"/>
                </a:cxn>
                <a:cxn ang="0">
                  <a:pos x="csX959" y="csY959"/>
                </a:cxn>
                <a:cxn ang="0">
                  <a:pos x="csX960" y="csY960"/>
                </a:cxn>
                <a:cxn ang="0">
                  <a:pos x="csX961" y="csY961"/>
                </a:cxn>
                <a:cxn ang="0">
                  <a:pos x="csX962" y="csY962"/>
                </a:cxn>
                <a:cxn ang="0">
                  <a:pos x="csX963" y="csY963"/>
                </a:cxn>
                <a:cxn ang="0">
                  <a:pos x="csX964" y="csY964"/>
                </a:cxn>
                <a:cxn ang="0">
                  <a:pos x="csX965" y="csY965"/>
                </a:cxn>
                <a:cxn ang="0">
                  <a:pos x="csX966" y="csY966"/>
                </a:cxn>
                <a:cxn ang="0">
                  <a:pos x="csX967" y="csY967"/>
                </a:cxn>
                <a:cxn ang="0">
                  <a:pos x="csX968" y="csY968"/>
                </a:cxn>
                <a:cxn ang="0">
                  <a:pos x="csX969" y="csY969"/>
                </a:cxn>
                <a:cxn ang="0">
                  <a:pos x="csX970" y="csY970"/>
                </a:cxn>
                <a:cxn ang="0">
                  <a:pos x="csX971" y="csY971"/>
                </a:cxn>
                <a:cxn ang="0">
                  <a:pos x="csX972" y="csY972"/>
                </a:cxn>
                <a:cxn ang="0">
                  <a:pos x="csX973" y="csY973"/>
                </a:cxn>
                <a:cxn ang="0">
                  <a:pos x="csX974" y="csY974"/>
                </a:cxn>
                <a:cxn ang="0">
                  <a:pos x="csX975" y="csY975"/>
                </a:cxn>
                <a:cxn ang="0">
                  <a:pos x="csX976" y="csY976"/>
                </a:cxn>
                <a:cxn ang="0">
                  <a:pos x="csX977" y="csY977"/>
                </a:cxn>
                <a:cxn ang="0">
                  <a:pos x="csX978" y="csY978"/>
                </a:cxn>
                <a:cxn ang="0">
                  <a:pos x="csX979" y="csY979"/>
                </a:cxn>
                <a:cxn ang="0">
                  <a:pos x="csX980" y="csY980"/>
                </a:cxn>
                <a:cxn ang="0">
                  <a:pos x="csX981" y="csY981"/>
                </a:cxn>
                <a:cxn ang="0">
                  <a:pos x="csX982" y="csY982"/>
                </a:cxn>
                <a:cxn ang="0">
                  <a:pos x="csX983" y="csY983"/>
                </a:cxn>
                <a:cxn ang="0">
                  <a:pos x="csX984" y="csY984"/>
                </a:cxn>
                <a:cxn ang="0">
                  <a:pos x="csX985" y="csY985"/>
                </a:cxn>
                <a:cxn ang="0">
                  <a:pos x="csX986" y="csY986"/>
                </a:cxn>
                <a:cxn ang="0">
                  <a:pos x="csX987" y="csY987"/>
                </a:cxn>
                <a:cxn ang="0">
                  <a:pos x="csX988" y="csY988"/>
                </a:cxn>
                <a:cxn ang="0">
                  <a:pos x="csX989" y="csY989"/>
                </a:cxn>
                <a:cxn ang="0">
                  <a:pos x="csX990" y="csY990"/>
                </a:cxn>
                <a:cxn ang="0">
                  <a:pos x="csX991" y="csY991"/>
                </a:cxn>
                <a:cxn ang="0">
                  <a:pos x="csX992" y="csY992"/>
                </a:cxn>
                <a:cxn ang="0">
                  <a:pos x="csX993" y="csY993"/>
                </a:cxn>
                <a:cxn ang="0">
                  <a:pos x="csX994" y="csY994"/>
                </a:cxn>
                <a:cxn ang="0">
                  <a:pos x="csX995" y="csY995"/>
                </a:cxn>
                <a:cxn ang="0">
                  <a:pos x="csX996" y="csY996"/>
                </a:cxn>
                <a:cxn ang="0">
                  <a:pos x="csX997" y="csY997"/>
                </a:cxn>
                <a:cxn ang="0">
                  <a:pos x="csX998" y="csY998"/>
                </a:cxn>
                <a:cxn ang="0">
                  <a:pos x="csX999" y="csY999"/>
                </a:cxn>
              </a:cxnLst>
              <a:rect l="l" t="t" r="r" b="b"/>
              <a:pathLst>
                <a:path w="5965845" h="1362774">
                  <a:moveTo>
                    <a:pt x="5965846" y="0"/>
                  </a:moveTo>
                  <a:lnTo>
                    <a:pt x="5958371" y="0"/>
                  </a:lnTo>
                  <a:lnTo>
                    <a:pt x="5950895" y="0"/>
                  </a:lnTo>
                  <a:lnTo>
                    <a:pt x="5943622" y="0"/>
                  </a:lnTo>
                  <a:lnTo>
                    <a:pt x="5935945" y="0"/>
                  </a:lnTo>
                  <a:lnTo>
                    <a:pt x="5928672" y="0"/>
                  </a:lnTo>
                  <a:lnTo>
                    <a:pt x="5921197" y="0"/>
                  </a:lnTo>
                  <a:lnTo>
                    <a:pt x="5913923" y="0"/>
                  </a:lnTo>
                  <a:lnTo>
                    <a:pt x="5906246" y="0"/>
                  </a:lnTo>
                  <a:lnTo>
                    <a:pt x="5898973" y="0"/>
                  </a:lnTo>
                  <a:lnTo>
                    <a:pt x="5891498" y="0"/>
                  </a:lnTo>
                  <a:lnTo>
                    <a:pt x="5884022" y="0"/>
                  </a:lnTo>
                  <a:lnTo>
                    <a:pt x="5876547" y="0"/>
                  </a:lnTo>
                  <a:lnTo>
                    <a:pt x="5869274" y="0"/>
                  </a:lnTo>
                  <a:lnTo>
                    <a:pt x="5861799" y="0"/>
                  </a:lnTo>
                  <a:lnTo>
                    <a:pt x="5854324" y="0"/>
                  </a:lnTo>
                  <a:lnTo>
                    <a:pt x="5846848" y="0"/>
                  </a:lnTo>
                  <a:lnTo>
                    <a:pt x="5839373" y="0"/>
                  </a:lnTo>
                  <a:lnTo>
                    <a:pt x="5832100" y="0"/>
                  </a:lnTo>
                  <a:lnTo>
                    <a:pt x="5824625" y="0"/>
                  </a:lnTo>
                  <a:lnTo>
                    <a:pt x="5817149" y="0"/>
                  </a:lnTo>
                  <a:lnTo>
                    <a:pt x="5809674" y="0"/>
                  </a:lnTo>
                  <a:lnTo>
                    <a:pt x="5802401" y="0"/>
                  </a:lnTo>
                  <a:lnTo>
                    <a:pt x="5794926" y="0"/>
                  </a:lnTo>
                  <a:lnTo>
                    <a:pt x="5787450" y="0"/>
                  </a:lnTo>
                  <a:lnTo>
                    <a:pt x="5779975" y="0"/>
                  </a:lnTo>
                  <a:lnTo>
                    <a:pt x="5772702" y="0"/>
                  </a:lnTo>
                  <a:lnTo>
                    <a:pt x="5765227" y="0"/>
                  </a:lnTo>
                  <a:lnTo>
                    <a:pt x="5757752" y="0"/>
                  </a:lnTo>
                  <a:lnTo>
                    <a:pt x="5750276" y="0"/>
                  </a:lnTo>
                  <a:lnTo>
                    <a:pt x="5743003" y="0"/>
                  </a:lnTo>
                  <a:lnTo>
                    <a:pt x="5735528" y="0"/>
                  </a:lnTo>
                  <a:lnTo>
                    <a:pt x="5728053" y="0"/>
                  </a:lnTo>
                  <a:lnTo>
                    <a:pt x="5720577" y="0"/>
                  </a:lnTo>
                  <a:lnTo>
                    <a:pt x="5713102" y="0"/>
                  </a:lnTo>
                  <a:lnTo>
                    <a:pt x="5705829" y="0"/>
                  </a:lnTo>
                  <a:lnTo>
                    <a:pt x="5698354" y="0"/>
                  </a:lnTo>
                  <a:lnTo>
                    <a:pt x="5690879" y="0"/>
                  </a:lnTo>
                  <a:lnTo>
                    <a:pt x="5683403" y="0"/>
                  </a:lnTo>
                  <a:lnTo>
                    <a:pt x="5676130" y="0"/>
                  </a:lnTo>
                  <a:lnTo>
                    <a:pt x="5668655" y="0"/>
                  </a:lnTo>
                  <a:lnTo>
                    <a:pt x="5661180" y="0"/>
                  </a:lnTo>
                  <a:lnTo>
                    <a:pt x="5653704" y="0"/>
                  </a:lnTo>
                  <a:lnTo>
                    <a:pt x="5646431" y="0"/>
                  </a:lnTo>
                  <a:lnTo>
                    <a:pt x="5638956" y="0"/>
                  </a:lnTo>
                  <a:lnTo>
                    <a:pt x="5631481" y="0"/>
                  </a:lnTo>
                  <a:lnTo>
                    <a:pt x="5624006" y="0"/>
                  </a:lnTo>
                  <a:lnTo>
                    <a:pt x="5616732" y="0"/>
                  </a:lnTo>
                  <a:lnTo>
                    <a:pt x="5609257" y="0"/>
                  </a:lnTo>
                  <a:lnTo>
                    <a:pt x="5601782" y="0"/>
                  </a:lnTo>
                  <a:lnTo>
                    <a:pt x="5594307" y="0"/>
                  </a:lnTo>
                  <a:lnTo>
                    <a:pt x="5586831" y="0"/>
                  </a:lnTo>
                  <a:lnTo>
                    <a:pt x="5579558" y="0"/>
                  </a:lnTo>
                  <a:lnTo>
                    <a:pt x="5572083" y="0"/>
                  </a:lnTo>
                  <a:lnTo>
                    <a:pt x="5564608" y="0"/>
                  </a:lnTo>
                  <a:lnTo>
                    <a:pt x="5557132" y="0"/>
                  </a:lnTo>
                  <a:lnTo>
                    <a:pt x="5549859" y="0"/>
                  </a:lnTo>
                  <a:lnTo>
                    <a:pt x="5542182" y="0"/>
                  </a:lnTo>
                  <a:lnTo>
                    <a:pt x="5534909" y="0"/>
                  </a:lnTo>
                  <a:lnTo>
                    <a:pt x="5527434" y="0"/>
                  </a:lnTo>
                  <a:lnTo>
                    <a:pt x="5520160" y="0"/>
                  </a:lnTo>
                  <a:lnTo>
                    <a:pt x="5512483" y="0"/>
                  </a:lnTo>
                  <a:lnTo>
                    <a:pt x="5505210" y="0"/>
                  </a:lnTo>
                  <a:lnTo>
                    <a:pt x="5497735" y="0"/>
                  </a:lnTo>
                  <a:lnTo>
                    <a:pt x="5490259" y="0"/>
                  </a:lnTo>
                  <a:lnTo>
                    <a:pt x="5482784" y="0"/>
                  </a:lnTo>
                  <a:lnTo>
                    <a:pt x="5475511" y="0"/>
                  </a:lnTo>
                  <a:lnTo>
                    <a:pt x="5468036" y="0"/>
                  </a:lnTo>
                  <a:lnTo>
                    <a:pt x="5460560" y="0"/>
                  </a:lnTo>
                  <a:lnTo>
                    <a:pt x="5453085" y="0"/>
                  </a:lnTo>
                  <a:lnTo>
                    <a:pt x="5445610" y="0"/>
                  </a:lnTo>
                  <a:lnTo>
                    <a:pt x="5438337" y="0"/>
                  </a:lnTo>
                  <a:lnTo>
                    <a:pt x="5430862" y="0"/>
                  </a:lnTo>
                  <a:lnTo>
                    <a:pt x="5423588" y="0"/>
                  </a:lnTo>
                  <a:lnTo>
                    <a:pt x="5415911" y="0"/>
                  </a:lnTo>
                  <a:lnTo>
                    <a:pt x="5408638" y="0"/>
                  </a:lnTo>
                  <a:lnTo>
                    <a:pt x="5401163" y="0"/>
                  </a:lnTo>
                  <a:lnTo>
                    <a:pt x="5393889" y="0"/>
                  </a:lnTo>
                  <a:lnTo>
                    <a:pt x="5393889" y="12186"/>
                  </a:lnTo>
                  <a:lnTo>
                    <a:pt x="5386212" y="12186"/>
                  </a:lnTo>
                  <a:lnTo>
                    <a:pt x="5378939" y="12186"/>
                  </a:lnTo>
                  <a:lnTo>
                    <a:pt x="5378939" y="24055"/>
                  </a:lnTo>
                  <a:lnTo>
                    <a:pt x="5371464" y="24055"/>
                  </a:lnTo>
                  <a:lnTo>
                    <a:pt x="5363988" y="24055"/>
                  </a:lnTo>
                  <a:lnTo>
                    <a:pt x="5356513" y="24055"/>
                  </a:lnTo>
                  <a:lnTo>
                    <a:pt x="5349240" y="24055"/>
                  </a:lnTo>
                  <a:lnTo>
                    <a:pt x="5341765" y="24055"/>
                  </a:lnTo>
                  <a:lnTo>
                    <a:pt x="5334289" y="24055"/>
                  </a:lnTo>
                  <a:lnTo>
                    <a:pt x="5326814" y="24055"/>
                  </a:lnTo>
                  <a:lnTo>
                    <a:pt x="5319339" y="24055"/>
                  </a:lnTo>
                  <a:lnTo>
                    <a:pt x="5312066" y="24055"/>
                  </a:lnTo>
                  <a:lnTo>
                    <a:pt x="5304591" y="24055"/>
                  </a:lnTo>
                  <a:lnTo>
                    <a:pt x="5297115" y="24055"/>
                  </a:lnTo>
                  <a:lnTo>
                    <a:pt x="5289640" y="24055"/>
                  </a:lnTo>
                  <a:lnTo>
                    <a:pt x="5282367" y="24055"/>
                  </a:lnTo>
                  <a:lnTo>
                    <a:pt x="5274892" y="24055"/>
                  </a:lnTo>
                  <a:lnTo>
                    <a:pt x="5267416" y="24055"/>
                  </a:lnTo>
                  <a:lnTo>
                    <a:pt x="5259941" y="24055"/>
                  </a:lnTo>
                  <a:lnTo>
                    <a:pt x="5252668" y="24055"/>
                  </a:lnTo>
                  <a:lnTo>
                    <a:pt x="5245193" y="24055"/>
                  </a:lnTo>
                  <a:lnTo>
                    <a:pt x="5237717" y="24055"/>
                  </a:lnTo>
                  <a:lnTo>
                    <a:pt x="5230242" y="24055"/>
                  </a:lnTo>
                  <a:lnTo>
                    <a:pt x="5230242" y="34342"/>
                  </a:lnTo>
                  <a:lnTo>
                    <a:pt x="5222767" y="34342"/>
                  </a:lnTo>
                  <a:lnTo>
                    <a:pt x="5215494" y="34342"/>
                  </a:lnTo>
                  <a:lnTo>
                    <a:pt x="5208018" y="34342"/>
                  </a:lnTo>
                  <a:lnTo>
                    <a:pt x="5200543" y="34342"/>
                  </a:lnTo>
                  <a:lnTo>
                    <a:pt x="5193068" y="34342"/>
                  </a:lnTo>
                  <a:lnTo>
                    <a:pt x="5193068" y="44154"/>
                  </a:lnTo>
                  <a:lnTo>
                    <a:pt x="5185795" y="44154"/>
                  </a:lnTo>
                  <a:lnTo>
                    <a:pt x="5178320" y="44154"/>
                  </a:lnTo>
                  <a:lnTo>
                    <a:pt x="5170844" y="44154"/>
                  </a:lnTo>
                  <a:lnTo>
                    <a:pt x="5170844" y="53808"/>
                  </a:lnTo>
                  <a:lnTo>
                    <a:pt x="5163369" y="53808"/>
                  </a:lnTo>
                  <a:lnTo>
                    <a:pt x="5156096" y="53808"/>
                  </a:lnTo>
                  <a:lnTo>
                    <a:pt x="5148621" y="53808"/>
                  </a:lnTo>
                  <a:lnTo>
                    <a:pt x="5141145" y="53808"/>
                  </a:lnTo>
                  <a:lnTo>
                    <a:pt x="5133670" y="53808"/>
                  </a:lnTo>
                  <a:lnTo>
                    <a:pt x="5126397" y="53808"/>
                  </a:lnTo>
                  <a:lnTo>
                    <a:pt x="5118922" y="53808"/>
                  </a:lnTo>
                  <a:lnTo>
                    <a:pt x="5118922" y="63304"/>
                  </a:lnTo>
                  <a:lnTo>
                    <a:pt x="5111446" y="63304"/>
                  </a:lnTo>
                  <a:lnTo>
                    <a:pt x="5103971" y="63304"/>
                  </a:lnTo>
                  <a:lnTo>
                    <a:pt x="5096496" y="63304"/>
                  </a:lnTo>
                  <a:lnTo>
                    <a:pt x="5089223" y="63304"/>
                  </a:lnTo>
                  <a:lnTo>
                    <a:pt x="5081748" y="63304"/>
                  </a:lnTo>
                  <a:lnTo>
                    <a:pt x="5074272" y="63304"/>
                  </a:lnTo>
                  <a:lnTo>
                    <a:pt x="5074272" y="72325"/>
                  </a:lnTo>
                  <a:lnTo>
                    <a:pt x="5066797" y="72325"/>
                  </a:lnTo>
                  <a:lnTo>
                    <a:pt x="5059524" y="72325"/>
                  </a:lnTo>
                  <a:lnTo>
                    <a:pt x="5051847" y="72325"/>
                  </a:lnTo>
                  <a:lnTo>
                    <a:pt x="5044573" y="72325"/>
                  </a:lnTo>
                  <a:lnTo>
                    <a:pt x="5037098" y="72325"/>
                  </a:lnTo>
                  <a:lnTo>
                    <a:pt x="5029825" y="72325"/>
                  </a:lnTo>
                  <a:lnTo>
                    <a:pt x="5022148" y="72325"/>
                  </a:lnTo>
                  <a:lnTo>
                    <a:pt x="5014874" y="72325"/>
                  </a:lnTo>
                  <a:lnTo>
                    <a:pt x="5007399" y="72325"/>
                  </a:lnTo>
                  <a:lnTo>
                    <a:pt x="5007399" y="80871"/>
                  </a:lnTo>
                  <a:lnTo>
                    <a:pt x="5000126" y="80871"/>
                  </a:lnTo>
                  <a:lnTo>
                    <a:pt x="5000126" y="89575"/>
                  </a:lnTo>
                  <a:lnTo>
                    <a:pt x="4992449" y="89575"/>
                  </a:lnTo>
                  <a:lnTo>
                    <a:pt x="4985176" y="89575"/>
                  </a:lnTo>
                  <a:lnTo>
                    <a:pt x="4977700" y="89575"/>
                  </a:lnTo>
                  <a:lnTo>
                    <a:pt x="4970225" y="89575"/>
                  </a:lnTo>
                  <a:lnTo>
                    <a:pt x="4962750" y="89575"/>
                  </a:lnTo>
                  <a:lnTo>
                    <a:pt x="4955477" y="89575"/>
                  </a:lnTo>
                  <a:lnTo>
                    <a:pt x="4955477" y="97805"/>
                  </a:lnTo>
                  <a:lnTo>
                    <a:pt x="4948001" y="97805"/>
                  </a:lnTo>
                  <a:lnTo>
                    <a:pt x="4940526" y="97805"/>
                  </a:lnTo>
                  <a:lnTo>
                    <a:pt x="4933051" y="97805"/>
                  </a:lnTo>
                  <a:lnTo>
                    <a:pt x="4925576" y="97805"/>
                  </a:lnTo>
                  <a:lnTo>
                    <a:pt x="4918303" y="97805"/>
                  </a:lnTo>
                  <a:lnTo>
                    <a:pt x="4910827" y="97805"/>
                  </a:lnTo>
                  <a:lnTo>
                    <a:pt x="4903352" y="97805"/>
                  </a:lnTo>
                  <a:lnTo>
                    <a:pt x="4903352" y="105876"/>
                  </a:lnTo>
                  <a:lnTo>
                    <a:pt x="4895877" y="105876"/>
                  </a:lnTo>
                  <a:lnTo>
                    <a:pt x="4888604" y="105876"/>
                  </a:lnTo>
                  <a:lnTo>
                    <a:pt x="4881128" y="105876"/>
                  </a:lnTo>
                  <a:lnTo>
                    <a:pt x="4873653" y="105876"/>
                  </a:lnTo>
                  <a:lnTo>
                    <a:pt x="4866178" y="105876"/>
                  </a:lnTo>
                  <a:lnTo>
                    <a:pt x="4858905" y="105876"/>
                  </a:lnTo>
                  <a:lnTo>
                    <a:pt x="4851429" y="105876"/>
                  </a:lnTo>
                  <a:lnTo>
                    <a:pt x="4843954" y="105876"/>
                  </a:lnTo>
                  <a:lnTo>
                    <a:pt x="4843954" y="113789"/>
                  </a:lnTo>
                  <a:lnTo>
                    <a:pt x="4836479" y="113789"/>
                  </a:lnTo>
                  <a:lnTo>
                    <a:pt x="4829004" y="113789"/>
                  </a:lnTo>
                  <a:lnTo>
                    <a:pt x="4829004" y="121543"/>
                  </a:lnTo>
                  <a:lnTo>
                    <a:pt x="4821731" y="121543"/>
                  </a:lnTo>
                  <a:lnTo>
                    <a:pt x="4814255" y="121543"/>
                  </a:lnTo>
                  <a:lnTo>
                    <a:pt x="4806780" y="121543"/>
                  </a:lnTo>
                  <a:lnTo>
                    <a:pt x="4799305" y="121543"/>
                  </a:lnTo>
                  <a:lnTo>
                    <a:pt x="4792032" y="121543"/>
                  </a:lnTo>
                  <a:lnTo>
                    <a:pt x="4784556" y="121543"/>
                  </a:lnTo>
                  <a:lnTo>
                    <a:pt x="4777081" y="121543"/>
                  </a:lnTo>
                  <a:lnTo>
                    <a:pt x="4769606" y="121543"/>
                  </a:lnTo>
                  <a:lnTo>
                    <a:pt x="4762333" y="121543"/>
                  </a:lnTo>
                  <a:lnTo>
                    <a:pt x="4754857" y="121543"/>
                  </a:lnTo>
                  <a:lnTo>
                    <a:pt x="4747382" y="121543"/>
                  </a:lnTo>
                  <a:lnTo>
                    <a:pt x="4739907" y="121543"/>
                  </a:lnTo>
                  <a:lnTo>
                    <a:pt x="4732634" y="121543"/>
                  </a:lnTo>
                  <a:lnTo>
                    <a:pt x="4732634" y="128823"/>
                  </a:lnTo>
                  <a:lnTo>
                    <a:pt x="4725159" y="128823"/>
                  </a:lnTo>
                  <a:lnTo>
                    <a:pt x="4717683" y="128823"/>
                  </a:lnTo>
                  <a:lnTo>
                    <a:pt x="4710208" y="128823"/>
                  </a:lnTo>
                  <a:lnTo>
                    <a:pt x="4702733" y="128823"/>
                  </a:lnTo>
                  <a:lnTo>
                    <a:pt x="4695460" y="128823"/>
                  </a:lnTo>
                  <a:lnTo>
                    <a:pt x="4687984" y="128823"/>
                  </a:lnTo>
                  <a:lnTo>
                    <a:pt x="4680509" y="128823"/>
                  </a:lnTo>
                  <a:lnTo>
                    <a:pt x="4673034" y="128823"/>
                  </a:lnTo>
                  <a:lnTo>
                    <a:pt x="4665761" y="128823"/>
                  </a:lnTo>
                  <a:lnTo>
                    <a:pt x="4658083" y="128823"/>
                  </a:lnTo>
                  <a:lnTo>
                    <a:pt x="4650810" y="128823"/>
                  </a:lnTo>
                  <a:lnTo>
                    <a:pt x="4643335" y="128823"/>
                  </a:lnTo>
                  <a:lnTo>
                    <a:pt x="4643335" y="135629"/>
                  </a:lnTo>
                  <a:lnTo>
                    <a:pt x="4636062" y="135629"/>
                  </a:lnTo>
                  <a:lnTo>
                    <a:pt x="4636062" y="142275"/>
                  </a:lnTo>
                  <a:lnTo>
                    <a:pt x="4628384" y="142275"/>
                  </a:lnTo>
                  <a:lnTo>
                    <a:pt x="4628384" y="149081"/>
                  </a:lnTo>
                  <a:lnTo>
                    <a:pt x="4621111" y="149081"/>
                  </a:lnTo>
                  <a:lnTo>
                    <a:pt x="4613636" y="149081"/>
                  </a:lnTo>
                  <a:lnTo>
                    <a:pt x="4606161" y="149081"/>
                  </a:lnTo>
                  <a:lnTo>
                    <a:pt x="4598888" y="149081"/>
                  </a:lnTo>
                  <a:lnTo>
                    <a:pt x="4598888" y="162374"/>
                  </a:lnTo>
                  <a:lnTo>
                    <a:pt x="4591412" y="162374"/>
                  </a:lnTo>
                  <a:lnTo>
                    <a:pt x="4583937" y="162374"/>
                  </a:lnTo>
                  <a:lnTo>
                    <a:pt x="4576462" y="162374"/>
                  </a:lnTo>
                  <a:lnTo>
                    <a:pt x="4569189" y="162374"/>
                  </a:lnTo>
                  <a:lnTo>
                    <a:pt x="4569189" y="168863"/>
                  </a:lnTo>
                  <a:lnTo>
                    <a:pt x="4561713" y="168863"/>
                  </a:lnTo>
                  <a:lnTo>
                    <a:pt x="4554238" y="168863"/>
                  </a:lnTo>
                  <a:lnTo>
                    <a:pt x="4546763" y="168863"/>
                  </a:lnTo>
                  <a:lnTo>
                    <a:pt x="4539490" y="168863"/>
                  </a:lnTo>
                  <a:lnTo>
                    <a:pt x="4531812" y="168863"/>
                  </a:lnTo>
                  <a:lnTo>
                    <a:pt x="4524539" y="168863"/>
                  </a:lnTo>
                  <a:lnTo>
                    <a:pt x="4517064" y="168863"/>
                  </a:lnTo>
                  <a:lnTo>
                    <a:pt x="4509791" y="168863"/>
                  </a:lnTo>
                  <a:lnTo>
                    <a:pt x="4502113" y="168863"/>
                  </a:lnTo>
                  <a:lnTo>
                    <a:pt x="4494840" y="168863"/>
                  </a:lnTo>
                  <a:lnTo>
                    <a:pt x="4487365" y="168863"/>
                  </a:lnTo>
                  <a:lnTo>
                    <a:pt x="4479890" y="168863"/>
                  </a:lnTo>
                  <a:lnTo>
                    <a:pt x="4472415" y="168863"/>
                  </a:lnTo>
                  <a:lnTo>
                    <a:pt x="4465141" y="168863"/>
                  </a:lnTo>
                  <a:lnTo>
                    <a:pt x="4457666" y="168863"/>
                  </a:lnTo>
                  <a:lnTo>
                    <a:pt x="4450191" y="168863"/>
                  </a:lnTo>
                  <a:lnTo>
                    <a:pt x="4442716" y="168863"/>
                  </a:lnTo>
                  <a:lnTo>
                    <a:pt x="4435240" y="168863"/>
                  </a:lnTo>
                  <a:lnTo>
                    <a:pt x="4427967" y="168863"/>
                  </a:lnTo>
                  <a:lnTo>
                    <a:pt x="4420492" y="168863"/>
                  </a:lnTo>
                  <a:lnTo>
                    <a:pt x="4413017" y="168863"/>
                  </a:lnTo>
                  <a:lnTo>
                    <a:pt x="4405542" y="168863"/>
                  </a:lnTo>
                  <a:lnTo>
                    <a:pt x="4405542" y="175035"/>
                  </a:lnTo>
                  <a:lnTo>
                    <a:pt x="4398268" y="175035"/>
                  </a:lnTo>
                  <a:lnTo>
                    <a:pt x="4383318" y="175035"/>
                  </a:lnTo>
                  <a:lnTo>
                    <a:pt x="4375843" y="175035"/>
                  </a:lnTo>
                  <a:lnTo>
                    <a:pt x="4368569" y="175035"/>
                  </a:lnTo>
                  <a:lnTo>
                    <a:pt x="4368569" y="181207"/>
                  </a:lnTo>
                  <a:lnTo>
                    <a:pt x="4361094" y="181207"/>
                  </a:lnTo>
                  <a:lnTo>
                    <a:pt x="4361094" y="187379"/>
                  </a:lnTo>
                  <a:lnTo>
                    <a:pt x="4353619" y="187379"/>
                  </a:lnTo>
                  <a:lnTo>
                    <a:pt x="4353619" y="193552"/>
                  </a:lnTo>
                  <a:lnTo>
                    <a:pt x="4346144" y="193552"/>
                  </a:lnTo>
                  <a:lnTo>
                    <a:pt x="4338870" y="193552"/>
                  </a:lnTo>
                  <a:lnTo>
                    <a:pt x="4331395" y="193552"/>
                  </a:lnTo>
                  <a:lnTo>
                    <a:pt x="4331395" y="199566"/>
                  </a:lnTo>
                  <a:lnTo>
                    <a:pt x="4323920" y="199566"/>
                  </a:lnTo>
                  <a:lnTo>
                    <a:pt x="4316445" y="199566"/>
                  </a:lnTo>
                  <a:lnTo>
                    <a:pt x="4316445" y="211751"/>
                  </a:lnTo>
                  <a:lnTo>
                    <a:pt x="4308970" y="211751"/>
                  </a:lnTo>
                  <a:lnTo>
                    <a:pt x="4301696" y="211751"/>
                  </a:lnTo>
                  <a:lnTo>
                    <a:pt x="4294221" y="211751"/>
                  </a:lnTo>
                  <a:lnTo>
                    <a:pt x="4286746" y="211751"/>
                  </a:lnTo>
                  <a:lnTo>
                    <a:pt x="4279271" y="211751"/>
                  </a:lnTo>
                  <a:lnTo>
                    <a:pt x="4271997" y="211751"/>
                  </a:lnTo>
                  <a:lnTo>
                    <a:pt x="4264522" y="211751"/>
                  </a:lnTo>
                  <a:lnTo>
                    <a:pt x="4257047" y="211751"/>
                  </a:lnTo>
                  <a:lnTo>
                    <a:pt x="4257047" y="217765"/>
                  </a:lnTo>
                  <a:lnTo>
                    <a:pt x="4249572" y="217765"/>
                  </a:lnTo>
                  <a:lnTo>
                    <a:pt x="4242298" y="217765"/>
                  </a:lnTo>
                  <a:lnTo>
                    <a:pt x="4234823" y="217765"/>
                  </a:lnTo>
                  <a:lnTo>
                    <a:pt x="4227348" y="217765"/>
                  </a:lnTo>
                  <a:lnTo>
                    <a:pt x="4227348" y="223621"/>
                  </a:lnTo>
                  <a:lnTo>
                    <a:pt x="4219873" y="223621"/>
                  </a:lnTo>
                  <a:lnTo>
                    <a:pt x="4212398" y="223621"/>
                  </a:lnTo>
                  <a:lnTo>
                    <a:pt x="4205124" y="223621"/>
                  </a:lnTo>
                  <a:lnTo>
                    <a:pt x="4205124" y="229477"/>
                  </a:lnTo>
                  <a:lnTo>
                    <a:pt x="4197649" y="229477"/>
                  </a:lnTo>
                  <a:lnTo>
                    <a:pt x="4190174" y="229477"/>
                  </a:lnTo>
                  <a:lnTo>
                    <a:pt x="4182699" y="229477"/>
                  </a:lnTo>
                  <a:lnTo>
                    <a:pt x="4175425" y="229477"/>
                  </a:lnTo>
                  <a:lnTo>
                    <a:pt x="4167950" y="229477"/>
                  </a:lnTo>
                  <a:lnTo>
                    <a:pt x="4160475" y="229477"/>
                  </a:lnTo>
                  <a:lnTo>
                    <a:pt x="4160475" y="235174"/>
                  </a:lnTo>
                  <a:lnTo>
                    <a:pt x="4153000" y="235174"/>
                  </a:lnTo>
                  <a:lnTo>
                    <a:pt x="4145726" y="235174"/>
                  </a:lnTo>
                  <a:lnTo>
                    <a:pt x="4138049" y="235174"/>
                  </a:lnTo>
                  <a:lnTo>
                    <a:pt x="4130776" y="235174"/>
                  </a:lnTo>
                  <a:lnTo>
                    <a:pt x="4123301" y="235174"/>
                  </a:lnTo>
                  <a:lnTo>
                    <a:pt x="4116027" y="235174"/>
                  </a:lnTo>
                  <a:lnTo>
                    <a:pt x="4108350" y="235174"/>
                  </a:lnTo>
                  <a:lnTo>
                    <a:pt x="4108350" y="240871"/>
                  </a:lnTo>
                  <a:lnTo>
                    <a:pt x="4101077" y="240871"/>
                  </a:lnTo>
                  <a:lnTo>
                    <a:pt x="4101077" y="246569"/>
                  </a:lnTo>
                  <a:lnTo>
                    <a:pt x="4093602" y="246569"/>
                  </a:lnTo>
                  <a:lnTo>
                    <a:pt x="4086127" y="246569"/>
                  </a:lnTo>
                  <a:lnTo>
                    <a:pt x="4078853" y="246569"/>
                  </a:lnTo>
                  <a:lnTo>
                    <a:pt x="4071378" y="246569"/>
                  </a:lnTo>
                  <a:lnTo>
                    <a:pt x="4071378" y="257647"/>
                  </a:lnTo>
                  <a:lnTo>
                    <a:pt x="4063903" y="257647"/>
                  </a:lnTo>
                  <a:lnTo>
                    <a:pt x="4056428" y="257647"/>
                  </a:lnTo>
                  <a:lnTo>
                    <a:pt x="4049154" y="257647"/>
                  </a:lnTo>
                  <a:lnTo>
                    <a:pt x="4041477" y="257647"/>
                  </a:lnTo>
                  <a:lnTo>
                    <a:pt x="4034204" y="257647"/>
                  </a:lnTo>
                  <a:lnTo>
                    <a:pt x="4026729" y="257647"/>
                  </a:lnTo>
                  <a:lnTo>
                    <a:pt x="4019455" y="257647"/>
                  </a:lnTo>
                  <a:lnTo>
                    <a:pt x="4011778" y="257647"/>
                  </a:lnTo>
                  <a:lnTo>
                    <a:pt x="4004505" y="257647"/>
                  </a:lnTo>
                  <a:lnTo>
                    <a:pt x="3997030" y="257647"/>
                  </a:lnTo>
                  <a:lnTo>
                    <a:pt x="3989555" y="257647"/>
                  </a:lnTo>
                  <a:lnTo>
                    <a:pt x="3982079" y="257647"/>
                  </a:lnTo>
                  <a:lnTo>
                    <a:pt x="3982079" y="273315"/>
                  </a:lnTo>
                  <a:lnTo>
                    <a:pt x="3974806" y="273315"/>
                  </a:lnTo>
                  <a:lnTo>
                    <a:pt x="3967331" y="273315"/>
                  </a:lnTo>
                  <a:lnTo>
                    <a:pt x="3959856" y="273315"/>
                  </a:lnTo>
                  <a:lnTo>
                    <a:pt x="3959856" y="283760"/>
                  </a:lnTo>
                  <a:lnTo>
                    <a:pt x="3952381" y="283760"/>
                  </a:lnTo>
                  <a:lnTo>
                    <a:pt x="3945107" y="283760"/>
                  </a:lnTo>
                  <a:lnTo>
                    <a:pt x="3937632" y="283760"/>
                  </a:lnTo>
                  <a:lnTo>
                    <a:pt x="3930157" y="283760"/>
                  </a:lnTo>
                  <a:lnTo>
                    <a:pt x="3922682" y="283760"/>
                  </a:lnTo>
                  <a:lnTo>
                    <a:pt x="3915206" y="283760"/>
                  </a:lnTo>
                  <a:lnTo>
                    <a:pt x="3907933" y="283760"/>
                  </a:lnTo>
                  <a:lnTo>
                    <a:pt x="3900458" y="283760"/>
                  </a:lnTo>
                  <a:lnTo>
                    <a:pt x="3892983" y="283760"/>
                  </a:lnTo>
                  <a:lnTo>
                    <a:pt x="3885507" y="283760"/>
                  </a:lnTo>
                  <a:lnTo>
                    <a:pt x="3878234" y="283760"/>
                  </a:lnTo>
                  <a:lnTo>
                    <a:pt x="3870759" y="283760"/>
                  </a:lnTo>
                  <a:lnTo>
                    <a:pt x="3863284" y="283760"/>
                  </a:lnTo>
                  <a:lnTo>
                    <a:pt x="3855808" y="283760"/>
                  </a:lnTo>
                  <a:lnTo>
                    <a:pt x="3848535" y="283760"/>
                  </a:lnTo>
                  <a:lnTo>
                    <a:pt x="3848535" y="288824"/>
                  </a:lnTo>
                  <a:lnTo>
                    <a:pt x="3841060" y="288824"/>
                  </a:lnTo>
                  <a:lnTo>
                    <a:pt x="3833585" y="288824"/>
                  </a:lnTo>
                  <a:lnTo>
                    <a:pt x="3826110" y="288824"/>
                  </a:lnTo>
                  <a:lnTo>
                    <a:pt x="3818634" y="288824"/>
                  </a:lnTo>
                  <a:lnTo>
                    <a:pt x="3818634" y="293730"/>
                  </a:lnTo>
                  <a:lnTo>
                    <a:pt x="3811361" y="293730"/>
                  </a:lnTo>
                  <a:lnTo>
                    <a:pt x="3803886" y="293730"/>
                  </a:lnTo>
                  <a:lnTo>
                    <a:pt x="3796411" y="293730"/>
                  </a:lnTo>
                  <a:lnTo>
                    <a:pt x="3788935" y="293730"/>
                  </a:lnTo>
                  <a:lnTo>
                    <a:pt x="3781662" y="293730"/>
                  </a:lnTo>
                  <a:lnTo>
                    <a:pt x="3774187" y="293730"/>
                  </a:lnTo>
                  <a:lnTo>
                    <a:pt x="3766712" y="293730"/>
                  </a:lnTo>
                  <a:lnTo>
                    <a:pt x="3759236" y="293730"/>
                  </a:lnTo>
                  <a:lnTo>
                    <a:pt x="3759236" y="303542"/>
                  </a:lnTo>
                  <a:lnTo>
                    <a:pt x="3751963" y="303542"/>
                  </a:lnTo>
                  <a:lnTo>
                    <a:pt x="3751963" y="308607"/>
                  </a:lnTo>
                  <a:lnTo>
                    <a:pt x="3744488" y="308607"/>
                  </a:lnTo>
                  <a:lnTo>
                    <a:pt x="3744488" y="313513"/>
                  </a:lnTo>
                  <a:lnTo>
                    <a:pt x="3737013" y="313513"/>
                  </a:lnTo>
                  <a:lnTo>
                    <a:pt x="3737013" y="318260"/>
                  </a:lnTo>
                  <a:lnTo>
                    <a:pt x="3729537" y="318260"/>
                  </a:lnTo>
                  <a:lnTo>
                    <a:pt x="3722264" y="318260"/>
                  </a:lnTo>
                  <a:lnTo>
                    <a:pt x="3714789" y="318260"/>
                  </a:lnTo>
                  <a:lnTo>
                    <a:pt x="3707314" y="318260"/>
                  </a:lnTo>
                  <a:lnTo>
                    <a:pt x="3699839" y="318260"/>
                  </a:lnTo>
                  <a:lnTo>
                    <a:pt x="3692363" y="318260"/>
                  </a:lnTo>
                  <a:lnTo>
                    <a:pt x="3685090" y="318260"/>
                  </a:lnTo>
                  <a:lnTo>
                    <a:pt x="3677615" y="318260"/>
                  </a:lnTo>
                  <a:lnTo>
                    <a:pt x="3670140" y="318260"/>
                  </a:lnTo>
                  <a:lnTo>
                    <a:pt x="3662664" y="318260"/>
                  </a:lnTo>
                  <a:lnTo>
                    <a:pt x="3655391" y="318260"/>
                  </a:lnTo>
                  <a:lnTo>
                    <a:pt x="3655391" y="323008"/>
                  </a:lnTo>
                  <a:lnTo>
                    <a:pt x="3647714" y="323008"/>
                  </a:lnTo>
                  <a:lnTo>
                    <a:pt x="3647714" y="327756"/>
                  </a:lnTo>
                  <a:lnTo>
                    <a:pt x="3640441" y="327756"/>
                  </a:lnTo>
                  <a:lnTo>
                    <a:pt x="3632965" y="327756"/>
                  </a:lnTo>
                  <a:lnTo>
                    <a:pt x="3625692" y="327756"/>
                  </a:lnTo>
                  <a:lnTo>
                    <a:pt x="3618015" y="327756"/>
                  </a:lnTo>
                  <a:lnTo>
                    <a:pt x="3610742" y="327756"/>
                  </a:lnTo>
                  <a:lnTo>
                    <a:pt x="3603266" y="327756"/>
                  </a:lnTo>
                  <a:lnTo>
                    <a:pt x="3603266" y="332504"/>
                  </a:lnTo>
                  <a:lnTo>
                    <a:pt x="3595791" y="332504"/>
                  </a:lnTo>
                  <a:lnTo>
                    <a:pt x="3595791" y="337251"/>
                  </a:lnTo>
                  <a:lnTo>
                    <a:pt x="3588316" y="337251"/>
                  </a:lnTo>
                  <a:lnTo>
                    <a:pt x="3588316" y="346589"/>
                  </a:lnTo>
                  <a:lnTo>
                    <a:pt x="3581043" y="346589"/>
                  </a:lnTo>
                  <a:lnTo>
                    <a:pt x="3573568" y="346589"/>
                  </a:lnTo>
                  <a:lnTo>
                    <a:pt x="3573568" y="351337"/>
                  </a:lnTo>
                  <a:lnTo>
                    <a:pt x="3566092" y="351337"/>
                  </a:lnTo>
                  <a:lnTo>
                    <a:pt x="3558617" y="351337"/>
                  </a:lnTo>
                  <a:lnTo>
                    <a:pt x="3551344" y="351337"/>
                  </a:lnTo>
                  <a:lnTo>
                    <a:pt x="3543869" y="351337"/>
                  </a:lnTo>
                  <a:lnTo>
                    <a:pt x="3543869" y="355926"/>
                  </a:lnTo>
                  <a:lnTo>
                    <a:pt x="3536393" y="355926"/>
                  </a:lnTo>
                  <a:lnTo>
                    <a:pt x="3536393" y="360674"/>
                  </a:lnTo>
                  <a:lnTo>
                    <a:pt x="3529120" y="360674"/>
                  </a:lnTo>
                  <a:lnTo>
                    <a:pt x="3521443" y="360674"/>
                  </a:lnTo>
                  <a:lnTo>
                    <a:pt x="3514170" y="360674"/>
                  </a:lnTo>
                  <a:lnTo>
                    <a:pt x="3506695" y="360674"/>
                  </a:lnTo>
                  <a:lnTo>
                    <a:pt x="3499421" y="360674"/>
                  </a:lnTo>
                  <a:lnTo>
                    <a:pt x="3491744" y="360674"/>
                  </a:lnTo>
                  <a:lnTo>
                    <a:pt x="3484471" y="360674"/>
                  </a:lnTo>
                  <a:lnTo>
                    <a:pt x="3476996" y="360674"/>
                  </a:lnTo>
                  <a:lnTo>
                    <a:pt x="3469520" y="360674"/>
                  </a:lnTo>
                  <a:lnTo>
                    <a:pt x="3462045" y="360674"/>
                  </a:lnTo>
                  <a:lnTo>
                    <a:pt x="3454772" y="360674"/>
                  </a:lnTo>
                  <a:lnTo>
                    <a:pt x="3447297" y="360674"/>
                  </a:lnTo>
                  <a:lnTo>
                    <a:pt x="3447297" y="365105"/>
                  </a:lnTo>
                  <a:lnTo>
                    <a:pt x="3439821" y="365105"/>
                  </a:lnTo>
                  <a:lnTo>
                    <a:pt x="3432346" y="365105"/>
                  </a:lnTo>
                  <a:lnTo>
                    <a:pt x="3424871" y="365105"/>
                  </a:lnTo>
                  <a:lnTo>
                    <a:pt x="3417598" y="365105"/>
                  </a:lnTo>
                  <a:lnTo>
                    <a:pt x="3410123" y="365105"/>
                  </a:lnTo>
                  <a:lnTo>
                    <a:pt x="3402647" y="365105"/>
                  </a:lnTo>
                  <a:lnTo>
                    <a:pt x="3395172" y="365105"/>
                  </a:lnTo>
                  <a:lnTo>
                    <a:pt x="3387899" y="365105"/>
                  </a:lnTo>
                  <a:lnTo>
                    <a:pt x="3380424" y="365105"/>
                  </a:lnTo>
                  <a:lnTo>
                    <a:pt x="3380424" y="369536"/>
                  </a:lnTo>
                  <a:lnTo>
                    <a:pt x="3372948" y="369536"/>
                  </a:lnTo>
                  <a:lnTo>
                    <a:pt x="3365473" y="369536"/>
                  </a:lnTo>
                  <a:lnTo>
                    <a:pt x="3358200" y="369536"/>
                  </a:lnTo>
                  <a:lnTo>
                    <a:pt x="3350725" y="369536"/>
                  </a:lnTo>
                  <a:lnTo>
                    <a:pt x="3343250" y="369536"/>
                  </a:lnTo>
                  <a:lnTo>
                    <a:pt x="3335774" y="369536"/>
                  </a:lnTo>
                  <a:lnTo>
                    <a:pt x="3328501" y="369536"/>
                  </a:lnTo>
                  <a:lnTo>
                    <a:pt x="3321026" y="369536"/>
                  </a:lnTo>
                  <a:lnTo>
                    <a:pt x="3313551" y="369536"/>
                  </a:lnTo>
                  <a:lnTo>
                    <a:pt x="3313551" y="373809"/>
                  </a:lnTo>
                  <a:lnTo>
                    <a:pt x="3306075" y="373809"/>
                  </a:lnTo>
                  <a:lnTo>
                    <a:pt x="3298600" y="373809"/>
                  </a:lnTo>
                  <a:lnTo>
                    <a:pt x="3291327" y="373809"/>
                  </a:lnTo>
                  <a:lnTo>
                    <a:pt x="3283852" y="373809"/>
                  </a:lnTo>
                  <a:lnTo>
                    <a:pt x="3276377" y="373809"/>
                  </a:lnTo>
                  <a:lnTo>
                    <a:pt x="3268901" y="373809"/>
                  </a:lnTo>
                  <a:lnTo>
                    <a:pt x="3261628" y="373809"/>
                  </a:lnTo>
                  <a:lnTo>
                    <a:pt x="3254153" y="373809"/>
                  </a:lnTo>
                  <a:lnTo>
                    <a:pt x="3246678" y="373809"/>
                  </a:lnTo>
                  <a:lnTo>
                    <a:pt x="3239202" y="373809"/>
                  </a:lnTo>
                  <a:lnTo>
                    <a:pt x="3231929" y="373809"/>
                  </a:lnTo>
                  <a:lnTo>
                    <a:pt x="3224454" y="373809"/>
                  </a:lnTo>
                  <a:lnTo>
                    <a:pt x="3216979" y="373809"/>
                  </a:lnTo>
                  <a:lnTo>
                    <a:pt x="3209503" y="373809"/>
                  </a:lnTo>
                  <a:lnTo>
                    <a:pt x="3202028" y="373809"/>
                  </a:lnTo>
                  <a:lnTo>
                    <a:pt x="3194755" y="373809"/>
                  </a:lnTo>
                  <a:lnTo>
                    <a:pt x="3187280" y="373809"/>
                  </a:lnTo>
                  <a:lnTo>
                    <a:pt x="3187280" y="378083"/>
                  </a:lnTo>
                  <a:lnTo>
                    <a:pt x="3179805" y="378083"/>
                  </a:lnTo>
                  <a:lnTo>
                    <a:pt x="3172329" y="378083"/>
                  </a:lnTo>
                  <a:lnTo>
                    <a:pt x="3165056" y="378083"/>
                  </a:lnTo>
                  <a:lnTo>
                    <a:pt x="3157379" y="378083"/>
                  </a:lnTo>
                  <a:lnTo>
                    <a:pt x="3150106" y="378083"/>
                  </a:lnTo>
                  <a:lnTo>
                    <a:pt x="3142630" y="378083"/>
                  </a:lnTo>
                  <a:lnTo>
                    <a:pt x="3135357" y="378083"/>
                  </a:lnTo>
                  <a:lnTo>
                    <a:pt x="3127680" y="378083"/>
                  </a:lnTo>
                  <a:lnTo>
                    <a:pt x="3127680" y="382197"/>
                  </a:lnTo>
                  <a:lnTo>
                    <a:pt x="3120407" y="382197"/>
                  </a:lnTo>
                  <a:lnTo>
                    <a:pt x="3112932" y="382197"/>
                  </a:lnTo>
                  <a:lnTo>
                    <a:pt x="3112932" y="386312"/>
                  </a:lnTo>
                  <a:lnTo>
                    <a:pt x="3105658" y="386312"/>
                  </a:lnTo>
                  <a:lnTo>
                    <a:pt x="3105658" y="390427"/>
                  </a:lnTo>
                  <a:lnTo>
                    <a:pt x="3097981" y="390427"/>
                  </a:lnTo>
                  <a:lnTo>
                    <a:pt x="3090708" y="390427"/>
                  </a:lnTo>
                  <a:lnTo>
                    <a:pt x="3083233" y="390427"/>
                  </a:lnTo>
                  <a:lnTo>
                    <a:pt x="3075757" y="390427"/>
                  </a:lnTo>
                  <a:lnTo>
                    <a:pt x="3075757" y="394542"/>
                  </a:lnTo>
                  <a:lnTo>
                    <a:pt x="3068282" y="394542"/>
                  </a:lnTo>
                  <a:lnTo>
                    <a:pt x="3061009" y="394542"/>
                  </a:lnTo>
                  <a:lnTo>
                    <a:pt x="3053534" y="394542"/>
                  </a:lnTo>
                  <a:lnTo>
                    <a:pt x="3046058" y="394542"/>
                  </a:lnTo>
                  <a:lnTo>
                    <a:pt x="3046058" y="398498"/>
                  </a:lnTo>
                  <a:lnTo>
                    <a:pt x="3038583" y="398498"/>
                  </a:lnTo>
                  <a:lnTo>
                    <a:pt x="3038583" y="402613"/>
                  </a:lnTo>
                  <a:lnTo>
                    <a:pt x="3031108" y="402613"/>
                  </a:lnTo>
                  <a:lnTo>
                    <a:pt x="3023835" y="402613"/>
                  </a:lnTo>
                  <a:lnTo>
                    <a:pt x="3016360" y="402613"/>
                  </a:lnTo>
                  <a:lnTo>
                    <a:pt x="3009086" y="402613"/>
                  </a:lnTo>
                  <a:lnTo>
                    <a:pt x="3001409" y="402613"/>
                  </a:lnTo>
                  <a:lnTo>
                    <a:pt x="2994136" y="402613"/>
                  </a:lnTo>
                  <a:lnTo>
                    <a:pt x="2986661" y="402613"/>
                  </a:lnTo>
                  <a:lnTo>
                    <a:pt x="2979185" y="402613"/>
                  </a:lnTo>
                  <a:lnTo>
                    <a:pt x="2971710" y="402613"/>
                  </a:lnTo>
                  <a:lnTo>
                    <a:pt x="2964437" y="402613"/>
                  </a:lnTo>
                  <a:lnTo>
                    <a:pt x="2964437" y="406727"/>
                  </a:lnTo>
                  <a:lnTo>
                    <a:pt x="2956962" y="406727"/>
                  </a:lnTo>
                  <a:lnTo>
                    <a:pt x="2949487" y="406727"/>
                  </a:lnTo>
                  <a:lnTo>
                    <a:pt x="2942011" y="406727"/>
                  </a:lnTo>
                  <a:lnTo>
                    <a:pt x="2934738" y="406727"/>
                  </a:lnTo>
                  <a:lnTo>
                    <a:pt x="2927263" y="406727"/>
                  </a:lnTo>
                  <a:lnTo>
                    <a:pt x="2919788" y="406727"/>
                  </a:lnTo>
                  <a:lnTo>
                    <a:pt x="2912312" y="406727"/>
                  </a:lnTo>
                  <a:lnTo>
                    <a:pt x="2904837" y="406727"/>
                  </a:lnTo>
                  <a:lnTo>
                    <a:pt x="2904837" y="410684"/>
                  </a:lnTo>
                  <a:lnTo>
                    <a:pt x="2897564" y="410684"/>
                  </a:lnTo>
                  <a:lnTo>
                    <a:pt x="2890089" y="410684"/>
                  </a:lnTo>
                  <a:lnTo>
                    <a:pt x="2882613" y="410684"/>
                  </a:lnTo>
                  <a:lnTo>
                    <a:pt x="2875138" y="410684"/>
                  </a:lnTo>
                  <a:lnTo>
                    <a:pt x="2867865" y="410684"/>
                  </a:lnTo>
                  <a:lnTo>
                    <a:pt x="2860390" y="410684"/>
                  </a:lnTo>
                  <a:lnTo>
                    <a:pt x="2860390" y="418597"/>
                  </a:lnTo>
                  <a:lnTo>
                    <a:pt x="2852914" y="418597"/>
                  </a:lnTo>
                  <a:lnTo>
                    <a:pt x="2845439" y="418597"/>
                  </a:lnTo>
                  <a:lnTo>
                    <a:pt x="2845439" y="422553"/>
                  </a:lnTo>
                  <a:lnTo>
                    <a:pt x="2838166" y="422553"/>
                  </a:lnTo>
                  <a:lnTo>
                    <a:pt x="2838166" y="426510"/>
                  </a:lnTo>
                  <a:lnTo>
                    <a:pt x="2830691" y="426510"/>
                  </a:lnTo>
                  <a:lnTo>
                    <a:pt x="2823216" y="426510"/>
                  </a:lnTo>
                  <a:lnTo>
                    <a:pt x="2815740" y="426510"/>
                  </a:lnTo>
                  <a:lnTo>
                    <a:pt x="2808265" y="426510"/>
                  </a:lnTo>
                  <a:lnTo>
                    <a:pt x="2800992" y="426510"/>
                  </a:lnTo>
                  <a:lnTo>
                    <a:pt x="2793517" y="426510"/>
                  </a:lnTo>
                  <a:lnTo>
                    <a:pt x="2786041" y="426510"/>
                  </a:lnTo>
                  <a:lnTo>
                    <a:pt x="2778566" y="426510"/>
                  </a:lnTo>
                  <a:lnTo>
                    <a:pt x="2778566" y="430466"/>
                  </a:lnTo>
                  <a:lnTo>
                    <a:pt x="2771293" y="430466"/>
                  </a:lnTo>
                  <a:lnTo>
                    <a:pt x="2763616" y="430466"/>
                  </a:lnTo>
                  <a:lnTo>
                    <a:pt x="2763616" y="442336"/>
                  </a:lnTo>
                  <a:lnTo>
                    <a:pt x="2756342" y="442336"/>
                  </a:lnTo>
                  <a:lnTo>
                    <a:pt x="2748867" y="442336"/>
                  </a:lnTo>
                  <a:lnTo>
                    <a:pt x="2741594" y="442336"/>
                  </a:lnTo>
                  <a:lnTo>
                    <a:pt x="2734119" y="442336"/>
                  </a:lnTo>
                  <a:lnTo>
                    <a:pt x="2726643" y="442336"/>
                  </a:lnTo>
                  <a:lnTo>
                    <a:pt x="2719168" y="442336"/>
                  </a:lnTo>
                  <a:lnTo>
                    <a:pt x="2711895" y="442336"/>
                  </a:lnTo>
                  <a:lnTo>
                    <a:pt x="2704420" y="442336"/>
                  </a:lnTo>
                  <a:lnTo>
                    <a:pt x="2696945" y="442336"/>
                  </a:lnTo>
                  <a:lnTo>
                    <a:pt x="2689469" y="442336"/>
                  </a:lnTo>
                  <a:lnTo>
                    <a:pt x="2681994" y="442336"/>
                  </a:lnTo>
                  <a:lnTo>
                    <a:pt x="2674721" y="442336"/>
                  </a:lnTo>
                  <a:lnTo>
                    <a:pt x="2674721" y="445976"/>
                  </a:lnTo>
                  <a:lnTo>
                    <a:pt x="2667246" y="445976"/>
                  </a:lnTo>
                  <a:lnTo>
                    <a:pt x="2659770" y="445976"/>
                  </a:lnTo>
                  <a:lnTo>
                    <a:pt x="2652295" y="445976"/>
                  </a:lnTo>
                  <a:lnTo>
                    <a:pt x="2645022" y="445976"/>
                  </a:lnTo>
                  <a:lnTo>
                    <a:pt x="2637345" y="445976"/>
                  </a:lnTo>
                  <a:lnTo>
                    <a:pt x="2637345" y="449616"/>
                  </a:lnTo>
                  <a:lnTo>
                    <a:pt x="2630071" y="449616"/>
                  </a:lnTo>
                  <a:lnTo>
                    <a:pt x="2622596" y="449616"/>
                  </a:lnTo>
                  <a:lnTo>
                    <a:pt x="2615323" y="449616"/>
                  </a:lnTo>
                  <a:lnTo>
                    <a:pt x="2607646" y="449616"/>
                  </a:lnTo>
                  <a:lnTo>
                    <a:pt x="2600372" y="449616"/>
                  </a:lnTo>
                  <a:lnTo>
                    <a:pt x="2600372" y="453414"/>
                  </a:lnTo>
                  <a:lnTo>
                    <a:pt x="2592897" y="453414"/>
                  </a:lnTo>
                  <a:lnTo>
                    <a:pt x="2592897" y="457054"/>
                  </a:lnTo>
                  <a:lnTo>
                    <a:pt x="2585422" y="457054"/>
                  </a:lnTo>
                  <a:lnTo>
                    <a:pt x="2585422" y="460694"/>
                  </a:lnTo>
                  <a:lnTo>
                    <a:pt x="2577947" y="460694"/>
                  </a:lnTo>
                  <a:lnTo>
                    <a:pt x="2570674" y="460694"/>
                  </a:lnTo>
                  <a:lnTo>
                    <a:pt x="2563198" y="460694"/>
                  </a:lnTo>
                  <a:lnTo>
                    <a:pt x="2555723" y="460694"/>
                  </a:lnTo>
                  <a:lnTo>
                    <a:pt x="2548248" y="460694"/>
                  </a:lnTo>
                  <a:lnTo>
                    <a:pt x="2548248" y="464492"/>
                  </a:lnTo>
                  <a:lnTo>
                    <a:pt x="2540773" y="464492"/>
                  </a:lnTo>
                  <a:lnTo>
                    <a:pt x="2533499" y="464492"/>
                  </a:lnTo>
                  <a:lnTo>
                    <a:pt x="2526024" y="464492"/>
                  </a:lnTo>
                  <a:lnTo>
                    <a:pt x="2526024" y="468132"/>
                  </a:lnTo>
                  <a:lnTo>
                    <a:pt x="2518549" y="468132"/>
                  </a:lnTo>
                  <a:lnTo>
                    <a:pt x="2511074" y="468132"/>
                  </a:lnTo>
                  <a:lnTo>
                    <a:pt x="2503801" y="468132"/>
                  </a:lnTo>
                  <a:lnTo>
                    <a:pt x="2496325" y="468132"/>
                  </a:lnTo>
                  <a:lnTo>
                    <a:pt x="2489052" y="468132"/>
                  </a:lnTo>
                  <a:lnTo>
                    <a:pt x="2489052" y="471614"/>
                  </a:lnTo>
                  <a:lnTo>
                    <a:pt x="2481375" y="471614"/>
                  </a:lnTo>
                  <a:lnTo>
                    <a:pt x="2474102" y="471614"/>
                  </a:lnTo>
                  <a:lnTo>
                    <a:pt x="2466626" y="471614"/>
                  </a:lnTo>
                  <a:lnTo>
                    <a:pt x="2466626" y="475254"/>
                  </a:lnTo>
                  <a:lnTo>
                    <a:pt x="2459151" y="475254"/>
                  </a:lnTo>
                  <a:lnTo>
                    <a:pt x="2451676" y="475254"/>
                  </a:lnTo>
                  <a:lnTo>
                    <a:pt x="2444403" y="475254"/>
                  </a:lnTo>
                  <a:lnTo>
                    <a:pt x="2436927" y="475254"/>
                  </a:lnTo>
                  <a:lnTo>
                    <a:pt x="2436927" y="482376"/>
                  </a:lnTo>
                  <a:lnTo>
                    <a:pt x="2429452" y="482376"/>
                  </a:lnTo>
                  <a:lnTo>
                    <a:pt x="2429452" y="486016"/>
                  </a:lnTo>
                  <a:lnTo>
                    <a:pt x="2421977" y="486016"/>
                  </a:lnTo>
                  <a:lnTo>
                    <a:pt x="2414502" y="486016"/>
                  </a:lnTo>
                  <a:lnTo>
                    <a:pt x="2407229" y="486016"/>
                  </a:lnTo>
                  <a:lnTo>
                    <a:pt x="2399753" y="486016"/>
                  </a:lnTo>
                  <a:lnTo>
                    <a:pt x="2392278" y="486016"/>
                  </a:lnTo>
                  <a:lnTo>
                    <a:pt x="2384803" y="486016"/>
                  </a:lnTo>
                  <a:lnTo>
                    <a:pt x="2384803" y="489497"/>
                  </a:lnTo>
                  <a:lnTo>
                    <a:pt x="2377530" y="489497"/>
                  </a:lnTo>
                  <a:lnTo>
                    <a:pt x="2370054" y="489497"/>
                  </a:lnTo>
                  <a:lnTo>
                    <a:pt x="2362579" y="489497"/>
                  </a:lnTo>
                  <a:lnTo>
                    <a:pt x="2362579" y="492979"/>
                  </a:lnTo>
                  <a:lnTo>
                    <a:pt x="2355104" y="492979"/>
                  </a:lnTo>
                  <a:lnTo>
                    <a:pt x="2347831" y="492979"/>
                  </a:lnTo>
                  <a:lnTo>
                    <a:pt x="2340356" y="492979"/>
                  </a:lnTo>
                  <a:lnTo>
                    <a:pt x="2332880" y="492979"/>
                  </a:lnTo>
                  <a:lnTo>
                    <a:pt x="2325405" y="492979"/>
                  </a:lnTo>
                  <a:lnTo>
                    <a:pt x="2318132" y="492979"/>
                  </a:lnTo>
                  <a:lnTo>
                    <a:pt x="2310657" y="492979"/>
                  </a:lnTo>
                  <a:lnTo>
                    <a:pt x="2303181" y="492979"/>
                  </a:lnTo>
                  <a:lnTo>
                    <a:pt x="2295706" y="492979"/>
                  </a:lnTo>
                  <a:lnTo>
                    <a:pt x="2295706" y="496461"/>
                  </a:lnTo>
                  <a:lnTo>
                    <a:pt x="2288231" y="496461"/>
                  </a:lnTo>
                  <a:lnTo>
                    <a:pt x="2280958" y="496461"/>
                  </a:lnTo>
                  <a:lnTo>
                    <a:pt x="2273482" y="496461"/>
                  </a:lnTo>
                  <a:lnTo>
                    <a:pt x="2266007" y="496461"/>
                  </a:lnTo>
                  <a:lnTo>
                    <a:pt x="2258532" y="496461"/>
                  </a:lnTo>
                  <a:lnTo>
                    <a:pt x="2258532" y="500101"/>
                  </a:lnTo>
                  <a:lnTo>
                    <a:pt x="2251259" y="500101"/>
                  </a:lnTo>
                  <a:lnTo>
                    <a:pt x="2243581" y="500101"/>
                  </a:lnTo>
                  <a:lnTo>
                    <a:pt x="2236308" y="500101"/>
                  </a:lnTo>
                  <a:lnTo>
                    <a:pt x="2228833" y="500101"/>
                  </a:lnTo>
                  <a:lnTo>
                    <a:pt x="2221560" y="500101"/>
                  </a:lnTo>
                  <a:lnTo>
                    <a:pt x="2214085" y="500101"/>
                  </a:lnTo>
                  <a:lnTo>
                    <a:pt x="2206609" y="500101"/>
                  </a:lnTo>
                  <a:lnTo>
                    <a:pt x="2206609" y="503424"/>
                  </a:lnTo>
                  <a:lnTo>
                    <a:pt x="2199134" y="503424"/>
                  </a:lnTo>
                  <a:lnTo>
                    <a:pt x="2199134" y="506906"/>
                  </a:lnTo>
                  <a:lnTo>
                    <a:pt x="2191659" y="506906"/>
                  </a:lnTo>
                  <a:lnTo>
                    <a:pt x="2191659" y="510388"/>
                  </a:lnTo>
                  <a:lnTo>
                    <a:pt x="2184386" y="510388"/>
                  </a:lnTo>
                  <a:lnTo>
                    <a:pt x="2176911" y="510388"/>
                  </a:lnTo>
                  <a:lnTo>
                    <a:pt x="2169435" y="510388"/>
                  </a:lnTo>
                  <a:lnTo>
                    <a:pt x="2169435" y="513711"/>
                  </a:lnTo>
                  <a:lnTo>
                    <a:pt x="2161960" y="513711"/>
                  </a:lnTo>
                  <a:lnTo>
                    <a:pt x="2161960" y="520674"/>
                  </a:lnTo>
                  <a:lnTo>
                    <a:pt x="2154687" y="520674"/>
                  </a:lnTo>
                  <a:lnTo>
                    <a:pt x="2147010" y="520674"/>
                  </a:lnTo>
                  <a:lnTo>
                    <a:pt x="2147010" y="527480"/>
                  </a:lnTo>
                  <a:lnTo>
                    <a:pt x="2139736" y="527480"/>
                  </a:lnTo>
                  <a:lnTo>
                    <a:pt x="2132261" y="527480"/>
                  </a:lnTo>
                  <a:lnTo>
                    <a:pt x="2124988" y="527480"/>
                  </a:lnTo>
                  <a:lnTo>
                    <a:pt x="2117311" y="527480"/>
                  </a:lnTo>
                  <a:lnTo>
                    <a:pt x="2110037" y="527480"/>
                  </a:lnTo>
                  <a:lnTo>
                    <a:pt x="2102562" y="527480"/>
                  </a:lnTo>
                  <a:lnTo>
                    <a:pt x="2095289" y="527480"/>
                  </a:lnTo>
                  <a:lnTo>
                    <a:pt x="2087612" y="527480"/>
                  </a:lnTo>
                  <a:lnTo>
                    <a:pt x="2080339" y="527480"/>
                  </a:lnTo>
                  <a:lnTo>
                    <a:pt x="2072863" y="527480"/>
                  </a:lnTo>
                  <a:lnTo>
                    <a:pt x="2065388" y="527480"/>
                  </a:lnTo>
                  <a:lnTo>
                    <a:pt x="2057913" y="527480"/>
                  </a:lnTo>
                  <a:lnTo>
                    <a:pt x="2050640" y="527480"/>
                  </a:lnTo>
                  <a:lnTo>
                    <a:pt x="2050640" y="530803"/>
                  </a:lnTo>
                  <a:lnTo>
                    <a:pt x="2043164" y="530803"/>
                  </a:lnTo>
                  <a:lnTo>
                    <a:pt x="2035689" y="530803"/>
                  </a:lnTo>
                  <a:lnTo>
                    <a:pt x="2028214" y="530803"/>
                  </a:lnTo>
                  <a:lnTo>
                    <a:pt x="2020739" y="530803"/>
                  </a:lnTo>
                  <a:lnTo>
                    <a:pt x="2013465" y="530803"/>
                  </a:lnTo>
                  <a:lnTo>
                    <a:pt x="2013465" y="534127"/>
                  </a:lnTo>
                  <a:lnTo>
                    <a:pt x="2005990" y="534127"/>
                  </a:lnTo>
                  <a:lnTo>
                    <a:pt x="1998515" y="534127"/>
                  </a:lnTo>
                  <a:lnTo>
                    <a:pt x="1991040" y="534127"/>
                  </a:lnTo>
                  <a:lnTo>
                    <a:pt x="1983766" y="534127"/>
                  </a:lnTo>
                  <a:lnTo>
                    <a:pt x="1976291" y="534127"/>
                  </a:lnTo>
                  <a:lnTo>
                    <a:pt x="1976291" y="537292"/>
                  </a:lnTo>
                  <a:lnTo>
                    <a:pt x="1968816" y="537292"/>
                  </a:lnTo>
                  <a:lnTo>
                    <a:pt x="1961341" y="537292"/>
                  </a:lnTo>
                  <a:lnTo>
                    <a:pt x="1961341" y="540615"/>
                  </a:lnTo>
                  <a:lnTo>
                    <a:pt x="1954068" y="540615"/>
                  </a:lnTo>
                  <a:lnTo>
                    <a:pt x="1954068" y="543939"/>
                  </a:lnTo>
                  <a:lnTo>
                    <a:pt x="1946592" y="543939"/>
                  </a:lnTo>
                  <a:lnTo>
                    <a:pt x="1939117" y="543939"/>
                  </a:lnTo>
                  <a:lnTo>
                    <a:pt x="1931642" y="543939"/>
                  </a:lnTo>
                  <a:lnTo>
                    <a:pt x="1924167" y="543939"/>
                  </a:lnTo>
                  <a:lnTo>
                    <a:pt x="1916893" y="543939"/>
                  </a:lnTo>
                  <a:lnTo>
                    <a:pt x="1909418" y="543939"/>
                  </a:lnTo>
                  <a:lnTo>
                    <a:pt x="1901943" y="543939"/>
                  </a:lnTo>
                  <a:lnTo>
                    <a:pt x="1901943" y="547104"/>
                  </a:lnTo>
                  <a:lnTo>
                    <a:pt x="1894468" y="547104"/>
                  </a:lnTo>
                  <a:lnTo>
                    <a:pt x="1887194" y="547104"/>
                  </a:lnTo>
                  <a:lnTo>
                    <a:pt x="1887194" y="550269"/>
                  </a:lnTo>
                  <a:lnTo>
                    <a:pt x="1879719" y="550269"/>
                  </a:lnTo>
                  <a:lnTo>
                    <a:pt x="1872244" y="550269"/>
                  </a:lnTo>
                  <a:lnTo>
                    <a:pt x="1864769" y="550269"/>
                  </a:lnTo>
                  <a:lnTo>
                    <a:pt x="1857495" y="550269"/>
                  </a:lnTo>
                  <a:lnTo>
                    <a:pt x="1850020" y="550269"/>
                  </a:lnTo>
                  <a:lnTo>
                    <a:pt x="1842545" y="550269"/>
                  </a:lnTo>
                  <a:lnTo>
                    <a:pt x="1842545" y="553434"/>
                  </a:lnTo>
                  <a:lnTo>
                    <a:pt x="1835070" y="553434"/>
                  </a:lnTo>
                  <a:lnTo>
                    <a:pt x="1835070" y="556600"/>
                  </a:lnTo>
                  <a:lnTo>
                    <a:pt x="1827797" y="556600"/>
                  </a:lnTo>
                  <a:lnTo>
                    <a:pt x="1820321" y="556600"/>
                  </a:lnTo>
                  <a:lnTo>
                    <a:pt x="1812846" y="556600"/>
                  </a:lnTo>
                  <a:lnTo>
                    <a:pt x="1812846" y="559765"/>
                  </a:lnTo>
                  <a:lnTo>
                    <a:pt x="1805371" y="559765"/>
                  </a:lnTo>
                  <a:lnTo>
                    <a:pt x="1805371" y="563088"/>
                  </a:lnTo>
                  <a:lnTo>
                    <a:pt x="1797896" y="563088"/>
                  </a:lnTo>
                  <a:lnTo>
                    <a:pt x="1790622" y="563088"/>
                  </a:lnTo>
                  <a:lnTo>
                    <a:pt x="1783147" y="563088"/>
                  </a:lnTo>
                  <a:lnTo>
                    <a:pt x="1775672" y="563088"/>
                  </a:lnTo>
                  <a:lnTo>
                    <a:pt x="1775672" y="566095"/>
                  </a:lnTo>
                  <a:lnTo>
                    <a:pt x="1768197" y="566095"/>
                  </a:lnTo>
                  <a:lnTo>
                    <a:pt x="1768197" y="569260"/>
                  </a:lnTo>
                  <a:lnTo>
                    <a:pt x="1760924" y="569260"/>
                  </a:lnTo>
                  <a:lnTo>
                    <a:pt x="1753246" y="569260"/>
                  </a:lnTo>
                  <a:lnTo>
                    <a:pt x="1753246" y="572425"/>
                  </a:lnTo>
                  <a:lnTo>
                    <a:pt x="1745973" y="572425"/>
                  </a:lnTo>
                  <a:lnTo>
                    <a:pt x="1738498" y="572425"/>
                  </a:lnTo>
                  <a:lnTo>
                    <a:pt x="1731225" y="572425"/>
                  </a:lnTo>
                  <a:lnTo>
                    <a:pt x="1731225" y="575591"/>
                  </a:lnTo>
                  <a:lnTo>
                    <a:pt x="1723547" y="575591"/>
                  </a:lnTo>
                  <a:lnTo>
                    <a:pt x="1716274" y="575591"/>
                  </a:lnTo>
                  <a:lnTo>
                    <a:pt x="1708799" y="575591"/>
                  </a:lnTo>
                  <a:lnTo>
                    <a:pt x="1701526" y="575591"/>
                  </a:lnTo>
                  <a:lnTo>
                    <a:pt x="1701526" y="578598"/>
                  </a:lnTo>
                  <a:lnTo>
                    <a:pt x="1693848" y="578598"/>
                  </a:lnTo>
                  <a:lnTo>
                    <a:pt x="1693848" y="584770"/>
                  </a:lnTo>
                  <a:lnTo>
                    <a:pt x="1686575" y="584770"/>
                  </a:lnTo>
                  <a:lnTo>
                    <a:pt x="1679100" y="584770"/>
                  </a:lnTo>
                  <a:lnTo>
                    <a:pt x="1671625" y="584770"/>
                  </a:lnTo>
                  <a:lnTo>
                    <a:pt x="1664352" y="584770"/>
                  </a:lnTo>
                  <a:lnTo>
                    <a:pt x="1664352" y="594107"/>
                  </a:lnTo>
                  <a:lnTo>
                    <a:pt x="1656876" y="594107"/>
                  </a:lnTo>
                  <a:lnTo>
                    <a:pt x="1649401" y="594107"/>
                  </a:lnTo>
                  <a:lnTo>
                    <a:pt x="1641926" y="594107"/>
                  </a:lnTo>
                  <a:lnTo>
                    <a:pt x="1641926" y="597114"/>
                  </a:lnTo>
                  <a:lnTo>
                    <a:pt x="1634653" y="597114"/>
                  </a:lnTo>
                  <a:lnTo>
                    <a:pt x="1634653" y="600279"/>
                  </a:lnTo>
                  <a:lnTo>
                    <a:pt x="1626975" y="600279"/>
                  </a:lnTo>
                  <a:lnTo>
                    <a:pt x="1619702" y="600279"/>
                  </a:lnTo>
                  <a:lnTo>
                    <a:pt x="1612227" y="600279"/>
                  </a:lnTo>
                  <a:lnTo>
                    <a:pt x="1604954" y="600279"/>
                  </a:lnTo>
                  <a:lnTo>
                    <a:pt x="1597276" y="600279"/>
                  </a:lnTo>
                  <a:lnTo>
                    <a:pt x="1597276" y="603286"/>
                  </a:lnTo>
                  <a:lnTo>
                    <a:pt x="1590003" y="603286"/>
                  </a:lnTo>
                  <a:lnTo>
                    <a:pt x="1582528" y="603286"/>
                  </a:lnTo>
                  <a:lnTo>
                    <a:pt x="1575053" y="603286"/>
                  </a:lnTo>
                  <a:lnTo>
                    <a:pt x="1575053" y="606451"/>
                  </a:lnTo>
                  <a:lnTo>
                    <a:pt x="1567578" y="606451"/>
                  </a:lnTo>
                  <a:lnTo>
                    <a:pt x="1560304" y="606451"/>
                  </a:lnTo>
                  <a:lnTo>
                    <a:pt x="1560304" y="609458"/>
                  </a:lnTo>
                  <a:lnTo>
                    <a:pt x="1552829" y="609458"/>
                  </a:lnTo>
                  <a:lnTo>
                    <a:pt x="1552829" y="615472"/>
                  </a:lnTo>
                  <a:lnTo>
                    <a:pt x="1545354" y="615472"/>
                  </a:lnTo>
                  <a:lnTo>
                    <a:pt x="1537879" y="615472"/>
                  </a:lnTo>
                  <a:lnTo>
                    <a:pt x="1530403" y="615472"/>
                  </a:lnTo>
                  <a:lnTo>
                    <a:pt x="1523130" y="615472"/>
                  </a:lnTo>
                  <a:lnTo>
                    <a:pt x="1515655" y="615472"/>
                  </a:lnTo>
                  <a:lnTo>
                    <a:pt x="1508180" y="615472"/>
                  </a:lnTo>
                  <a:lnTo>
                    <a:pt x="1500705" y="615472"/>
                  </a:lnTo>
                  <a:lnTo>
                    <a:pt x="1493431" y="615472"/>
                  </a:lnTo>
                  <a:lnTo>
                    <a:pt x="1485956" y="615472"/>
                  </a:lnTo>
                  <a:lnTo>
                    <a:pt x="1478481" y="615472"/>
                  </a:lnTo>
                  <a:lnTo>
                    <a:pt x="1471006" y="615472"/>
                  </a:lnTo>
                  <a:lnTo>
                    <a:pt x="1463732" y="615472"/>
                  </a:lnTo>
                  <a:lnTo>
                    <a:pt x="1463732" y="618637"/>
                  </a:lnTo>
                  <a:lnTo>
                    <a:pt x="1456257" y="618637"/>
                  </a:lnTo>
                  <a:lnTo>
                    <a:pt x="1456257" y="621644"/>
                  </a:lnTo>
                  <a:lnTo>
                    <a:pt x="1448782" y="621644"/>
                  </a:lnTo>
                  <a:lnTo>
                    <a:pt x="1441307" y="621644"/>
                  </a:lnTo>
                  <a:lnTo>
                    <a:pt x="1434033" y="621644"/>
                  </a:lnTo>
                  <a:lnTo>
                    <a:pt x="1426558" y="621644"/>
                  </a:lnTo>
                  <a:lnTo>
                    <a:pt x="1426558" y="627658"/>
                  </a:lnTo>
                  <a:lnTo>
                    <a:pt x="1419083" y="627658"/>
                  </a:lnTo>
                  <a:lnTo>
                    <a:pt x="1411608" y="627658"/>
                  </a:lnTo>
                  <a:lnTo>
                    <a:pt x="1404133" y="627658"/>
                  </a:lnTo>
                  <a:lnTo>
                    <a:pt x="1396859" y="627658"/>
                  </a:lnTo>
                  <a:lnTo>
                    <a:pt x="1389384" y="627658"/>
                  </a:lnTo>
                  <a:lnTo>
                    <a:pt x="1389384" y="630665"/>
                  </a:lnTo>
                  <a:lnTo>
                    <a:pt x="1381909" y="630665"/>
                  </a:lnTo>
                  <a:lnTo>
                    <a:pt x="1381909" y="633672"/>
                  </a:lnTo>
                  <a:lnTo>
                    <a:pt x="1374434" y="633672"/>
                  </a:lnTo>
                  <a:lnTo>
                    <a:pt x="1367160" y="633672"/>
                  </a:lnTo>
                  <a:lnTo>
                    <a:pt x="1359685" y="633672"/>
                  </a:lnTo>
                  <a:lnTo>
                    <a:pt x="1359685" y="636679"/>
                  </a:lnTo>
                  <a:lnTo>
                    <a:pt x="1352210" y="636679"/>
                  </a:lnTo>
                  <a:lnTo>
                    <a:pt x="1352210" y="639686"/>
                  </a:lnTo>
                  <a:lnTo>
                    <a:pt x="1344735" y="639686"/>
                  </a:lnTo>
                  <a:lnTo>
                    <a:pt x="1337461" y="639686"/>
                  </a:lnTo>
                  <a:lnTo>
                    <a:pt x="1337461" y="642535"/>
                  </a:lnTo>
                  <a:lnTo>
                    <a:pt x="1329986" y="642535"/>
                  </a:lnTo>
                  <a:lnTo>
                    <a:pt x="1329986" y="645542"/>
                  </a:lnTo>
                  <a:lnTo>
                    <a:pt x="1322511" y="645542"/>
                  </a:lnTo>
                  <a:lnTo>
                    <a:pt x="1322511" y="648548"/>
                  </a:lnTo>
                  <a:lnTo>
                    <a:pt x="1315036" y="648548"/>
                  </a:lnTo>
                  <a:lnTo>
                    <a:pt x="1315036" y="651555"/>
                  </a:lnTo>
                  <a:lnTo>
                    <a:pt x="1307561" y="651555"/>
                  </a:lnTo>
                  <a:lnTo>
                    <a:pt x="1307561" y="657411"/>
                  </a:lnTo>
                  <a:lnTo>
                    <a:pt x="1300287" y="657411"/>
                  </a:lnTo>
                  <a:lnTo>
                    <a:pt x="1300287" y="660418"/>
                  </a:lnTo>
                  <a:lnTo>
                    <a:pt x="1292812" y="660418"/>
                  </a:lnTo>
                  <a:lnTo>
                    <a:pt x="1285337" y="660418"/>
                  </a:lnTo>
                  <a:lnTo>
                    <a:pt x="1285337" y="663267"/>
                  </a:lnTo>
                  <a:lnTo>
                    <a:pt x="1277862" y="663267"/>
                  </a:lnTo>
                  <a:lnTo>
                    <a:pt x="1270588" y="663267"/>
                  </a:lnTo>
                  <a:lnTo>
                    <a:pt x="1263113" y="663267"/>
                  </a:lnTo>
                  <a:lnTo>
                    <a:pt x="1263113" y="669122"/>
                  </a:lnTo>
                  <a:lnTo>
                    <a:pt x="1255638" y="669122"/>
                  </a:lnTo>
                  <a:lnTo>
                    <a:pt x="1255638" y="672129"/>
                  </a:lnTo>
                  <a:lnTo>
                    <a:pt x="1248163" y="672129"/>
                  </a:lnTo>
                  <a:lnTo>
                    <a:pt x="1240889" y="672129"/>
                  </a:lnTo>
                  <a:lnTo>
                    <a:pt x="1240889" y="677985"/>
                  </a:lnTo>
                  <a:lnTo>
                    <a:pt x="1211191" y="677985"/>
                  </a:lnTo>
                  <a:lnTo>
                    <a:pt x="1211191" y="680992"/>
                  </a:lnTo>
                  <a:lnTo>
                    <a:pt x="1196240" y="680992"/>
                  </a:lnTo>
                  <a:lnTo>
                    <a:pt x="1196240" y="686847"/>
                  </a:lnTo>
                  <a:lnTo>
                    <a:pt x="1181290" y="686847"/>
                  </a:lnTo>
                  <a:lnTo>
                    <a:pt x="1181290" y="689854"/>
                  </a:lnTo>
                  <a:lnTo>
                    <a:pt x="1166541" y="689854"/>
                  </a:lnTo>
                  <a:lnTo>
                    <a:pt x="1166541" y="695710"/>
                  </a:lnTo>
                  <a:lnTo>
                    <a:pt x="1159066" y="695710"/>
                  </a:lnTo>
                  <a:lnTo>
                    <a:pt x="1136640" y="695710"/>
                  </a:lnTo>
                  <a:lnTo>
                    <a:pt x="1136640" y="698717"/>
                  </a:lnTo>
                  <a:lnTo>
                    <a:pt x="1129367" y="698717"/>
                  </a:lnTo>
                  <a:lnTo>
                    <a:pt x="1129367" y="704572"/>
                  </a:lnTo>
                  <a:lnTo>
                    <a:pt x="1106941" y="704572"/>
                  </a:lnTo>
                  <a:lnTo>
                    <a:pt x="1092193" y="704572"/>
                  </a:lnTo>
                  <a:lnTo>
                    <a:pt x="1092193" y="713435"/>
                  </a:lnTo>
                  <a:lnTo>
                    <a:pt x="1077242" y="713435"/>
                  </a:lnTo>
                  <a:lnTo>
                    <a:pt x="1077242" y="719291"/>
                  </a:lnTo>
                  <a:lnTo>
                    <a:pt x="1069969" y="719291"/>
                  </a:lnTo>
                  <a:lnTo>
                    <a:pt x="1069969" y="722139"/>
                  </a:lnTo>
                  <a:lnTo>
                    <a:pt x="1055019" y="722139"/>
                  </a:lnTo>
                  <a:lnTo>
                    <a:pt x="1055019" y="725146"/>
                  </a:lnTo>
                  <a:lnTo>
                    <a:pt x="1047543" y="725146"/>
                  </a:lnTo>
                  <a:lnTo>
                    <a:pt x="1047543" y="728153"/>
                  </a:lnTo>
                  <a:lnTo>
                    <a:pt x="1040270" y="728153"/>
                  </a:lnTo>
                  <a:lnTo>
                    <a:pt x="1040270" y="731002"/>
                  </a:lnTo>
                  <a:lnTo>
                    <a:pt x="1017845" y="731002"/>
                  </a:lnTo>
                  <a:lnTo>
                    <a:pt x="1017845" y="734009"/>
                  </a:lnTo>
                  <a:lnTo>
                    <a:pt x="1010369" y="734009"/>
                  </a:lnTo>
                  <a:lnTo>
                    <a:pt x="1003096" y="734009"/>
                  </a:lnTo>
                  <a:lnTo>
                    <a:pt x="1003096" y="736857"/>
                  </a:lnTo>
                  <a:lnTo>
                    <a:pt x="995621" y="736857"/>
                  </a:lnTo>
                  <a:lnTo>
                    <a:pt x="980670" y="736857"/>
                  </a:lnTo>
                  <a:lnTo>
                    <a:pt x="980670" y="739864"/>
                  </a:lnTo>
                  <a:lnTo>
                    <a:pt x="973397" y="739864"/>
                  </a:lnTo>
                  <a:lnTo>
                    <a:pt x="973397" y="742871"/>
                  </a:lnTo>
                  <a:lnTo>
                    <a:pt x="965922" y="742871"/>
                  </a:lnTo>
                  <a:lnTo>
                    <a:pt x="958447" y="742871"/>
                  </a:lnTo>
                  <a:lnTo>
                    <a:pt x="958447" y="745720"/>
                  </a:lnTo>
                  <a:lnTo>
                    <a:pt x="936223" y="745720"/>
                  </a:lnTo>
                  <a:lnTo>
                    <a:pt x="921273" y="745720"/>
                  </a:lnTo>
                  <a:lnTo>
                    <a:pt x="921273" y="748727"/>
                  </a:lnTo>
                  <a:lnTo>
                    <a:pt x="913797" y="748727"/>
                  </a:lnTo>
                  <a:lnTo>
                    <a:pt x="913797" y="751576"/>
                  </a:lnTo>
                  <a:lnTo>
                    <a:pt x="906524" y="751576"/>
                  </a:lnTo>
                  <a:lnTo>
                    <a:pt x="906524" y="754582"/>
                  </a:lnTo>
                  <a:lnTo>
                    <a:pt x="899049" y="754582"/>
                  </a:lnTo>
                  <a:lnTo>
                    <a:pt x="891574" y="754582"/>
                  </a:lnTo>
                  <a:lnTo>
                    <a:pt x="891574" y="757589"/>
                  </a:lnTo>
                  <a:lnTo>
                    <a:pt x="884098" y="757589"/>
                  </a:lnTo>
                  <a:lnTo>
                    <a:pt x="884098" y="760438"/>
                  </a:lnTo>
                  <a:lnTo>
                    <a:pt x="876825" y="760438"/>
                  </a:lnTo>
                  <a:lnTo>
                    <a:pt x="876825" y="763445"/>
                  </a:lnTo>
                  <a:lnTo>
                    <a:pt x="869350" y="763445"/>
                  </a:lnTo>
                  <a:lnTo>
                    <a:pt x="854399" y="763445"/>
                  </a:lnTo>
                  <a:lnTo>
                    <a:pt x="839651" y="763445"/>
                  </a:lnTo>
                  <a:lnTo>
                    <a:pt x="839651" y="766452"/>
                  </a:lnTo>
                  <a:lnTo>
                    <a:pt x="832176" y="766452"/>
                  </a:lnTo>
                  <a:lnTo>
                    <a:pt x="832176" y="769301"/>
                  </a:lnTo>
                  <a:lnTo>
                    <a:pt x="824701" y="769301"/>
                  </a:lnTo>
                  <a:lnTo>
                    <a:pt x="824701" y="772307"/>
                  </a:lnTo>
                  <a:lnTo>
                    <a:pt x="809952" y="772307"/>
                  </a:lnTo>
                  <a:lnTo>
                    <a:pt x="809952" y="775156"/>
                  </a:lnTo>
                  <a:lnTo>
                    <a:pt x="802477" y="775156"/>
                  </a:lnTo>
                  <a:lnTo>
                    <a:pt x="802477" y="778163"/>
                  </a:lnTo>
                  <a:lnTo>
                    <a:pt x="787526" y="778163"/>
                  </a:lnTo>
                  <a:lnTo>
                    <a:pt x="787526" y="787026"/>
                  </a:lnTo>
                  <a:lnTo>
                    <a:pt x="772778" y="787026"/>
                  </a:lnTo>
                  <a:lnTo>
                    <a:pt x="772778" y="789874"/>
                  </a:lnTo>
                  <a:lnTo>
                    <a:pt x="757827" y="789874"/>
                  </a:lnTo>
                  <a:lnTo>
                    <a:pt x="757827" y="795888"/>
                  </a:lnTo>
                  <a:lnTo>
                    <a:pt x="750554" y="795888"/>
                  </a:lnTo>
                  <a:lnTo>
                    <a:pt x="750554" y="798737"/>
                  </a:lnTo>
                  <a:lnTo>
                    <a:pt x="742877" y="798737"/>
                  </a:lnTo>
                  <a:lnTo>
                    <a:pt x="742877" y="801744"/>
                  </a:lnTo>
                  <a:lnTo>
                    <a:pt x="735604" y="801744"/>
                  </a:lnTo>
                  <a:lnTo>
                    <a:pt x="735604" y="804592"/>
                  </a:lnTo>
                  <a:lnTo>
                    <a:pt x="720855" y="804592"/>
                  </a:lnTo>
                  <a:lnTo>
                    <a:pt x="698430" y="804592"/>
                  </a:lnTo>
                  <a:lnTo>
                    <a:pt x="698430" y="807599"/>
                  </a:lnTo>
                  <a:lnTo>
                    <a:pt x="690954" y="807599"/>
                  </a:lnTo>
                  <a:lnTo>
                    <a:pt x="690954" y="816462"/>
                  </a:lnTo>
                  <a:lnTo>
                    <a:pt x="683479" y="816462"/>
                  </a:lnTo>
                  <a:lnTo>
                    <a:pt x="683479" y="822318"/>
                  </a:lnTo>
                  <a:lnTo>
                    <a:pt x="676206" y="822318"/>
                  </a:lnTo>
                  <a:lnTo>
                    <a:pt x="668731" y="822318"/>
                  </a:lnTo>
                  <a:lnTo>
                    <a:pt x="668731" y="825324"/>
                  </a:lnTo>
                  <a:lnTo>
                    <a:pt x="661256" y="825324"/>
                  </a:lnTo>
                  <a:lnTo>
                    <a:pt x="653780" y="825324"/>
                  </a:lnTo>
                  <a:lnTo>
                    <a:pt x="653780" y="828173"/>
                  </a:lnTo>
                  <a:lnTo>
                    <a:pt x="646507" y="828173"/>
                  </a:lnTo>
                  <a:lnTo>
                    <a:pt x="646507" y="834187"/>
                  </a:lnTo>
                  <a:lnTo>
                    <a:pt x="639032" y="834187"/>
                  </a:lnTo>
                  <a:lnTo>
                    <a:pt x="631557" y="834187"/>
                  </a:lnTo>
                  <a:lnTo>
                    <a:pt x="631557" y="837036"/>
                  </a:lnTo>
                  <a:lnTo>
                    <a:pt x="624081" y="837036"/>
                  </a:lnTo>
                  <a:lnTo>
                    <a:pt x="616606" y="837036"/>
                  </a:lnTo>
                  <a:lnTo>
                    <a:pt x="616606" y="839884"/>
                  </a:lnTo>
                  <a:lnTo>
                    <a:pt x="609333" y="839884"/>
                  </a:lnTo>
                  <a:lnTo>
                    <a:pt x="609333" y="845898"/>
                  </a:lnTo>
                  <a:lnTo>
                    <a:pt x="601858" y="845898"/>
                  </a:lnTo>
                  <a:lnTo>
                    <a:pt x="601858" y="848747"/>
                  </a:lnTo>
                  <a:lnTo>
                    <a:pt x="579634" y="848747"/>
                  </a:lnTo>
                  <a:lnTo>
                    <a:pt x="579634" y="854603"/>
                  </a:lnTo>
                  <a:lnTo>
                    <a:pt x="572159" y="854603"/>
                  </a:lnTo>
                  <a:lnTo>
                    <a:pt x="572159" y="857609"/>
                  </a:lnTo>
                  <a:lnTo>
                    <a:pt x="564684" y="857609"/>
                  </a:lnTo>
                  <a:lnTo>
                    <a:pt x="557208" y="857609"/>
                  </a:lnTo>
                  <a:lnTo>
                    <a:pt x="557208" y="860616"/>
                  </a:lnTo>
                  <a:lnTo>
                    <a:pt x="549935" y="860616"/>
                  </a:lnTo>
                  <a:lnTo>
                    <a:pt x="542460" y="860616"/>
                  </a:lnTo>
                  <a:lnTo>
                    <a:pt x="534985" y="860616"/>
                  </a:lnTo>
                  <a:lnTo>
                    <a:pt x="534985" y="866472"/>
                  </a:lnTo>
                  <a:lnTo>
                    <a:pt x="527509" y="866472"/>
                  </a:lnTo>
                  <a:lnTo>
                    <a:pt x="527509" y="872328"/>
                  </a:lnTo>
                  <a:lnTo>
                    <a:pt x="520034" y="872328"/>
                  </a:lnTo>
                  <a:lnTo>
                    <a:pt x="520034" y="887046"/>
                  </a:lnTo>
                  <a:lnTo>
                    <a:pt x="512761" y="887046"/>
                  </a:lnTo>
                  <a:lnTo>
                    <a:pt x="512761" y="889894"/>
                  </a:lnTo>
                  <a:lnTo>
                    <a:pt x="497810" y="889894"/>
                  </a:lnTo>
                  <a:lnTo>
                    <a:pt x="497810" y="892901"/>
                  </a:lnTo>
                  <a:lnTo>
                    <a:pt x="483062" y="892901"/>
                  </a:lnTo>
                  <a:lnTo>
                    <a:pt x="483062" y="898757"/>
                  </a:lnTo>
                  <a:lnTo>
                    <a:pt x="475587" y="898757"/>
                  </a:lnTo>
                  <a:lnTo>
                    <a:pt x="475587" y="916482"/>
                  </a:lnTo>
                  <a:lnTo>
                    <a:pt x="468112" y="916482"/>
                  </a:lnTo>
                  <a:lnTo>
                    <a:pt x="468112" y="919331"/>
                  </a:lnTo>
                  <a:lnTo>
                    <a:pt x="460636" y="919331"/>
                  </a:lnTo>
                  <a:lnTo>
                    <a:pt x="460636" y="922338"/>
                  </a:lnTo>
                  <a:lnTo>
                    <a:pt x="453363" y="922338"/>
                  </a:lnTo>
                  <a:lnTo>
                    <a:pt x="453363" y="925345"/>
                  </a:lnTo>
                  <a:lnTo>
                    <a:pt x="438413" y="925345"/>
                  </a:lnTo>
                  <a:lnTo>
                    <a:pt x="423664" y="925345"/>
                  </a:lnTo>
                  <a:lnTo>
                    <a:pt x="423664" y="928193"/>
                  </a:lnTo>
                  <a:lnTo>
                    <a:pt x="416189" y="928193"/>
                  </a:lnTo>
                  <a:lnTo>
                    <a:pt x="416189" y="931200"/>
                  </a:lnTo>
                  <a:lnTo>
                    <a:pt x="408714" y="931200"/>
                  </a:lnTo>
                  <a:lnTo>
                    <a:pt x="408714" y="934049"/>
                  </a:lnTo>
                  <a:lnTo>
                    <a:pt x="401238" y="934049"/>
                  </a:lnTo>
                  <a:lnTo>
                    <a:pt x="401238" y="939905"/>
                  </a:lnTo>
                  <a:lnTo>
                    <a:pt x="393763" y="939905"/>
                  </a:lnTo>
                  <a:lnTo>
                    <a:pt x="393763" y="942911"/>
                  </a:lnTo>
                  <a:lnTo>
                    <a:pt x="386490" y="942911"/>
                  </a:lnTo>
                  <a:lnTo>
                    <a:pt x="386490" y="945760"/>
                  </a:lnTo>
                  <a:lnTo>
                    <a:pt x="379015" y="945760"/>
                  </a:lnTo>
                  <a:lnTo>
                    <a:pt x="379015" y="948767"/>
                  </a:lnTo>
                  <a:lnTo>
                    <a:pt x="371540" y="948767"/>
                  </a:lnTo>
                  <a:lnTo>
                    <a:pt x="371540" y="951774"/>
                  </a:lnTo>
                  <a:lnTo>
                    <a:pt x="364064" y="951774"/>
                  </a:lnTo>
                  <a:lnTo>
                    <a:pt x="364064" y="954623"/>
                  </a:lnTo>
                  <a:lnTo>
                    <a:pt x="356791" y="954623"/>
                  </a:lnTo>
                  <a:lnTo>
                    <a:pt x="341841" y="954623"/>
                  </a:lnTo>
                  <a:lnTo>
                    <a:pt x="341841" y="960637"/>
                  </a:lnTo>
                  <a:lnTo>
                    <a:pt x="327092" y="960637"/>
                  </a:lnTo>
                  <a:lnTo>
                    <a:pt x="327092" y="966492"/>
                  </a:lnTo>
                  <a:lnTo>
                    <a:pt x="319617" y="966492"/>
                  </a:lnTo>
                  <a:lnTo>
                    <a:pt x="319617" y="969341"/>
                  </a:lnTo>
                  <a:lnTo>
                    <a:pt x="312142" y="969341"/>
                  </a:lnTo>
                  <a:lnTo>
                    <a:pt x="312142" y="972348"/>
                  </a:lnTo>
                  <a:lnTo>
                    <a:pt x="304666" y="972348"/>
                  </a:lnTo>
                  <a:lnTo>
                    <a:pt x="304666" y="975355"/>
                  </a:lnTo>
                  <a:lnTo>
                    <a:pt x="289918" y="975355"/>
                  </a:lnTo>
                  <a:lnTo>
                    <a:pt x="289918" y="981052"/>
                  </a:lnTo>
                  <a:lnTo>
                    <a:pt x="282443" y="981052"/>
                  </a:lnTo>
                  <a:lnTo>
                    <a:pt x="282443" y="987066"/>
                  </a:lnTo>
                  <a:lnTo>
                    <a:pt x="274968" y="987066"/>
                  </a:lnTo>
                  <a:lnTo>
                    <a:pt x="274968" y="1001784"/>
                  </a:lnTo>
                  <a:lnTo>
                    <a:pt x="267492" y="1001784"/>
                  </a:lnTo>
                  <a:lnTo>
                    <a:pt x="267492" y="1004633"/>
                  </a:lnTo>
                  <a:lnTo>
                    <a:pt x="260219" y="1004633"/>
                  </a:lnTo>
                  <a:lnTo>
                    <a:pt x="252542" y="1004633"/>
                  </a:lnTo>
                  <a:lnTo>
                    <a:pt x="252542" y="1010488"/>
                  </a:lnTo>
                  <a:lnTo>
                    <a:pt x="245269" y="1010488"/>
                  </a:lnTo>
                  <a:lnTo>
                    <a:pt x="237793" y="1010488"/>
                  </a:lnTo>
                  <a:lnTo>
                    <a:pt x="237793" y="1016502"/>
                  </a:lnTo>
                  <a:lnTo>
                    <a:pt x="230520" y="1016502"/>
                  </a:lnTo>
                  <a:lnTo>
                    <a:pt x="230520" y="1019351"/>
                  </a:lnTo>
                  <a:lnTo>
                    <a:pt x="222843" y="1019351"/>
                  </a:lnTo>
                  <a:lnTo>
                    <a:pt x="222843" y="1031062"/>
                  </a:lnTo>
                  <a:lnTo>
                    <a:pt x="215570" y="1031062"/>
                  </a:lnTo>
                  <a:lnTo>
                    <a:pt x="215570" y="1036918"/>
                  </a:lnTo>
                  <a:lnTo>
                    <a:pt x="208094" y="1036918"/>
                  </a:lnTo>
                  <a:lnTo>
                    <a:pt x="208094" y="1042932"/>
                  </a:lnTo>
                  <a:lnTo>
                    <a:pt x="200821" y="1042932"/>
                  </a:lnTo>
                  <a:lnTo>
                    <a:pt x="200821" y="1045780"/>
                  </a:lnTo>
                  <a:lnTo>
                    <a:pt x="193144" y="1045780"/>
                  </a:lnTo>
                  <a:lnTo>
                    <a:pt x="193144" y="1051636"/>
                  </a:lnTo>
                  <a:lnTo>
                    <a:pt x="185871" y="1051636"/>
                  </a:lnTo>
                  <a:lnTo>
                    <a:pt x="185871" y="1054643"/>
                  </a:lnTo>
                  <a:lnTo>
                    <a:pt x="178396" y="1054643"/>
                  </a:lnTo>
                  <a:lnTo>
                    <a:pt x="178396" y="1063505"/>
                  </a:lnTo>
                  <a:lnTo>
                    <a:pt x="170920" y="1063505"/>
                  </a:lnTo>
                  <a:lnTo>
                    <a:pt x="170920" y="1069361"/>
                  </a:lnTo>
                  <a:lnTo>
                    <a:pt x="163445" y="1069361"/>
                  </a:lnTo>
                  <a:lnTo>
                    <a:pt x="163445" y="1075217"/>
                  </a:lnTo>
                  <a:lnTo>
                    <a:pt x="156172" y="1075217"/>
                  </a:lnTo>
                  <a:lnTo>
                    <a:pt x="148697" y="1075217"/>
                  </a:lnTo>
                  <a:lnTo>
                    <a:pt x="148697" y="1078224"/>
                  </a:lnTo>
                  <a:lnTo>
                    <a:pt x="141221" y="1078224"/>
                  </a:lnTo>
                  <a:lnTo>
                    <a:pt x="141221" y="1083921"/>
                  </a:lnTo>
                  <a:lnTo>
                    <a:pt x="133746" y="1083921"/>
                  </a:lnTo>
                  <a:lnTo>
                    <a:pt x="133746" y="1095790"/>
                  </a:lnTo>
                  <a:lnTo>
                    <a:pt x="126271" y="1095790"/>
                  </a:lnTo>
                  <a:lnTo>
                    <a:pt x="126271" y="1098639"/>
                  </a:lnTo>
                  <a:lnTo>
                    <a:pt x="118998" y="1098639"/>
                  </a:lnTo>
                  <a:lnTo>
                    <a:pt x="118998" y="1113357"/>
                  </a:lnTo>
                  <a:lnTo>
                    <a:pt x="111522" y="1113357"/>
                  </a:lnTo>
                  <a:lnTo>
                    <a:pt x="111522" y="1116364"/>
                  </a:lnTo>
                  <a:lnTo>
                    <a:pt x="104047" y="1116364"/>
                  </a:lnTo>
                  <a:lnTo>
                    <a:pt x="104047" y="1128075"/>
                  </a:lnTo>
                  <a:lnTo>
                    <a:pt x="96572" y="1128075"/>
                  </a:lnTo>
                  <a:lnTo>
                    <a:pt x="96572" y="1136780"/>
                  </a:lnTo>
                  <a:lnTo>
                    <a:pt x="89299" y="1136780"/>
                  </a:lnTo>
                  <a:lnTo>
                    <a:pt x="89299" y="1142794"/>
                  </a:lnTo>
                  <a:lnTo>
                    <a:pt x="81824" y="1142794"/>
                  </a:lnTo>
                  <a:lnTo>
                    <a:pt x="81824" y="1154505"/>
                  </a:lnTo>
                  <a:lnTo>
                    <a:pt x="74348" y="1154505"/>
                  </a:lnTo>
                  <a:lnTo>
                    <a:pt x="74348" y="1160360"/>
                  </a:lnTo>
                  <a:lnTo>
                    <a:pt x="66873" y="1160360"/>
                  </a:lnTo>
                  <a:lnTo>
                    <a:pt x="66873" y="1172072"/>
                  </a:lnTo>
                  <a:lnTo>
                    <a:pt x="59600" y="1172072"/>
                  </a:lnTo>
                  <a:lnTo>
                    <a:pt x="59600" y="1177927"/>
                  </a:lnTo>
                  <a:lnTo>
                    <a:pt x="52125" y="1177927"/>
                  </a:lnTo>
                  <a:lnTo>
                    <a:pt x="52125" y="1186790"/>
                  </a:lnTo>
                  <a:lnTo>
                    <a:pt x="44649" y="1186790"/>
                  </a:lnTo>
                  <a:lnTo>
                    <a:pt x="44649" y="1207364"/>
                  </a:lnTo>
                  <a:lnTo>
                    <a:pt x="37174" y="1207364"/>
                  </a:lnTo>
                  <a:lnTo>
                    <a:pt x="37174" y="1224930"/>
                  </a:lnTo>
                  <a:lnTo>
                    <a:pt x="29901" y="1224930"/>
                  </a:lnTo>
                  <a:lnTo>
                    <a:pt x="22426" y="1224930"/>
                  </a:lnTo>
                  <a:lnTo>
                    <a:pt x="22426" y="1254367"/>
                  </a:lnTo>
                  <a:lnTo>
                    <a:pt x="14950" y="1254367"/>
                  </a:lnTo>
                  <a:lnTo>
                    <a:pt x="14950" y="1274782"/>
                  </a:lnTo>
                  <a:lnTo>
                    <a:pt x="7475" y="1274782"/>
                  </a:lnTo>
                  <a:lnTo>
                    <a:pt x="7475" y="1333497"/>
                  </a:lnTo>
                  <a:lnTo>
                    <a:pt x="0" y="1333497"/>
                  </a:lnTo>
                  <a:lnTo>
                    <a:pt x="0" y="1362775"/>
                  </a:lnTo>
                </a:path>
              </a:pathLst>
            </a:custGeom>
            <a:noFill/>
            <a:ln w="15875" cap="flat">
              <a:solidFill>
                <a:srgbClr val="0070C0"/>
              </a:solidFill>
              <a:prstDash val="solid"/>
              <a:miter/>
            </a:ln>
          </p:spPr>
          <p:txBody>
            <a:bodyPr/>
            <a:lstStyle/>
            <a:p>
              <a:pPr defTabSz="914377">
                <a:buClrTx/>
              </a:pPr>
              <a:endParaRPr lang="en-US" kern="1200" noProof="0" dirty="0">
                <a:latin typeface="Arial" panose="020B0604020202020204" pitchFamily="34" charset="0"/>
                <a:ea typeface="+mn-ea"/>
                <a:cs typeface="+mn-cs"/>
              </a:endParaRPr>
            </a:p>
          </p:txBody>
        </p:sp>
        <p:sp>
          <p:nvSpPr>
            <p:cNvPr id="196" name="TextBox 195">
              <a:extLst>
                <a:ext uri="{FF2B5EF4-FFF2-40B4-BE49-F238E27FC236}">
                  <a16:creationId xmlns:a16="http://schemas.microsoft.com/office/drawing/2014/main" id="{2305C9B6-72F1-83C9-0F04-DB6BFC35924B}"/>
                </a:ext>
              </a:extLst>
            </p:cNvPr>
            <p:cNvSpPr txBox="1"/>
            <p:nvPr/>
          </p:nvSpPr>
          <p:spPr>
            <a:xfrm>
              <a:off x="2907853" y="1742497"/>
              <a:ext cx="328365" cy="102099"/>
            </a:xfrm>
            <a:prstGeom prst="rect">
              <a:avLst/>
            </a:prstGeom>
            <a:noFill/>
          </p:spPr>
          <p:txBody>
            <a:bodyPr wrap="none" lIns="0" tIns="0" rIns="0" bIns="0" rtlCol="0" anchor="ctr">
              <a:spAutoFit/>
            </a:bodyPr>
            <a:lstStyle/>
            <a:p>
              <a:pPr algn="r" defTabSz="914377">
                <a:buClrTx/>
              </a:pPr>
              <a:r>
                <a:rPr lang="en-US" sz="800" b="1" kern="1200" noProof="0" dirty="0">
                  <a:solidFill>
                    <a:srgbClr val="2E6C37"/>
                  </a:solidFill>
                  <a:latin typeface="Arial" panose="020B0604020202020204" pitchFamily="34" charset="0"/>
                  <a:ea typeface="+mn-ea"/>
                  <a:cs typeface="+mn-cs"/>
                </a:rPr>
                <a:t>Placebo</a:t>
              </a:r>
            </a:p>
          </p:txBody>
        </p:sp>
        <p:sp>
          <p:nvSpPr>
            <p:cNvPr id="197" name="TextBox 196">
              <a:extLst>
                <a:ext uri="{FF2B5EF4-FFF2-40B4-BE49-F238E27FC236}">
                  <a16:creationId xmlns:a16="http://schemas.microsoft.com/office/drawing/2014/main" id="{0A7C99BF-9494-408D-1F22-487F2AEE74D6}"/>
                </a:ext>
              </a:extLst>
            </p:cNvPr>
            <p:cNvSpPr txBox="1"/>
            <p:nvPr/>
          </p:nvSpPr>
          <p:spPr>
            <a:xfrm>
              <a:off x="2481112" y="2480965"/>
              <a:ext cx="755106" cy="102099"/>
            </a:xfrm>
            <a:prstGeom prst="rect">
              <a:avLst/>
            </a:prstGeom>
            <a:noFill/>
          </p:spPr>
          <p:txBody>
            <a:bodyPr wrap="none" lIns="0" tIns="0" rIns="0" bIns="0" rtlCol="0" anchor="ctr">
              <a:spAutoFit/>
            </a:bodyPr>
            <a:lstStyle/>
            <a:p>
              <a:pPr algn="r" defTabSz="914377">
                <a:buClrTx/>
              </a:pPr>
              <a:r>
                <a:rPr lang="en-US" sz="800" b="1" kern="1200" noProof="0" dirty="0">
                  <a:solidFill>
                    <a:srgbClr val="0070C0"/>
                  </a:solidFill>
                  <a:latin typeface="Arial" panose="020B0604020202020204" pitchFamily="34" charset="0"/>
                  <a:ea typeface="+mn-ea"/>
                  <a:cs typeface="+mn-cs"/>
                </a:rPr>
                <a:t>Asundexian 50 mg</a:t>
              </a:r>
            </a:p>
          </p:txBody>
        </p:sp>
        <p:grpSp>
          <p:nvGrpSpPr>
            <p:cNvPr id="198" name="Group 197">
              <a:extLst>
                <a:ext uri="{FF2B5EF4-FFF2-40B4-BE49-F238E27FC236}">
                  <a16:creationId xmlns:a16="http://schemas.microsoft.com/office/drawing/2014/main" id="{97B7FE45-DB39-5B67-B4D4-360335B1C1E7}"/>
                </a:ext>
              </a:extLst>
            </p:cNvPr>
            <p:cNvGrpSpPr/>
            <p:nvPr/>
          </p:nvGrpSpPr>
          <p:grpSpPr>
            <a:xfrm>
              <a:off x="523669" y="1623318"/>
              <a:ext cx="2710730" cy="1853003"/>
              <a:chOff x="523669" y="1588717"/>
              <a:chExt cx="2710730" cy="1853003"/>
            </a:xfrm>
          </p:grpSpPr>
          <p:grpSp>
            <p:nvGrpSpPr>
              <p:cNvPr id="199" name="Group 198">
                <a:extLst>
                  <a:ext uri="{FF2B5EF4-FFF2-40B4-BE49-F238E27FC236}">
                    <a16:creationId xmlns:a16="http://schemas.microsoft.com/office/drawing/2014/main" id="{F3A13EC1-99DB-98CA-6494-8827F1E1B0A6}"/>
                  </a:ext>
                </a:extLst>
              </p:cNvPr>
              <p:cNvGrpSpPr/>
              <p:nvPr/>
            </p:nvGrpSpPr>
            <p:grpSpPr>
              <a:xfrm>
                <a:off x="523669" y="1588717"/>
                <a:ext cx="2710730" cy="1853003"/>
                <a:chOff x="1287023" y="1513096"/>
                <a:chExt cx="6376067" cy="2529408"/>
              </a:xfrm>
            </p:grpSpPr>
            <p:cxnSp>
              <p:nvCxnSpPr>
                <p:cNvPr id="201" name="Straight Connector 200">
                  <a:extLst>
                    <a:ext uri="{FF2B5EF4-FFF2-40B4-BE49-F238E27FC236}">
                      <a16:creationId xmlns:a16="http://schemas.microsoft.com/office/drawing/2014/main" id="{326C7526-0010-94F5-68D6-4576043F745B}"/>
                    </a:ext>
                  </a:extLst>
                </p:cNvPr>
                <p:cNvCxnSpPr>
                  <a:cxnSpLocks/>
                </p:cNvCxnSpPr>
                <p:nvPr/>
              </p:nvCxnSpPr>
              <p:spPr>
                <a:xfrm>
                  <a:off x="1611495" y="1603466"/>
                  <a:ext cx="53975"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02" name="Straight Connector 201">
                  <a:extLst>
                    <a:ext uri="{FF2B5EF4-FFF2-40B4-BE49-F238E27FC236}">
                      <a16:creationId xmlns:a16="http://schemas.microsoft.com/office/drawing/2014/main" id="{2F4CA4B5-95C9-0B67-EAF0-DAA35EDD5624}"/>
                    </a:ext>
                  </a:extLst>
                </p:cNvPr>
                <p:cNvCxnSpPr>
                  <a:cxnSpLocks/>
                </p:cNvCxnSpPr>
                <p:nvPr/>
              </p:nvCxnSpPr>
              <p:spPr>
                <a:xfrm>
                  <a:off x="1608229" y="1968500"/>
                  <a:ext cx="53975"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03" name="Straight Connector 202">
                  <a:extLst>
                    <a:ext uri="{FF2B5EF4-FFF2-40B4-BE49-F238E27FC236}">
                      <a16:creationId xmlns:a16="http://schemas.microsoft.com/office/drawing/2014/main" id="{85BB2AE8-34AA-0BF6-96FA-ABFA4910A0C0}"/>
                    </a:ext>
                  </a:extLst>
                </p:cNvPr>
                <p:cNvCxnSpPr>
                  <a:cxnSpLocks/>
                </p:cNvCxnSpPr>
                <p:nvPr/>
              </p:nvCxnSpPr>
              <p:spPr>
                <a:xfrm>
                  <a:off x="1604962" y="2333625"/>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04" name="Straight Connector 203">
                  <a:extLst>
                    <a:ext uri="{FF2B5EF4-FFF2-40B4-BE49-F238E27FC236}">
                      <a16:creationId xmlns:a16="http://schemas.microsoft.com/office/drawing/2014/main" id="{CD61BC9A-97CB-9630-0245-047F6459A7EB}"/>
                    </a:ext>
                  </a:extLst>
                </p:cNvPr>
                <p:cNvCxnSpPr>
                  <a:cxnSpLocks/>
                </p:cNvCxnSpPr>
                <p:nvPr/>
              </p:nvCxnSpPr>
              <p:spPr>
                <a:xfrm>
                  <a:off x="1604962" y="2695575"/>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05" name="Straight Connector 204">
                  <a:extLst>
                    <a:ext uri="{FF2B5EF4-FFF2-40B4-BE49-F238E27FC236}">
                      <a16:creationId xmlns:a16="http://schemas.microsoft.com/office/drawing/2014/main" id="{940A76D1-28BE-3867-C178-8312FC2AC27A}"/>
                    </a:ext>
                  </a:extLst>
                </p:cNvPr>
                <p:cNvCxnSpPr>
                  <a:cxnSpLocks/>
                </p:cNvCxnSpPr>
                <p:nvPr/>
              </p:nvCxnSpPr>
              <p:spPr>
                <a:xfrm>
                  <a:off x="1604962" y="3062287"/>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06" name="Straight Connector 205">
                  <a:extLst>
                    <a:ext uri="{FF2B5EF4-FFF2-40B4-BE49-F238E27FC236}">
                      <a16:creationId xmlns:a16="http://schemas.microsoft.com/office/drawing/2014/main" id="{C8B1266C-80A6-EA80-14E9-0389EE29F6EF}"/>
                    </a:ext>
                  </a:extLst>
                </p:cNvPr>
                <p:cNvCxnSpPr>
                  <a:cxnSpLocks/>
                </p:cNvCxnSpPr>
                <p:nvPr/>
              </p:nvCxnSpPr>
              <p:spPr>
                <a:xfrm>
                  <a:off x="1604962" y="3424237"/>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07" name="Straight Connector 206">
                  <a:extLst>
                    <a:ext uri="{FF2B5EF4-FFF2-40B4-BE49-F238E27FC236}">
                      <a16:creationId xmlns:a16="http://schemas.microsoft.com/office/drawing/2014/main" id="{0957CE13-A3AC-3E33-8C78-EA55A2BD39BC}"/>
                    </a:ext>
                  </a:extLst>
                </p:cNvPr>
                <p:cNvCxnSpPr>
                  <a:cxnSpLocks/>
                </p:cNvCxnSpPr>
                <p:nvPr/>
              </p:nvCxnSpPr>
              <p:spPr>
                <a:xfrm rot="16200000">
                  <a:off x="1638826"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08" name="Straight Connector 207">
                  <a:extLst>
                    <a:ext uri="{FF2B5EF4-FFF2-40B4-BE49-F238E27FC236}">
                      <a16:creationId xmlns:a16="http://schemas.microsoft.com/office/drawing/2014/main" id="{CD97BFE2-0854-D6C5-265F-E533F6DE8CEA}"/>
                    </a:ext>
                  </a:extLst>
                </p:cNvPr>
                <p:cNvCxnSpPr>
                  <a:cxnSpLocks/>
                </p:cNvCxnSpPr>
                <p:nvPr/>
              </p:nvCxnSpPr>
              <p:spPr>
                <a:xfrm rot="16200000">
                  <a:off x="2081739"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09" name="Straight Connector 208">
                  <a:extLst>
                    <a:ext uri="{FF2B5EF4-FFF2-40B4-BE49-F238E27FC236}">
                      <a16:creationId xmlns:a16="http://schemas.microsoft.com/office/drawing/2014/main" id="{629972C3-370C-F580-5780-FECB81FDABF7}"/>
                    </a:ext>
                  </a:extLst>
                </p:cNvPr>
                <p:cNvCxnSpPr>
                  <a:cxnSpLocks/>
                </p:cNvCxnSpPr>
                <p:nvPr/>
              </p:nvCxnSpPr>
              <p:spPr>
                <a:xfrm rot="16200000">
                  <a:off x="2527827"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0" name="Straight Connector 209">
                  <a:extLst>
                    <a:ext uri="{FF2B5EF4-FFF2-40B4-BE49-F238E27FC236}">
                      <a16:creationId xmlns:a16="http://schemas.microsoft.com/office/drawing/2014/main" id="{2BC5C213-4FB4-D2BF-36AA-2841F1F0AD47}"/>
                    </a:ext>
                  </a:extLst>
                </p:cNvPr>
                <p:cNvCxnSpPr>
                  <a:cxnSpLocks/>
                </p:cNvCxnSpPr>
                <p:nvPr/>
              </p:nvCxnSpPr>
              <p:spPr>
                <a:xfrm rot="16200000">
                  <a:off x="2973915"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1" name="Straight Connector 210">
                  <a:extLst>
                    <a:ext uri="{FF2B5EF4-FFF2-40B4-BE49-F238E27FC236}">
                      <a16:creationId xmlns:a16="http://schemas.microsoft.com/office/drawing/2014/main" id="{BCD36613-D842-0A95-0167-25508DA458BC}"/>
                    </a:ext>
                  </a:extLst>
                </p:cNvPr>
                <p:cNvCxnSpPr>
                  <a:cxnSpLocks/>
                </p:cNvCxnSpPr>
                <p:nvPr/>
              </p:nvCxnSpPr>
              <p:spPr>
                <a:xfrm rot="16200000">
                  <a:off x="3416828"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2" name="Straight Connector 211">
                  <a:extLst>
                    <a:ext uri="{FF2B5EF4-FFF2-40B4-BE49-F238E27FC236}">
                      <a16:creationId xmlns:a16="http://schemas.microsoft.com/office/drawing/2014/main" id="{B1030602-91BE-9491-D542-8EE65EDF098D}"/>
                    </a:ext>
                  </a:extLst>
                </p:cNvPr>
                <p:cNvCxnSpPr>
                  <a:cxnSpLocks/>
                </p:cNvCxnSpPr>
                <p:nvPr/>
              </p:nvCxnSpPr>
              <p:spPr>
                <a:xfrm rot="16200000">
                  <a:off x="3862916"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3" name="Straight Connector 212">
                  <a:extLst>
                    <a:ext uri="{FF2B5EF4-FFF2-40B4-BE49-F238E27FC236}">
                      <a16:creationId xmlns:a16="http://schemas.microsoft.com/office/drawing/2014/main" id="{3F7D790E-A54C-A18A-D7F3-002D2D49019C}"/>
                    </a:ext>
                  </a:extLst>
                </p:cNvPr>
                <p:cNvCxnSpPr>
                  <a:cxnSpLocks/>
                </p:cNvCxnSpPr>
                <p:nvPr/>
              </p:nvCxnSpPr>
              <p:spPr>
                <a:xfrm rot="16200000">
                  <a:off x="4309004"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4" name="Straight Connector 213">
                  <a:extLst>
                    <a:ext uri="{FF2B5EF4-FFF2-40B4-BE49-F238E27FC236}">
                      <a16:creationId xmlns:a16="http://schemas.microsoft.com/office/drawing/2014/main" id="{BC2BFDF7-3A10-9433-1B9C-D06670EDDBC1}"/>
                    </a:ext>
                  </a:extLst>
                </p:cNvPr>
                <p:cNvCxnSpPr>
                  <a:cxnSpLocks/>
                </p:cNvCxnSpPr>
                <p:nvPr/>
              </p:nvCxnSpPr>
              <p:spPr>
                <a:xfrm rot="16200000">
                  <a:off x="4755091"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5" name="Straight Connector 214">
                  <a:extLst>
                    <a:ext uri="{FF2B5EF4-FFF2-40B4-BE49-F238E27FC236}">
                      <a16:creationId xmlns:a16="http://schemas.microsoft.com/office/drawing/2014/main" id="{B25C01DB-F9DB-F875-E91E-6B1638B4D077}"/>
                    </a:ext>
                  </a:extLst>
                </p:cNvPr>
                <p:cNvCxnSpPr>
                  <a:cxnSpLocks/>
                </p:cNvCxnSpPr>
                <p:nvPr/>
              </p:nvCxnSpPr>
              <p:spPr>
                <a:xfrm rot="16200000">
                  <a:off x="5198004"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6" name="Straight Connector 215">
                  <a:extLst>
                    <a:ext uri="{FF2B5EF4-FFF2-40B4-BE49-F238E27FC236}">
                      <a16:creationId xmlns:a16="http://schemas.microsoft.com/office/drawing/2014/main" id="{A81C668E-716C-D7B7-41AF-4FECFBA7583C}"/>
                    </a:ext>
                  </a:extLst>
                </p:cNvPr>
                <p:cNvCxnSpPr>
                  <a:cxnSpLocks/>
                </p:cNvCxnSpPr>
                <p:nvPr/>
              </p:nvCxnSpPr>
              <p:spPr>
                <a:xfrm rot="16200000">
                  <a:off x="5645679"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7" name="Straight Connector 216">
                  <a:extLst>
                    <a:ext uri="{FF2B5EF4-FFF2-40B4-BE49-F238E27FC236}">
                      <a16:creationId xmlns:a16="http://schemas.microsoft.com/office/drawing/2014/main" id="{72DF9D09-FB78-A0FE-C022-A30228550973}"/>
                    </a:ext>
                  </a:extLst>
                </p:cNvPr>
                <p:cNvCxnSpPr>
                  <a:cxnSpLocks/>
                </p:cNvCxnSpPr>
                <p:nvPr/>
              </p:nvCxnSpPr>
              <p:spPr>
                <a:xfrm rot="16200000">
                  <a:off x="6090179"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8" name="Straight Connector 217">
                  <a:extLst>
                    <a:ext uri="{FF2B5EF4-FFF2-40B4-BE49-F238E27FC236}">
                      <a16:creationId xmlns:a16="http://schemas.microsoft.com/office/drawing/2014/main" id="{CF0FADF2-35D5-E4AE-8AF3-B387B60760ED}"/>
                    </a:ext>
                  </a:extLst>
                </p:cNvPr>
                <p:cNvCxnSpPr>
                  <a:cxnSpLocks/>
                </p:cNvCxnSpPr>
                <p:nvPr/>
              </p:nvCxnSpPr>
              <p:spPr>
                <a:xfrm rot="16200000">
                  <a:off x="6536267"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19" name="Straight Connector 218">
                  <a:extLst>
                    <a:ext uri="{FF2B5EF4-FFF2-40B4-BE49-F238E27FC236}">
                      <a16:creationId xmlns:a16="http://schemas.microsoft.com/office/drawing/2014/main" id="{7B28E069-67CB-59D4-CD2C-301CAD816491}"/>
                    </a:ext>
                  </a:extLst>
                </p:cNvPr>
                <p:cNvCxnSpPr>
                  <a:cxnSpLocks/>
                </p:cNvCxnSpPr>
                <p:nvPr/>
              </p:nvCxnSpPr>
              <p:spPr>
                <a:xfrm rot="16200000">
                  <a:off x="6979179"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20" name="Straight Connector 219">
                  <a:extLst>
                    <a:ext uri="{FF2B5EF4-FFF2-40B4-BE49-F238E27FC236}">
                      <a16:creationId xmlns:a16="http://schemas.microsoft.com/office/drawing/2014/main" id="{45E5BCA3-DBCE-A55D-7500-F5B8C9F8CD3F}"/>
                    </a:ext>
                  </a:extLst>
                </p:cNvPr>
                <p:cNvCxnSpPr>
                  <a:cxnSpLocks/>
                </p:cNvCxnSpPr>
                <p:nvPr/>
              </p:nvCxnSpPr>
              <p:spPr>
                <a:xfrm rot="16200000">
                  <a:off x="7425266"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sp>
              <p:nvSpPr>
                <p:cNvPr id="221" name="TextBox 220">
                  <a:extLst>
                    <a:ext uri="{FF2B5EF4-FFF2-40B4-BE49-F238E27FC236}">
                      <a16:creationId xmlns:a16="http://schemas.microsoft.com/office/drawing/2014/main" id="{490F7906-F134-4CA6-AF68-D26973D22AED}"/>
                    </a:ext>
                  </a:extLst>
                </p:cNvPr>
                <p:cNvSpPr txBox="1"/>
                <p:nvPr/>
              </p:nvSpPr>
              <p:spPr>
                <a:xfrm>
                  <a:off x="1287023" y="1513096"/>
                  <a:ext cx="275174" cy="174210"/>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12</a:t>
                  </a:r>
                </a:p>
              </p:txBody>
            </p:sp>
            <p:sp>
              <p:nvSpPr>
                <p:cNvPr id="222" name="TextBox 221">
                  <a:extLst>
                    <a:ext uri="{FF2B5EF4-FFF2-40B4-BE49-F238E27FC236}">
                      <a16:creationId xmlns:a16="http://schemas.microsoft.com/office/drawing/2014/main" id="{C2434ACD-E753-23F9-5576-C7CFC7382C40}"/>
                    </a:ext>
                  </a:extLst>
                </p:cNvPr>
                <p:cNvSpPr txBox="1"/>
                <p:nvPr/>
              </p:nvSpPr>
              <p:spPr>
                <a:xfrm>
                  <a:off x="1287023" y="1877160"/>
                  <a:ext cx="275174" cy="174210"/>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10</a:t>
                  </a:r>
                </a:p>
              </p:txBody>
            </p:sp>
            <p:sp>
              <p:nvSpPr>
                <p:cNvPr id="223" name="TextBox 222">
                  <a:extLst>
                    <a:ext uri="{FF2B5EF4-FFF2-40B4-BE49-F238E27FC236}">
                      <a16:creationId xmlns:a16="http://schemas.microsoft.com/office/drawing/2014/main" id="{1220CB02-464B-D4AE-C41D-AAB2DEED6BC2}"/>
                    </a:ext>
                  </a:extLst>
                </p:cNvPr>
                <p:cNvSpPr txBox="1"/>
                <p:nvPr/>
              </p:nvSpPr>
              <p:spPr>
                <a:xfrm>
                  <a:off x="1424610" y="2241227"/>
                  <a:ext cx="137587" cy="174210"/>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8</a:t>
                  </a:r>
                </a:p>
              </p:txBody>
            </p:sp>
            <p:sp>
              <p:nvSpPr>
                <p:cNvPr id="224" name="TextBox 223">
                  <a:extLst>
                    <a:ext uri="{FF2B5EF4-FFF2-40B4-BE49-F238E27FC236}">
                      <a16:creationId xmlns:a16="http://schemas.microsoft.com/office/drawing/2014/main" id="{A368494A-F398-AC2F-03E0-240AD721AB30}"/>
                    </a:ext>
                  </a:extLst>
                </p:cNvPr>
                <p:cNvSpPr txBox="1"/>
                <p:nvPr/>
              </p:nvSpPr>
              <p:spPr>
                <a:xfrm>
                  <a:off x="1424610" y="2605294"/>
                  <a:ext cx="137587" cy="174210"/>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6</a:t>
                  </a:r>
                </a:p>
              </p:txBody>
            </p:sp>
            <p:sp>
              <p:nvSpPr>
                <p:cNvPr id="225" name="TextBox 224">
                  <a:extLst>
                    <a:ext uri="{FF2B5EF4-FFF2-40B4-BE49-F238E27FC236}">
                      <a16:creationId xmlns:a16="http://schemas.microsoft.com/office/drawing/2014/main" id="{B8CBA248-D20F-784D-DCBD-19D3166FF1E9}"/>
                    </a:ext>
                  </a:extLst>
                </p:cNvPr>
                <p:cNvSpPr txBox="1"/>
                <p:nvPr/>
              </p:nvSpPr>
              <p:spPr>
                <a:xfrm>
                  <a:off x="1424610" y="2969360"/>
                  <a:ext cx="137587" cy="174210"/>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4</a:t>
                  </a:r>
                </a:p>
              </p:txBody>
            </p:sp>
            <p:sp>
              <p:nvSpPr>
                <p:cNvPr id="226" name="TextBox 225">
                  <a:extLst>
                    <a:ext uri="{FF2B5EF4-FFF2-40B4-BE49-F238E27FC236}">
                      <a16:creationId xmlns:a16="http://schemas.microsoft.com/office/drawing/2014/main" id="{0491B2D4-8F98-065F-157C-D58880871FBE}"/>
                    </a:ext>
                  </a:extLst>
                </p:cNvPr>
                <p:cNvSpPr txBox="1"/>
                <p:nvPr/>
              </p:nvSpPr>
              <p:spPr>
                <a:xfrm>
                  <a:off x="1424610" y="3333425"/>
                  <a:ext cx="137587" cy="174210"/>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2</a:t>
                  </a:r>
                </a:p>
              </p:txBody>
            </p:sp>
            <p:sp>
              <p:nvSpPr>
                <p:cNvPr id="227" name="TextBox 226">
                  <a:extLst>
                    <a:ext uri="{FF2B5EF4-FFF2-40B4-BE49-F238E27FC236}">
                      <a16:creationId xmlns:a16="http://schemas.microsoft.com/office/drawing/2014/main" id="{D11B3763-6AB2-62A3-AF85-007BF12D4EEC}"/>
                    </a:ext>
                  </a:extLst>
                </p:cNvPr>
                <p:cNvSpPr txBox="1"/>
                <p:nvPr/>
              </p:nvSpPr>
              <p:spPr>
                <a:xfrm>
                  <a:off x="1424610" y="3697495"/>
                  <a:ext cx="137587" cy="174210"/>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0</a:t>
                  </a:r>
                </a:p>
              </p:txBody>
            </p:sp>
            <p:sp>
              <p:nvSpPr>
                <p:cNvPr id="228" name="TextBox 227">
                  <a:extLst>
                    <a:ext uri="{FF2B5EF4-FFF2-40B4-BE49-F238E27FC236}">
                      <a16:creationId xmlns:a16="http://schemas.microsoft.com/office/drawing/2014/main" id="{92F439F0-86EE-F94D-37BB-1C641D92D38F}"/>
                    </a:ext>
                  </a:extLst>
                </p:cNvPr>
                <p:cNvSpPr txBox="1"/>
                <p:nvPr/>
              </p:nvSpPr>
              <p:spPr>
                <a:xfrm>
                  <a:off x="1598834" y="3868294"/>
                  <a:ext cx="137587"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0</a:t>
                  </a:r>
                </a:p>
              </p:txBody>
            </p:sp>
            <p:sp>
              <p:nvSpPr>
                <p:cNvPr id="229" name="TextBox 228">
                  <a:extLst>
                    <a:ext uri="{FF2B5EF4-FFF2-40B4-BE49-F238E27FC236}">
                      <a16:creationId xmlns:a16="http://schemas.microsoft.com/office/drawing/2014/main" id="{357389E7-FF2A-7DD9-EAD5-0827A17B4460}"/>
                    </a:ext>
                  </a:extLst>
                </p:cNvPr>
                <p:cNvSpPr txBox="1"/>
                <p:nvPr/>
              </p:nvSpPr>
              <p:spPr>
                <a:xfrm>
                  <a:off x="1974538" y="3868294"/>
                  <a:ext cx="275174"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60</a:t>
                  </a:r>
                </a:p>
              </p:txBody>
            </p:sp>
            <p:sp>
              <p:nvSpPr>
                <p:cNvPr id="230" name="TextBox 229">
                  <a:extLst>
                    <a:ext uri="{FF2B5EF4-FFF2-40B4-BE49-F238E27FC236}">
                      <a16:creationId xmlns:a16="http://schemas.microsoft.com/office/drawing/2014/main" id="{99601B01-7EEB-EFDD-0888-CB77E06BEC18}"/>
                    </a:ext>
                  </a:extLst>
                </p:cNvPr>
                <p:cNvSpPr txBox="1"/>
                <p:nvPr/>
              </p:nvSpPr>
              <p:spPr>
                <a:xfrm>
                  <a:off x="2354473"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120</a:t>
                  </a:r>
                </a:p>
              </p:txBody>
            </p:sp>
            <p:sp>
              <p:nvSpPr>
                <p:cNvPr id="231" name="TextBox 230">
                  <a:extLst>
                    <a:ext uri="{FF2B5EF4-FFF2-40B4-BE49-F238E27FC236}">
                      <a16:creationId xmlns:a16="http://schemas.microsoft.com/office/drawing/2014/main" id="{FFB33265-619C-2EA6-F555-D449E5BBFDDE}"/>
                    </a:ext>
                  </a:extLst>
                </p:cNvPr>
                <p:cNvSpPr txBox="1"/>
                <p:nvPr/>
              </p:nvSpPr>
              <p:spPr>
                <a:xfrm>
                  <a:off x="2798971"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180</a:t>
                  </a:r>
                </a:p>
              </p:txBody>
            </p:sp>
            <p:sp>
              <p:nvSpPr>
                <p:cNvPr id="232" name="TextBox 231">
                  <a:extLst>
                    <a:ext uri="{FF2B5EF4-FFF2-40B4-BE49-F238E27FC236}">
                      <a16:creationId xmlns:a16="http://schemas.microsoft.com/office/drawing/2014/main" id="{9C3FD127-4084-2EB3-EC2A-5DF6BE5783D1}"/>
                    </a:ext>
                  </a:extLst>
                </p:cNvPr>
                <p:cNvSpPr txBox="1"/>
                <p:nvPr/>
              </p:nvSpPr>
              <p:spPr>
                <a:xfrm>
                  <a:off x="3241358"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240</a:t>
                  </a:r>
                </a:p>
              </p:txBody>
            </p:sp>
            <p:sp>
              <p:nvSpPr>
                <p:cNvPr id="233" name="TextBox 232">
                  <a:extLst>
                    <a:ext uri="{FF2B5EF4-FFF2-40B4-BE49-F238E27FC236}">
                      <a16:creationId xmlns:a16="http://schemas.microsoft.com/office/drawing/2014/main" id="{FFBB044B-9028-C9BF-BACA-82300BA1C30D}"/>
                    </a:ext>
                  </a:extLst>
                </p:cNvPr>
                <p:cNvSpPr txBox="1"/>
                <p:nvPr/>
              </p:nvSpPr>
              <p:spPr>
                <a:xfrm>
                  <a:off x="3685863"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300</a:t>
                  </a:r>
                </a:p>
              </p:txBody>
            </p:sp>
            <p:sp>
              <p:nvSpPr>
                <p:cNvPr id="234" name="TextBox 233">
                  <a:extLst>
                    <a:ext uri="{FF2B5EF4-FFF2-40B4-BE49-F238E27FC236}">
                      <a16:creationId xmlns:a16="http://schemas.microsoft.com/office/drawing/2014/main" id="{66C2F6EB-CD21-6BC2-E196-85B0CF7F2679}"/>
                    </a:ext>
                  </a:extLst>
                </p:cNvPr>
                <p:cNvSpPr txBox="1"/>
                <p:nvPr/>
              </p:nvSpPr>
              <p:spPr>
                <a:xfrm>
                  <a:off x="4136710"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360</a:t>
                  </a:r>
                </a:p>
              </p:txBody>
            </p:sp>
            <p:sp>
              <p:nvSpPr>
                <p:cNvPr id="235" name="TextBox 234">
                  <a:extLst>
                    <a:ext uri="{FF2B5EF4-FFF2-40B4-BE49-F238E27FC236}">
                      <a16:creationId xmlns:a16="http://schemas.microsoft.com/office/drawing/2014/main" id="{4CE7A5AB-D036-3936-392F-F44D59204FCB}"/>
                    </a:ext>
                  </a:extLst>
                </p:cNvPr>
                <p:cNvSpPr txBox="1"/>
                <p:nvPr/>
              </p:nvSpPr>
              <p:spPr>
                <a:xfrm>
                  <a:off x="4583326"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420</a:t>
                  </a:r>
                </a:p>
              </p:txBody>
            </p:sp>
            <p:sp>
              <p:nvSpPr>
                <p:cNvPr id="236" name="TextBox 235">
                  <a:extLst>
                    <a:ext uri="{FF2B5EF4-FFF2-40B4-BE49-F238E27FC236}">
                      <a16:creationId xmlns:a16="http://schemas.microsoft.com/office/drawing/2014/main" id="{8B1D961F-DCEC-3A2D-90C2-7E408E76A997}"/>
                    </a:ext>
                  </a:extLst>
                </p:cNvPr>
                <p:cNvSpPr txBox="1"/>
                <p:nvPr/>
              </p:nvSpPr>
              <p:spPr>
                <a:xfrm>
                  <a:off x="5027826"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480</a:t>
                  </a:r>
                </a:p>
              </p:txBody>
            </p:sp>
            <p:sp>
              <p:nvSpPr>
                <p:cNvPr id="237" name="TextBox 236">
                  <a:extLst>
                    <a:ext uri="{FF2B5EF4-FFF2-40B4-BE49-F238E27FC236}">
                      <a16:creationId xmlns:a16="http://schemas.microsoft.com/office/drawing/2014/main" id="{8CAC771D-16A4-E6ED-C824-743CA351979F}"/>
                    </a:ext>
                  </a:extLst>
                </p:cNvPr>
                <p:cNvSpPr txBox="1"/>
                <p:nvPr/>
              </p:nvSpPr>
              <p:spPr>
                <a:xfrm>
                  <a:off x="5470207"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540</a:t>
                  </a:r>
                </a:p>
              </p:txBody>
            </p:sp>
            <p:sp>
              <p:nvSpPr>
                <p:cNvPr id="238" name="TextBox 237">
                  <a:extLst>
                    <a:ext uri="{FF2B5EF4-FFF2-40B4-BE49-F238E27FC236}">
                      <a16:creationId xmlns:a16="http://schemas.microsoft.com/office/drawing/2014/main" id="{8416B129-E42A-CAD7-4D98-F5252D4E4F78}"/>
                    </a:ext>
                  </a:extLst>
                </p:cNvPr>
                <p:cNvSpPr txBox="1"/>
                <p:nvPr/>
              </p:nvSpPr>
              <p:spPr>
                <a:xfrm>
                  <a:off x="5916829"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600</a:t>
                  </a:r>
                </a:p>
              </p:txBody>
            </p:sp>
            <p:sp>
              <p:nvSpPr>
                <p:cNvPr id="239" name="TextBox 238">
                  <a:extLst>
                    <a:ext uri="{FF2B5EF4-FFF2-40B4-BE49-F238E27FC236}">
                      <a16:creationId xmlns:a16="http://schemas.microsoft.com/office/drawing/2014/main" id="{EA067AE5-BD30-1716-1158-F21AC2B86DD7}"/>
                    </a:ext>
                  </a:extLst>
                </p:cNvPr>
                <p:cNvSpPr txBox="1"/>
                <p:nvPr/>
              </p:nvSpPr>
              <p:spPr>
                <a:xfrm>
                  <a:off x="6369793"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660</a:t>
                  </a:r>
                </a:p>
              </p:txBody>
            </p:sp>
            <p:sp>
              <p:nvSpPr>
                <p:cNvPr id="240" name="TextBox 239">
                  <a:extLst>
                    <a:ext uri="{FF2B5EF4-FFF2-40B4-BE49-F238E27FC236}">
                      <a16:creationId xmlns:a16="http://schemas.microsoft.com/office/drawing/2014/main" id="{BCD8A806-A564-9D1E-C85A-0221105FB172}"/>
                    </a:ext>
                  </a:extLst>
                </p:cNvPr>
                <p:cNvSpPr txBox="1"/>
                <p:nvPr/>
              </p:nvSpPr>
              <p:spPr>
                <a:xfrm>
                  <a:off x="6803708"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720</a:t>
                  </a:r>
                </a:p>
              </p:txBody>
            </p:sp>
            <p:sp>
              <p:nvSpPr>
                <p:cNvPr id="241" name="TextBox 240">
                  <a:extLst>
                    <a:ext uri="{FF2B5EF4-FFF2-40B4-BE49-F238E27FC236}">
                      <a16:creationId xmlns:a16="http://schemas.microsoft.com/office/drawing/2014/main" id="{EB2AE996-A3FC-8751-8546-BA288F2787EC}"/>
                    </a:ext>
                  </a:extLst>
                </p:cNvPr>
                <p:cNvSpPr txBox="1"/>
                <p:nvPr/>
              </p:nvSpPr>
              <p:spPr>
                <a:xfrm>
                  <a:off x="7250328" y="3868294"/>
                  <a:ext cx="412762" cy="174210"/>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780</a:t>
                  </a:r>
                </a:p>
              </p:txBody>
            </p:sp>
            <p:cxnSp>
              <p:nvCxnSpPr>
                <p:cNvPr id="242" name="Straight Connector 241">
                  <a:extLst>
                    <a:ext uri="{FF2B5EF4-FFF2-40B4-BE49-F238E27FC236}">
                      <a16:creationId xmlns:a16="http://schemas.microsoft.com/office/drawing/2014/main" id="{E54B6DE0-3C22-51A8-0D24-C45CE829F701}"/>
                    </a:ext>
                  </a:extLst>
                </p:cNvPr>
                <p:cNvCxnSpPr>
                  <a:cxnSpLocks/>
                </p:cNvCxnSpPr>
                <p:nvPr/>
              </p:nvCxnSpPr>
              <p:spPr>
                <a:xfrm>
                  <a:off x="1604962" y="3787774"/>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grpSp>
          <p:sp>
            <p:nvSpPr>
              <p:cNvPr id="200" name="Freeform: Shape 147">
                <a:extLst>
                  <a:ext uri="{FF2B5EF4-FFF2-40B4-BE49-F238E27FC236}">
                    <a16:creationId xmlns:a16="http://schemas.microsoft.com/office/drawing/2014/main" id="{2974761E-534C-2A5D-3342-B9B65999E8D0}"/>
                  </a:ext>
                </a:extLst>
              </p:cNvPr>
              <p:cNvSpPr/>
              <p:nvPr/>
            </p:nvSpPr>
            <p:spPr>
              <a:xfrm>
                <a:off x="684711" y="1651324"/>
                <a:ext cx="2531710" cy="1603784"/>
              </a:xfrm>
              <a:custGeom>
                <a:avLst/>
                <a:gdLst>
                  <a:gd name="csX0" fmla="*/ 0 w 2811875"/>
                  <a:gd name="csY0" fmla="*/ 0 h 1318259"/>
                  <a:gd name="csX1" fmla="*/ 0 w 2811875"/>
                  <a:gd name="csY1" fmla="*/ 1318260 h 1318259"/>
                  <a:gd name="csX2" fmla="*/ 2811875 w 2811875"/>
                  <a:gd name="csY2" fmla="*/ 1318260 h 1318259"/>
                </a:gdLst>
                <a:ahLst/>
                <a:cxnLst>
                  <a:cxn ang="0">
                    <a:pos x="csX0" y="csY0"/>
                  </a:cxn>
                  <a:cxn ang="0">
                    <a:pos x="csX1" y="csY1"/>
                  </a:cxn>
                  <a:cxn ang="0">
                    <a:pos x="csX2" y="csY2"/>
                  </a:cxn>
                </a:cxnLst>
                <a:rect l="l" t="t" r="r" b="b"/>
                <a:pathLst>
                  <a:path w="2811875" h="1318259">
                    <a:moveTo>
                      <a:pt x="0" y="0"/>
                    </a:moveTo>
                    <a:lnTo>
                      <a:pt x="0" y="1318260"/>
                    </a:lnTo>
                    <a:lnTo>
                      <a:pt x="2811875" y="131826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lstStyle/>
              <a:p>
                <a:pPr defTabSz="914377">
                  <a:buClrTx/>
                </a:pPr>
                <a:endParaRPr lang="en-US" kern="1200" noProof="0" dirty="0">
                  <a:solidFill>
                    <a:srgbClr val="FFFFFF"/>
                  </a:solidFill>
                  <a:latin typeface="Arial" panose="020B0604020202020204" pitchFamily="34" charset="0"/>
                </a:endParaRPr>
              </a:p>
            </p:txBody>
          </p:sp>
        </p:grpSp>
      </p:grpSp>
      <p:grpSp>
        <p:nvGrpSpPr>
          <p:cNvPr id="274" name="Group 273">
            <a:extLst>
              <a:ext uri="{FF2B5EF4-FFF2-40B4-BE49-F238E27FC236}">
                <a16:creationId xmlns:a16="http://schemas.microsoft.com/office/drawing/2014/main" id="{244AAE1F-A56B-2B16-655B-02017A1E9998}"/>
              </a:ext>
            </a:extLst>
          </p:cNvPr>
          <p:cNvGrpSpPr/>
          <p:nvPr/>
        </p:nvGrpSpPr>
        <p:grpSpPr>
          <a:xfrm>
            <a:off x="4617323" y="1608068"/>
            <a:ext cx="4077472" cy="2754713"/>
            <a:chOff x="3126096" y="1612217"/>
            <a:chExt cx="3381554" cy="2284556"/>
          </a:xfrm>
        </p:grpSpPr>
        <p:sp>
          <p:nvSpPr>
            <p:cNvPr id="275" name="TextBox 274">
              <a:extLst>
                <a:ext uri="{FF2B5EF4-FFF2-40B4-BE49-F238E27FC236}">
                  <a16:creationId xmlns:a16="http://schemas.microsoft.com/office/drawing/2014/main" id="{2F18137E-6762-26E7-2774-A58DCD1DD772}"/>
                </a:ext>
              </a:extLst>
            </p:cNvPr>
            <p:cNvSpPr txBox="1"/>
            <p:nvPr/>
          </p:nvSpPr>
          <p:spPr>
            <a:xfrm>
              <a:off x="3869531" y="3421268"/>
              <a:ext cx="2623337" cy="254594"/>
            </a:xfrm>
            <a:prstGeom prst="rect">
              <a:avLst/>
            </a:prstGeom>
            <a:noFill/>
          </p:spPr>
          <p:txBody>
            <a:bodyPr wrap="square" lIns="72000" tIns="72000" rIns="72000" bIns="72000" rtlCol="0" anchor="ctr">
              <a:spAutoFit/>
            </a:bodyPr>
            <a:lstStyle/>
            <a:p>
              <a:pPr algn="ctr" defTabSz="914377">
                <a:buClrTx/>
              </a:pPr>
              <a:r>
                <a:rPr lang="en-US" sz="1000" b="1" kern="1200" noProof="0" dirty="0">
                  <a:latin typeface="Arial" panose="020B0604020202020204" pitchFamily="34" charset="0"/>
                  <a:ea typeface="+mn-ea"/>
                  <a:cs typeface="+mn-cs"/>
                </a:rPr>
                <a:t>Day from randomi</a:t>
              </a:r>
              <a:r>
                <a:rPr lang="en-US" sz="1000" b="1" kern="1200" noProof="0" dirty="0">
                  <a:latin typeface="Arial" panose="020B0604020202020204" pitchFamily="34" charset="0"/>
                </a:rPr>
                <a:t>z</a:t>
              </a:r>
              <a:r>
                <a:rPr lang="en-US" sz="1000" b="1" kern="1200" noProof="0" dirty="0">
                  <a:latin typeface="Arial" panose="020B0604020202020204" pitchFamily="34" charset="0"/>
                  <a:ea typeface="+mn-ea"/>
                  <a:cs typeface="+mn-cs"/>
                </a:rPr>
                <a:t>ation</a:t>
              </a:r>
            </a:p>
          </p:txBody>
        </p:sp>
        <p:grpSp>
          <p:nvGrpSpPr>
            <p:cNvPr id="276" name="Group 275">
              <a:extLst>
                <a:ext uri="{FF2B5EF4-FFF2-40B4-BE49-F238E27FC236}">
                  <a16:creationId xmlns:a16="http://schemas.microsoft.com/office/drawing/2014/main" id="{5B06CC46-E1E6-3CF8-A43A-D9CC4365C514}"/>
                </a:ext>
              </a:extLst>
            </p:cNvPr>
            <p:cNvGrpSpPr/>
            <p:nvPr/>
          </p:nvGrpSpPr>
          <p:grpSpPr>
            <a:xfrm>
              <a:off x="3126096" y="3563172"/>
              <a:ext cx="3381554" cy="333601"/>
              <a:chOff x="3126096" y="3558229"/>
              <a:chExt cx="3381554" cy="333601"/>
            </a:xfrm>
          </p:grpSpPr>
          <p:sp>
            <p:nvSpPr>
              <p:cNvPr id="328" name="TextBox 327">
                <a:extLst>
                  <a:ext uri="{FF2B5EF4-FFF2-40B4-BE49-F238E27FC236}">
                    <a16:creationId xmlns:a16="http://schemas.microsoft.com/office/drawing/2014/main" id="{28DF0692-D3B3-9BC8-31F5-E3098DFF8441}"/>
                  </a:ext>
                </a:extLst>
              </p:cNvPr>
              <p:cNvSpPr txBox="1"/>
              <p:nvPr/>
            </p:nvSpPr>
            <p:spPr>
              <a:xfrm>
                <a:off x="3437416" y="3642188"/>
                <a:ext cx="341751" cy="85136"/>
              </a:xfrm>
              <a:prstGeom prst="rect">
                <a:avLst/>
              </a:prstGeom>
              <a:noFill/>
            </p:spPr>
            <p:txBody>
              <a:bodyPr wrap="square" lIns="0" tIns="0" rIns="0" bIns="0" rtlCol="0" anchor="ctr">
                <a:spAutoFit/>
              </a:bodyPr>
              <a:lstStyle/>
              <a:p>
                <a:pPr algn="r" defTabSz="914377">
                  <a:buClrTx/>
                </a:pPr>
                <a:r>
                  <a:rPr lang="en-US" sz="667" b="1" kern="1200" noProof="0" dirty="0">
                    <a:solidFill>
                      <a:srgbClr val="2E6C37"/>
                    </a:solidFill>
                    <a:latin typeface="Arial" panose="020B0604020202020204" pitchFamily="34" charset="0"/>
                    <a:ea typeface="+mn-ea"/>
                    <a:cs typeface="+mn-cs"/>
                  </a:rPr>
                  <a:t>Placebo</a:t>
                </a:r>
              </a:p>
            </p:txBody>
          </p:sp>
          <p:sp>
            <p:nvSpPr>
              <p:cNvPr id="329" name="TextBox 328">
                <a:extLst>
                  <a:ext uri="{FF2B5EF4-FFF2-40B4-BE49-F238E27FC236}">
                    <a16:creationId xmlns:a16="http://schemas.microsoft.com/office/drawing/2014/main" id="{E1DB2847-3437-0755-1EF8-A8DF6B6FF23C}"/>
                  </a:ext>
                </a:extLst>
              </p:cNvPr>
              <p:cNvSpPr txBox="1"/>
              <p:nvPr/>
            </p:nvSpPr>
            <p:spPr>
              <a:xfrm>
                <a:off x="3126096" y="3721559"/>
                <a:ext cx="653071" cy="170271"/>
              </a:xfrm>
              <a:prstGeom prst="rect">
                <a:avLst/>
              </a:prstGeom>
              <a:noFill/>
            </p:spPr>
            <p:txBody>
              <a:bodyPr wrap="square" lIns="0" tIns="0" rIns="0" bIns="0" rtlCol="0" anchor="ctr">
                <a:spAutoFit/>
              </a:bodyPr>
              <a:lstStyle/>
              <a:p>
                <a:pPr algn="r" defTabSz="914377">
                  <a:buClrTx/>
                </a:pPr>
                <a:r>
                  <a:rPr lang="en-US" sz="667" b="1" kern="1200" noProof="0" dirty="0">
                    <a:solidFill>
                      <a:srgbClr val="0070C0"/>
                    </a:solidFill>
                    <a:latin typeface="Arial" panose="020B0604020202020204" pitchFamily="34" charset="0"/>
                    <a:ea typeface="+mn-ea"/>
                    <a:cs typeface="+mn-cs"/>
                  </a:rPr>
                  <a:t>Asundexian</a:t>
                </a:r>
                <a:br>
                  <a:rPr lang="en-US" sz="667" b="1" kern="1200" noProof="0" dirty="0">
                    <a:solidFill>
                      <a:srgbClr val="0070C0"/>
                    </a:solidFill>
                    <a:latin typeface="Arial" panose="020B0604020202020204" pitchFamily="34" charset="0"/>
                    <a:ea typeface="+mn-ea"/>
                    <a:cs typeface="+mn-cs"/>
                  </a:rPr>
                </a:br>
                <a:r>
                  <a:rPr lang="en-US" sz="667" b="1" kern="1200" noProof="0" dirty="0">
                    <a:solidFill>
                      <a:srgbClr val="0070C0"/>
                    </a:solidFill>
                    <a:latin typeface="Arial" panose="020B0604020202020204" pitchFamily="34" charset="0"/>
                    <a:ea typeface="+mn-ea"/>
                    <a:cs typeface="+mn-cs"/>
                  </a:rPr>
                  <a:t>50 mg</a:t>
                </a:r>
              </a:p>
            </p:txBody>
          </p:sp>
          <p:sp>
            <p:nvSpPr>
              <p:cNvPr id="330" name="TextBox 329">
                <a:extLst>
                  <a:ext uri="{FF2B5EF4-FFF2-40B4-BE49-F238E27FC236}">
                    <a16:creationId xmlns:a16="http://schemas.microsoft.com/office/drawing/2014/main" id="{311804CD-E22D-5150-F372-00079FB24FC9}"/>
                  </a:ext>
                </a:extLst>
              </p:cNvPr>
              <p:cNvSpPr txBox="1"/>
              <p:nvPr/>
            </p:nvSpPr>
            <p:spPr>
              <a:xfrm>
                <a:off x="3783459" y="3642188"/>
                <a:ext cx="179816"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6130</a:t>
                </a:r>
              </a:p>
            </p:txBody>
          </p:sp>
          <p:sp>
            <p:nvSpPr>
              <p:cNvPr id="331" name="TextBox 330">
                <a:extLst>
                  <a:ext uri="{FF2B5EF4-FFF2-40B4-BE49-F238E27FC236}">
                    <a16:creationId xmlns:a16="http://schemas.microsoft.com/office/drawing/2014/main" id="{4DFE7158-7673-27EA-8F75-87CBB54836B0}"/>
                  </a:ext>
                </a:extLst>
              </p:cNvPr>
              <p:cNvSpPr txBox="1"/>
              <p:nvPr/>
            </p:nvSpPr>
            <p:spPr>
              <a:xfrm>
                <a:off x="3955740" y="3642188"/>
                <a:ext cx="219734"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5391</a:t>
                </a:r>
              </a:p>
            </p:txBody>
          </p:sp>
          <p:sp>
            <p:nvSpPr>
              <p:cNvPr id="332" name="TextBox 331">
                <a:extLst>
                  <a:ext uri="{FF2B5EF4-FFF2-40B4-BE49-F238E27FC236}">
                    <a16:creationId xmlns:a16="http://schemas.microsoft.com/office/drawing/2014/main" id="{DB2F3CB3-AAF2-152B-2022-AF3F2AC7F046}"/>
                  </a:ext>
                </a:extLst>
              </p:cNvPr>
              <p:cNvSpPr txBox="1"/>
              <p:nvPr/>
            </p:nvSpPr>
            <p:spPr>
              <a:xfrm>
                <a:off x="4173168" y="3642188"/>
                <a:ext cx="178376"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5021</a:t>
                </a:r>
              </a:p>
            </p:txBody>
          </p:sp>
          <p:sp>
            <p:nvSpPr>
              <p:cNvPr id="333" name="TextBox 332">
                <a:extLst>
                  <a:ext uri="{FF2B5EF4-FFF2-40B4-BE49-F238E27FC236}">
                    <a16:creationId xmlns:a16="http://schemas.microsoft.com/office/drawing/2014/main" id="{998886EB-B803-8B54-D2E1-D517851904B7}"/>
                  </a:ext>
                </a:extLst>
              </p:cNvPr>
              <p:cNvSpPr txBox="1"/>
              <p:nvPr/>
            </p:nvSpPr>
            <p:spPr>
              <a:xfrm>
                <a:off x="4361184" y="3642188"/>
                <a:ext cx="190762"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4833</a:t>
                </a:r>
              </a:p>
            </p:txBody>
          </p:sp>
          <p:sp>
            <p:nvSpPr>
              <p:cNvPr id="334" name="TextBox 333">
                <a:extLst>
                  <a:ext uri="{FF2B5EF4-FFF2-40B4-BE49-F238E27FC236}">
                    <a16:creationId xmlns:a16="http://schemas.microsoft.com/office/drawing/2014/main" id="{69446F25-6433-C260-C614-E47C7443FBA1}"/>
                  </a:ext>
                </a:extLst>
              </p:cNvPr>
              <p:cNvSpPr txBox="1"/>
              <p:nvPr/>
            </p:nvSpPr>
            <p:spPr>
              <a:xfrm>
                <a:off x="4551811" y="3642188"/>
                <a:ext cx="204078"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4415</a:t>
                </a:r>
              </a:p>
            </p:txBody>
          </p:sp>
          <p:sp>
            <p:nvSpPr>
              <p:cNvPr id="335" name="TextBox 334">
                <a:extLst>
                  <a:ext uri="{FF2B5EF4-FFF2-40B4-BE49-F238E27FC236}">
                    <a16:creationId xmlns:a16="http://schemas.microsoft.com/office/drawing/2014/main" id="{C918781D-F50D-A15C-ADE6-F8D8A36E1DD9}"/>
                  </a:ext>
                </a:extLst>
              </p:cNvPr>
              <p:cNvSpPr txBox="1"/>
              <p:nvPr/>
            </p:nvSpPr>
            <p:spPr>
              <a:xfrm>
                <a:off x="4767242" y="3642188"/>
                <a:ext cx="164577"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3944</a:t>
                </a:r>
              </a:p>
            </p:txBody>
          </p:sp>
          <p:sp>
            <p:nvSpPr>
              <p:cNvPr id="336" name="TextBox 335">
                <a:extLst>
                  <a:ext uri="{FF2B5EF4-FFF2-40B4-BE49-F238E27FC236}">
                    <a16:creationId xmlns:a16="http://schemas.microsoft.com/office/drawing/2014/main" id="{D09723A2-D63F-8B0F-6213-E9A708097939}"/>
                  </a:ext>
                </a:extLst>
              </p:cNvPr>
              <p:cNvSpPr txBox="1"/>
              <p:nvPr/>
            </p:nvSpPr>
            <p:spPr>
              <a:xfrm>
                <a:off x="4955667" y="3642188"/>
                <a:ext cx="174176"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3572</a:t>
                </a:r>
              </a:p>
            </p:txBody>
          </p:sp>
          <p:sp>
            <p:nvSpPr>
              <p:cNvPr id="337" name="TextBox 336">
                <a:extLst>
                  <a:ext uri="{FF2B5EF4-FFF2-40B4-BE49-F238E27FC236}">
                    <a16:creationId xmlns:a16="http://schemas.microsoft.com/office/drawing/2014/main" id="{84208EB8-F0CB-E90E-F252-532E882ED7BE}"/>
                  </a:ext>
                </a:extLst>
              </p:cNvPr>
              <p:cNvSpPr txBox="1"/>
              <p:nvPr/>
            </p:nvSpPr>
            <p:spPr>
              <a:xfrm>
                <a:off x="5146994" y="3642188"/>
                <a:ext cx="185633"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3165</a:t>
                </a:r>
              </a:p>
            </p:txBody>
          </p:sp>
          <p:sp>
            <p:nvSpPr>
              <p:cNvPr id="338" name="TextBox 337">
                <a:extLst>
                  <a:ext uri="{FF2B5EF4-FFF2-40B4-BE49-F238E27FC236}">
                    <a16:creationId xmlns:a16="http://schemas.microsoft.com/office/drawing/2014/main" id="{54375EC2-0003-9B02-802C-46E021C79A78}"/>
                  </a:ext>
                </a:extLst>
              </p:cNvPr>
              <p:cNvSpPr txBox="1"/>
              <p:nvPr/>
            </p:nvSpPr>
            <p:spPr>
              <a:xfrm>
                <a:off x="5335011" y="3642188"/>
                <a:ext cx="198019"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2775</a:t>
                </a:r>
              </a:p>
            </p:txBody>
          </p:sp>
          <p:sp>
            <p:nvSpPr>
              <p:cNvPr id="339" name="TextBox 338">
                <a:extLst>
                  <a:ext uri="{FF2B5EF4-FFF2-40B4-BE49-F238E27FC236}">
                    <a16:creationId xmlns:a16="http://schemas.microsoft.com/office/drawing/2014/main" id="{D9A30637-9CF3-A281-595D-72DCD84C65A1}"/>
                  </a:ext>
                </a:extLst>
              </p:cNvPr>
              <p:cNvSpPr txBox="1"/>
              <p:nvPr/>
            </p:nvSpPr>
            <p:spPr>
              <a:xfrm>
                <a:off x="5553963" y="3642188"/>
                <a:ext cx="159449"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2441</a:t>
                </a:r>
              </a:p>
            </p:txBody>
          </p:sp>
          <p:sp>
            <p:nvSpPr>
              <p:cNvPr id="340" name="TextBox 339">
                <a:extLst>
                  <a:ext uri="{FF2B5EF4-FFF2-40B4-BE49-F238E27FC236}">
                    <a16:creationId xmlns:a16="http://schemas.microsoft.com/office/drawing/2014/main" id="{D539619B-EF9C-8FC4-B8D3-3312F8EECBAB}"/>
                  </a:ext>
                </a:extLst>
              </p:cNvPr>
              <p:cNvSpPr txBox="1"/>
              <p:nvPr/>
            </p:nvSpPr>
            <p:spPr>
              <a:xfrm>
                <a:off x="5742214" y="3642188"/>
                <a:ext cx="170905"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2026</a:t>
                </a:r>
              </a:p>
            </p:txBody>
          </p:sp>
          <p:sp>
            <p:nvSpPr>
              <p:cNvPr id="341" name="TextBox 340">
                <a:extLst>
                  <a:ext uri="{FF2B5EF4-FFF2-40B4-BE49-F238E27FC236}">
                    <a16:creationId xmlns:a16="http://schemas.microsoft.com/office/drawing/2014/main" id="{E244FB1C-CBC3-D8F4-4DD2-29EB8E987D43}"/>
                  </a:ext>
                </a:extLst>
              </p:cNvPr>
              <p:cNvSpPr txBox="1"/>
              <p:nvPr/>
            </p:nvSpPr>
            <p:spPr>
              <a:xfrm>
                <a:off x="5933733" y="3642188"/>
                <a:ext cx="179574"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1549</a:t>
                </a:r>
              </a:p>
            </p:txBody>
          </p:sp>
          <p:sp>
            <p:nvSpPr>
              <p:cNvPr id="342" name="TextBox 341">
                <a:extLst>
                  <a:ext uri="{FF2B5EF4-FFF2-40B4-BE49-F238E27FC236}">
                    <a16:creationId xmlns:a16="http://schemas.microsoft.com/office/drawing/2014/main" id="{FF46D0A7-3D3B-8C7F-E5CE-862FDF014573}"/>
                  </a:ext>
                </a:extLst>
              </p:cNvPr>
              <p:cNvSpPr txBox="1"/>
              <p:nvPr/>
            </p:nvSpPr>
            <p:spPr>
              <a:xfrm>
                <a:off x="6109961" y="3642188"/>
                <a:ext cx="212801"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1121</a:t>
                </a:r>
              </a:p>
            </p:txBody>
          </p:sp>
          <p:sp>
            <p:nvSpPr>
              <p:cNvPr id="343" name="TextBox 342">
                <a:extLst>
                  <a:ext uri="{FF2B5EF4-FFF2-40B4-BE49-F238E27FC236}">
                    <a16:creationId xmlns:a16="http://schemas.microsoft.com/office/drawing/2014/main" id="{BD52B682-FD9F-19C2-0B5C-AF7B99747DB4}"/>
                  </a:ext>
                </a:extLst>
              </p:cNvPr>
              <p:cNvSpPr txBox="1"/>
              <p:nvPr/>
            </p:nvSpPr>
            <p:spPr>
              <a:xfrm>
                <a:off x="6315069" y="3642188"/>
                <a:ext cx="192581" cy="85136"/>
              </a:xfrm>
              <a:prstGeom prst="rect">
                <a:avLst/>
              </a:prstGeom>
              <a:noFill/>
            </p:spPr>
            <p:txBody>
              <a:bodyPr wrap="square" lIns="0" tIns="0" rIns="0" bIns="0" rtlCol="0" anchor="ctr">
                <a:spAutoFit/>
              </a:bodyPr>
              <a:lstStyle/>
              <a:p>
                <a:pPr algn="ctr" defTabSz="914377">
                  <a:buClrTx/>
                </a:pPr>
                <a:r>
                  <a:rPr lang="en-US" sz="667" kern="1200" noProof="0" dirty="0">
                    <a:solidFill>
                      <a:srgbClr val="2E6C37"/>
                    </a:solidFill>
                    <a:latin typeface="Arial" panose="020B0604020202020204" pitchFamily="34" charset="0"/>
                    <a:ea typeface="+mn-ea"/>
                    <a:cs typeface="+mn-cs"/>
                  </a:rPr>
                  <a:t>618</a:t>
                </a:r>
              </a:p>
            </p:txBody>
          </p:sp>
          <p:sp>
            <p:nvSpPr>
              <p:cNvPr id="344" name="TextBox 343">
                <a:extLst>
                  <a:ext uri="{FF2B5EF4-FFF2-40B4-BE49-F238E27FC236}">
                    <a16:creationId xmlns:a16="http://schemas.microsoft.com/office/drawing/2014/main" id="{5D33DD9E-8547-A0FB-80E1-345F0330F71E}"/>
                  </a:ext>
                </a:extLst>
              </p:cNvPr>
              <p:cNvSpPr txBox="1"/>
              <p:nvPr/>
            </p:nvSpPr>
            <p:spPr>
              <a:xfrm>
                <a:off x="3785157" y="3728407"/>
                <a:ext cx="176422"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6124</a:t>
                </a:r>
              </a:p>
            </p:txBody>
          </p:sp>
          <p:sp>
            <p:nvSpPr>
              <p:cNvPr id="345" name="TextBox 344">
                <a:extLst>
                  <a:ext uri="{FF2B5EF4-FFF2-40B4-BE49-F238E27FC236}">
                    <a16:creationId xmlns:a16="http://schemas.microsoft.com/office/drawing/2014/main" id="{99902D3B-5C0C-E3F7-FF19-CFE3FD2C0E84}"/>
                  </a:ext>
                </a:extLst>
              </p:cNvPr>
              <p:cNvSpPr txBox="1"/>
              <p:nvPr/>
            </p:nvSpPr>
            <p:spPr>
              <a:xfrm>
                <a:off x="3981684" y="3728405"/>
                <a:ext cx="167847"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5354</a:t>
                </a:r>
              </a:p>
            </p:txBody>
          </p:sp>
          <p:sp>
            <p:nvSpPr>
              <p:cNvPr id="346" name="TextBox 345">
                <a:extLst>
                  <a:ext uri="{FF2B5EF4-FFF2-40B4-BE49-F238E27FC236}">
                    <a16:creationId xmlns:a16="http://schemas.microsoft.com/office/drawing/2014/main" id="{BC07B5E9-A68F-685F-EA1B-D5C838A3DEEE}"/>
                  </a:ext>
                </a:extLst>
              </p:cNvPr>
              <p:cNvSpPr txBox="1"/>
              <p:nvPr/>
            </p:nvSpPr>
            <p:spPr>
              <a:xfrm>
                <a:off x="4173168" y="3728405"/>
                <a:ext cx="178376"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4968</a:t>
                </a:r>
              </a:p>
            </p:txBody>
          </p:sp>
          <p:sp>
            <p:nvSpPr>
              <p:cNvPr id="347" name="TextBox 346">
                <a:extLst>
                  <a:ext uri="{FF2B5EF4-FFF2-40B4-BE49-F238E27FC236}">
                    <a16:creationId xmlns:a16="http://schemas.microsoft.com/office/drawing/2014/main" id="{B06EE818-7743-5DF8-1909-4DB72BC40CEB}"/>
                  </a:ext>
                </a:extLst>
              </p:cNvPr>
              <p:cNvSpPr txBox="1"/>
              <p:nvPr/>
            </p:nvSpPr>
            <p:spPr>
              <a:xfrm>
                <a:off x="4361184" y="3728405"/>
                <a:ext cx="190762"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4807</a:t>
                </a:r>
              </a:p>
            </p:txBody>
          </p:sp>
          <p:sp>
            <p:nvSpPr>
              <p:cNvPr id="348" name="TextBox 347">
                <a:extLst>
                  <a:ext uri="{FF2B5EF4-FFF2-40B4-BE49-F238E27FC236}">
                    <a16:creationId xmlns:a16="http://schemas.microsoft.com/office/drawing/2014/main" id="{7A63520B-BF79-CA78-BE9E-9722EC39441C}"/>
                  </a:ext>
                </a:extLst>
              </p:cNvPr>
              <p:cNvSpPr txBox="1"/>
              <p:nvPr/>
            </p:nvSpPr>
            <p:spPr>
              <a:xfrm>
                <a:off x="4572841" y="3728406"/>
                <a:ext cx="162018"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4366</a:t>
                </a:r>
              </a:p>
            </p:txBody>
          </p:sp>
          <p:sp>
            <p:nvSpPr>
              <p:cNvPr id="349" name="TextBox 348">
                <a:extLst>
                  <a:ext uri="{FF2B5EF4-FFF2-40B4-BE49-F238E27FC236}">
                    <a16:creationId xmlns:a16="http://schemas.microsoft.com/office/drawing/2014/main" id="{59639173-9F48-C65C-CAA8-83105FD983FC}"/>
                  </a:ext>
                </a:extLst>
              </p:cNvPr>
              <p:cNvSpPr txBox="1"/>
              <p:nvPr/>
            </p:nvSpPr>
            <p:spPr>
              <a:xfrm>
                <a:off x="4767242" y="3728405"/>
                <a:ext cx="164577"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3900</a:t>
                </a:r>
              </a:p>
            </p:txBody>
          </p:sp>
          <p:sp>
            <p:nvSpPr>
              <p:cNvPr id="350" name="TextBox 349">
                <a:extLst>
                  <a:ext uri="{FF2B5EF4-FFF2-40B4-BE49-F238E27FC236}">
                    <a16:creationId xmlns:a16="http://schemas.microsoft.com/office/drawing/2014/main" id="{4B51311E-65C7-F9F4-FF79-45E64DA7949B}"/>
                  </a:ext>
                </a:extLst>
              </p:cNvPr>
              <p:cNvSpPr txBox="1"/>
              <p:nvPr/>
            </p:nvSpPr>
            <p:spPr>
              <a:xfrm>
                <a:off x="4955668" y="3728405"/>
                <a:ext cx="174175"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3547</a:t>
                </a:r>
              </a:p>
            </p:txBody>
          </p:sp>
          <p:sp>
            <p:nvSpPr>
              <p:cNvPr id="351" name="TextBox 350">
                <a:extLst>
                  <a:ext uri="{FF2B5EF4-FFF2-40B4-BE49-F238E27FC236}">
                    <a16:creationId xmlns:a16="http://schemas.microsoft.com/office/drawing/2014/main" id="{C8D40DF2-13E7-BB7B-9BDA-785DF33058E1}"/>
                  </a:ext>
                </a:extLst>
              </p:cNvPr>
              <p:cNvSpPr txBox="1"/>
              <p:nvPr/>
            </p:nvSpPr>
            <p:spPr>
              <a:xfrm>
                <a:off x="5146994" y="3728405"/>
                <a:ext cx="185633"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3104</a:t>
                </a:r>
              </a:p>
            </p:txBody>
          </p:sp>
          <p:sp>
            <p:nvSpPr>
              <p:cNvPr id="352" name="TextBox 351">
                <a:extLst>
                  <a:ext uri="{FF2B5EF4-FFF2-40B4-BE49-F238E27FC236}">
                    <a16:creationId xmlns:a16="http://schemas.microsoft.com/office/drawing/2014/main" id="{B20630D3-C62E-1520-2D26-5A552A958184}"/>
                  </a:ext>
                </a:extLst>
              </p:cNvPr>
              <p:cNvSpPr txBox="1"/>
              <p:nvPr/>
            </p:nvSpPr>
            <p:spPr>
              <a:xfrm>
                <a:off x="5335011" y="3728405"/>
                <a:ext cx="198019"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2699</a:t>
                </a:r>
              </a:p>
            </p:txBody>
          </p:sp>
          <p:sp>
            <p:nvSpPr>
              <p:cNvPr id="353" name="TextBox 352">
                <a:extLst>
                  <a:ext uri="{FF2B5EF4-FFF2-40B4-BE49-F238E27FC236}">
                    <a16:creationId xmlns:a16="http://schemas.microsoft.com/office/drawing/2014/main" id="{6198DD80-E513-44BD-A1C2-5CF7CC93E5DD}"/>
                  </a:ext>
                </a:extLst>
              </p:cNvPr>
              <p:cNvSpPr txBox="1"/>
              <p:nvPr/>
            </p:nvSpPr>
            <p:spPr>
              <a:xfrm>
                <a:off x="5528020" y="3728405"/>
                <a:ext cx="211335"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2374</a:t>
                </a:r>
              </a:p>
            </p:txBody>
          </p:sp>
          <p:sp>
            <p:nvSpPr>
              <p:cNvPr id="354" name="TextBox 353">
                <a:extLst>
                  <a:ext uri="{FF2B5EF4-FFF2-40B4-BE49-F238E27FC236}">
                    <a16:creationId xmlns:a16="http://schemas.microsoft.com/office/drawing/2014/main" id="{8EE6F39F-7C03-9CEE-379B-5614E29A9B06}"/>
                  </a:ext>
                </a:extLst>
              </p:cNvPr>
              <p:cNvSpPr txBox="1"/>
              <p:nvPr/>
            </p:nvSpPr>
            <p:spPr>
              <a:xfrm>
                <a:off x="5739759" y="3728405"/>
                <a:ext cx="175815"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1943</a:t>
                </a:r>
              </a:p>
            </p:txBody>
          </p:sp>
          <p:sp>
            <p:nvSpPr>
              <p:cNvPr id="355" name="TextBox 354">
                <a:extLst>
                  <a:ext uri="{FF2B5EF4-FFF2-40B4-BE49-F238E27FC236}">
                    <a16:creationId xmlns:a16="http://schemas.microsoft.com/office/drawing/2014/main" id="{A50AB2B7-1562-B264-29FC-A9091F11E000}"/>
                  </a:ext>
                </a:extLst>
              </p:cNvPr>
              <p:cNvSpPr txBox="1"/>
              <p:nvPr/>
            </p:nvSpPr>
            <p:spPr>
              <a:xfrm>
                <a:off x="5933733" y="3728405"/>
                <a:ext cx="179574"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1508</a:t>
                </a:r>
              </a:p>
            </p:txBody>
          </p:sp>
          <p:sp>
            <p:nvSpPr>
              <p:cNvPr id="356" name="TextBox 355">
                <a:extLst>
                  <a:ext uri="{FF2B5EF4-FFF2-40B4-BE49-F238E27FC236}">
                    <a16:creationId xmlns:a16="http://schemas.microsoft.com/office/drawing/2014/main" id="{0FE02417-EC9C-ABC4-2857-62C946C85B58}"/>
                  </a:ext>
                </a:extLst>
              </p:cNvPr>
              <p:cNvSpPr txBox="1"/>
              <p:nvPr/>
            </p:nvSpPr>
            <p:spPr>
              <a:xfrm>
                <a:off x="6109961" y="3728405"/>
                <a:ext cx="212801"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1082</a:t>
                </a:r>
              </a:p>
            </p:txBody>
          </p:sp>
          <p:sp>
            <p:nvSpPr>
              <p:cNvPr id="357" name="TextBox 356">
                <a:extLst>
                  <a:ext uri="{FF2B5EF4-FFF2-40B4-BE49-F238E27FC236}">
                    <a16:creationId xmlns:a16="http://schemas.microsoft.com/office/drawing/2014/main" id="{C66451C5-403F-EB7B-D392-A9796A4FC216}"/>
                  </a:ext>
                </a:extLst>
              </p:cNvPr>
              <p:cNvSpPr txBox="1"/>
              <p:nvPr/>
            </p:nvSpPr>
            <p:spPr>
              <a:xfrm>
                <a:off x="6341012" y="3728405"/>
                <a:ext cx="140694" cy="85136"/>
              </a:xfrm>
              <a:prstGeom prst="rect">
                <a:avLst/>
              </a:prstGeom>
              <a:noFill/>
            </p:spPr>
            <p:txBody>
              <a:bodyPr wrap="square" lIns="0" tIns="0" rIns="0" bIns="0" rtlCol="0" anchor="ctr">
                <a:spAutoFit/>
              </a:bodyPr>
              <a:lstStyle/>
              <a:p>
                <a:pPr algn="ctr" defTabSz="914377">
                  <a:buClrTx/>
                </a:pPr>
                <a:r>
                  <a:rPr lang="en-US" sz="667" kern="1200" noProof="0" dirty="0">
                    <a:solidFill>
                      <a:srgbClr val="0070C0"/>
                    </a:solidFill>
                    <a:latin typeface="Arial" panose="020B0604020202020204" pitchFamily="34" charset="0"/>
                    <a:ea typeface="+mn-ea"/>
                    <a:cs typeface="+mn-cs"/>
                  </a:rPr>
                  <a:t>613</a:t>
                </a:r>
              </a:p>
            </p:txBody>
          </p:sp>
          <p:sp>
            <p:nvSpPr>
              <p:cNvPr id="358" name="TextBox 357">
                <a:extLst>
                  <a:ext uri="{FF2B5EF4-FFF2-40B4-BE49-F238E27FC236}">
                    <a16:creationId xmlns:a16="http://schemas.microsoft.com/office/drawing/2014/main" id="{A9D1EB1B-56CB-11C4-A3B6-59B9A3F63CC5}"/>
                  </a:ext>
                </a:extLst>
              </p:cNvPr>
              <p:cNvSpPr txBox="1"/>
              <p:nvPr/>
            </p:nvSpPr>
            <p:spPr>
              <a:xfrm>
                <a:off x="3382971" y="3558229"/>
                <a:ext cx="396196" cy="85136"/>
              </a:xfrm>
              <a:prstGeom prst="rect">
                <a:avLst/>
              </a:prstGeom>
              <a:noFill/>
            </p:spPr>
            <p:txBody>
              <a:bodyPr wrap="square" lIns="0" tIns="0" rIns="0" bIns="0" rtlCol="0" anchor="ctr">
                <a:spAutoFit/>
              </a:bodyPr>
              <a:lstStyle/>
              <a:p>
                <a:pPr algn="r" defTabSz="914377">
                  <a:buClrTx/>
                </a:pPr>
                <a:r>
                  <a:rPr lang="en-US" sz="667" b="1" kern="1200" noProof="0" dirty="0">
                    <a:latin typeface="Arial" panose="020B0604020202020204" pitchFamily="34" charset="0"/>
                    <a:ea typeface="+mn-ea"/>
                    <a:cs typeface="+mn-cs"/>
                  </a:rPr>
                  <a:t>No. at risk</a:t>
                </a:r>
              </a:p>
            </p:txBody>
          </p:sp>
        </p:grpSp>
        <p:sp>
          <p:nvSpPr>
            <p:cNvPr id="277" name="TextBox 276">
              <a:extLst>
                <a:ext uri="{FF2B5EF4-FFF2-40B4-BE49-F238E27FC236}">
                  <a16:creationId xmlns:a16="http://schemas.microsoft.com/office/drawing/2014/main" id="{F50CAB19-974C-2F30-195F-475CE1DD415D}"/>
                </a:ext>
              </a:extLst>
            </p:cNvPr>
            <p:cNvSpPr txBox="1"/>
            <p:nvPr/>
          </p:nvSpPr>
          <p:spPr>
            <a:xfrm rot="16200000">
              <a:off x="2805924" y="2420835"/>
              <a:ext cx="1565240" cy="127623"/>
            </a:xfrm>
            <a:prstGeom prst="rect">
              <a:avLst/>
            </a:prstGeom>
            <a:noFill/>
          </p:spPr>
          <p:txBody>
            <a:bodyPr wrap="square" lIns="0" tIns="0" rIns="0" bIns="0" rtlCol="0" anchor="ctr">
              <a:spAutoFit/>
            </a:bodyPr>
            <a:lstStyle/>
            <a:p>
              <a:pPr algn="ctr" defTabSz="914377">
                <a:buClrTx/>
              </a:pPr>
              <a:r>
                <a:rPr lang="en-US" sz="1000" b="1" kern="1200" noProof="0" dirty="0">
                  <a:latin typeface="Arial" panose="020B0604020202020204" pitchFamily="34" charset="0"/>
                  <a:ea typeface="+mn-ea"/>
                  <a:cs typeface="+mn-cs"/>
                </a:rPr>
                <a:t>Cumulative incidence (%)</a:t>
              </a:r>
            </a:p>
          </p:txBody>
        </p:sp>
        <p:sp>
          <p:nvSpPr>
            <p:cNvPr id="278" name="TextBox 277">
              <a:extLst>
                <a:ext uri="{FF2B5EF4-FFF2-40B4-BE49-F238E27FC236}">
                  <a16:creationId xmlns:a16="http://schemas.microsoft.com/office/drawing/2014/main" id="{8FE3656E-A53D-707F-AC34-B411932855B4}"/>
                </a:ext>
              </a:extLst>
            </p:cNvPr>
            <p:cNvSpPr txBox="1"/>
            <p:nvPr/>
          </p:nvSpPr>
          <p:spPr>
            <a:xfrm>
              <a:off x="3973017" y="1675182"/>
              <a:ext cx="1318777" cy="238124"/>
            </a:xfrm>
            <a:prstGeom prst="rect">
              <a:avLst/>
            </a:prstGeom>
            <a:noFill/>
          </p:spPr>
          <p:txBody>
            <a:bodyPr wrap="none" lIns="0" tIns="0" rIns="0" bIns="0" rtlCol="0" anchor="ctr">
              <a:spAutoFit/>
            </a:bodyPr>
            <a:lstStyle/>
            <a:p>
              <a:pPr defTabSz="914377">
                <a:buClrTx/>
              </a:pPr>
              <a:r>
                <a:rPr lang="en-US" sz="933" kern="1200" noProof="0" dirty="0">
                  <a:latin typeface="Arial" panose="020B0604020202020204" pitchFamily="34" charset="0"/>
                  <a:ea typeface="+mn-ea"/>
                  <a:cs typeface="+mn-cs"/>
                </a:rPr>
                <a:t>HR: 1.10 (95% CI</a:t>
              </a:r>
              <a:r>
                <a:rPr lang="en-US" sz="933" kern="1200" noProof="0" dirty="0">
                  <a:latin typeface="Arial" panose="020B0604020202020204" pitchFamily="34" charset="0"/>
                </a:rPr>
                <a:t> </a:t>
              </a:r>
              <a:r>
                <a:rPr lang="en-US" sz="933" kern="1200" noProof="0" dirty="0">
                  <a:latin typeface="Arial" panose="020B0604020202020204" pitchFamily="34" charset="0"/>
                  <a:ea typeface="+mn-ea"/>
                  <a:cs typeface="+mn-cs"/>
                </a:rPr>
                <a:t>0.85–1.44) </a:t>
              </a:r>
            </a:p>
            <a:p>
              <a:pPr defTabSz="914377">
                <a:buClrTx/>
              </a:pPr>
              <a:r>
                <a:rPr lang="en-US" sz="933" kern="1200" noProof="0" dirty="0">
                  <a:latin typeface="Arial" panose="020B0604020202020204" pitchFamily="34" charset="0"/>
                  <a:ea typeface="+mn-ea"/>
                  <a:cs typeface="+mn-cs"/>
                </a:rPr>
                <a:t>P value: 0.46</a:t>
              </a:r>
              <a:endParaRPr lang="en-US" sz="933" kern="1200" noProof="0" dirty="0">
                <a:highlight>
                  <a:srgbClr val="FFFF00"/>
                </a:highlight>
                <a:latin typeface="Arial" panose="020B0604020202020204" pitchFamily="34" charset="0"/>
                <a:ea typeface="+mn-ea"/>
                <a:cs typeface="+mn-cs"/>
              </a:endParaRPr>
            </a:p>
          </p:txBody>
        </p:sp>
        <p:sp>
          <p:nvSpPr>
            <p:cNvPr id="279" name="TextBox 278">
              <a:extLst>
                <a:ext uri="{FF2B5EF4-FFF2-40B4-BE49-F238E27FC236}">
                  <a16:creationId xmlns:a16="http://schemas.microsoft.com/office/drawing/2014/main" id="{705E5D5B-FDF8-154E-9B4F-045392C6EEBA}"/>
                </a:ext>
              </a:extLst>
            </p:cNvPr>
            <p:cNvSpPr txBox="1"/>
            <p:nvPr/>
          </p:nvSpPr>
          <p:spPr>
            <a:xfrm>
              <a:off x="6144572" y="3100599"/>
              <a:ext cx="349472" cy="102099"/>
            </a:xfrm>
            <a:prstGeom prst="rect">
              <a:avLst/>
            </a:prstGeom>
            <a:noFill/>
          </p:spPr>
          <p:txBody>
            <a:bodyPr wrap="square" lIns="0" tIns="0" rIns="0" bIns="0" rtlCol="0" anchor="ctr">
              <a:spAutoFit/>
            </a:bodyPr>
            <a:lstStyle/>
            <a:p>
              <a:pPr algn="r" defTabSz="914377">
                <a:buClrTx/>
              </a:pPr>
              <a:r>
                <a:rPr lang="en-US" sz="800" b="1" kern="1200" noProof="0" dirty="0">
                  <a:solidFill>
                    <a:srgbClr val="2E6C37"/>
                  </a:solidFill>
                  <a:latin typeface="Arial" panose="020B0604020202020204" pitchFamily="34" charset="0"/>
                  <a:ea typeface="+mn-ea"/>
                  <a:cs typeface="+mn-cs"/>
                </a:rPr>
                <a:t>Placebo</a:t>
              </a:r>
            </a:p>
          </p:txBody>
        </p:sp>
        <p:sp>
          <p:nvSpPr>
            <p:cNvPr id="280" name="TextBox 279">
              <a:extLst>
                <a:ext uri="{FF2B5EF4-FFF2-40B4-BE49-F238E27FC236}">
                  <a16:creationId xmlns:a16="http://schemas.microsoft.com/office/drawing/2014/main" id="{52C7693F-594C-D92B-2D1A-EB598AA6F11B}"/>
                </a:ext>
              </a:extLst>
            </p:cNvPr>
            <p:cNvSpPr txBox="1"/>
            <p:nvPr/>
          </p:nvSpPr>
          <p:spPr>
            <a:xfrm>
              <a:off x="5705562" y="2782415"/>
              <a:ext cx="788482" cy="102099"/>
            </a:xfrm>
            <a:prstGeom prst="rect">
              <a:avLst/>
            </a:prstGeom>
            <a:noFill/>
          </p:spPr>
          <p:txBody>
            <a:bodyPr wrap="square" lIns="0" tIns="0" rIns="0" bIns="0" rtlCol="0" anchor="ctr">
              <a:spAutoFit/>
            </a:bodyPr>
            <a:lstStyle/>
            <a:p>
              <a:pPr algn="r" defTabSz="914377">
                <a:buClrTx/>
              </a:pPr>
              <a:r>
                <a:rPr lang="en-US" sz="800" b="1" kern="1200" noProof="0" dirty="0">
                  <a:solidFill>
                    <a:srgbClr val="0070C0"/>
                  </a:solidFill>
                  <a:latin typeface="Arial" panose="020B0604020202020204" pitchFamily="34" charset="0"/>
                  <a:ea typeface="+mn-ea"/>
                  <a:cs typeface="+mn-cs"/>
                </a:rPr>
                <a:t>Asundexian 50 mg</a:t>
              </a:r>
            </a:p>
          </p:txBody>
        </p:sp>
        <p:sp>
          <p:nvSpPr>
            <p:cNvPr id="281" name="Freeform: Shape 250">
              <a:extLst>
                <a:ext uri="{FF2B5EF4-FFF2-40B4-BE49-F238E27FC236}">
                  <a16:creationId xmlns:a16="http://schemas.microsoft.com/office/drawing/2014/main" id="{ECC119BE-CA46-DE29-60ED-2CE2D5FF18BB}"/>
                </a:ext>
              </a:extLst>
            </p:cNvPr>
            <p:cNvSpPr/>
            <p:nvPr/>
          </p:nvSpPr>
          <p:spPr>
            <a:xfrm>
              <a:off x="3872574" y="3006664"/>
              <a:ext cx="2620295" cy="284376"/>
            </a:xfrm>
            <a:custGeom>
              <a:avLst/>
              <a:gdLst>
                <a:gd name="csX0" fmla="*/ 0 w 2811875"/>
                <a:gd name="csY0" fmla="*/ 232029 h 232029"/>
                <a:gd name="csX1" fmla="*/ 0 w 2811875"/>
                <a:gd name="csY1" fmla="*/ 225266 h 232029"/>
                <a:gd name="csX2" fmla="*/ 5334 w 2811875"/>
                <a:gd name="csY2" fmla="*/ 223171 h 232029"/>
                <a:gd name="csX3" fmla="*/ 7239 w 2811875"/>
                <a:gd name="csY3" fmla="*/ 219075 h 232029"/>
                <a:gd name="csX4" fmla="*/ 13049 w 2811875"/>
                <a:gd name="csY4" fmla="*/ 217265 h 232029"/>
                <a:gd name="csX5" fmla="*/ 13049 w 2811875"/>
                <a:gd name="csY5" fmla="*/ 211360 h 232029"/>
                <a:gd name="csX6" fmla="*/ 19526 w 2811875"/>
                <a:gd name="csY6" fmla="*/ 211360 h 232029"/>
                <a:gd name="csX7" fmla="*/ 19526 w 2811875"/>
                <a:gd name="csY7" fmla="*/ 202501 h 232029"/>
                <a:gd name="csX8" fmla="*/ 28575 w 2811875"/>
                <a:gd name="csY8" fmla="*/ 202501 h 232029"/>
                <a:gd name="csX9" fmla="*/ 28575 w 2811875"/>
                <a:gd name="csY9" fmla="*/ 198977 h 232029"/>
                <a:gd name="csX10" fmla="*/ 40862 w 2811875"/>
                <a:gd name="csY10" fmla="*/ 198977 h 232029"/>
                <a:gd name="csX11" fmla="*/ 42767 w 2811875"/>
                <a:gd name="csY11" fmla="*/ 194215 h 232029"/>
                <a:gd name="csX12" fmla="*/ 55721 w 2811875"/>
                <a:gd name="csY12" fmla="*/ 194215 h 232029"/>
                <a:gd name="csX13" fmla="*/ 55721 w 2811875"/>
                <a:gd name="csY13" fmla="*/ 188881 h 232029"/>
                <a:gd name="csX14" fmla="*/ 70580 w 2811875"/>
                <a:gd name="csY14" fmla="*/ 188881 h 232029"/>
                <a:gd name="csX15" fmla="*/ 70580 w 2811875"/>
                <a:gd name="csY15" fmla="*/ 181832 h 232029"/>
                <a:gd name="csX16" fmla="*/ 93821 w 2811875"/>
                <a:gd name="csY16" fmla="*/ 181832 h 232029"/>
                <a:gd name="csX17" fmla="*/ 93821 w 2811875"/>
                <a:gd name="csY17" fmla="*/ 177070 h 232029"/>
                <a:gd name="csX18" fmla="*/ 130016 w 2811875"/>
                <a:gd name="csY18" fmla="*/ 177070 h 232029"/>
                <a:gd name="csX19" fmla="*/ 130016 w 2811875"/>
                <a:gd name="csY19" fmla="*/ 173546 h 232029"/>
                <a:gd name="csX20" fmla="*/ 138398 w 2811875"/>
                <a:gd name="csY20" fmla="*/ 173546 h 232029"/>
                <a:gd name="csX21" fmla="*/ 138398 w 2811875"/>
                <a:gd name="csY21" fmla="*/ 170021 h 232029"/>
                <a:gd name="csX22" fmla="*/ 228791 w 2811875"/>
                <a:gd name="csY22" fmla="*/ 170021 h 232029"/>
                <a:gd name="csX23" fmla="*/ 228791 w 2811875"/>
                <a:gd name="csY23" fmla="*/ 162306 h 232029"/>
                <a:gd name="csX24" fmla="*/ 296609 w 2811875"/>
                <a:gd name="csY24" fmla="*/ 162306 h 232029"/>
                <a:gd name="csX25" fmla="*/ 296609 w 2811875"/>
                <a:gd name="csY25" fmla="*/ 158210 h 232029"/>
                <a:gd name="csX26" fmla="*/ 346329 w 2811875"/>
                <a:gd name="csY26" fmla="*/ 158210 h 232029"/>
                <a:gd name="csX27" fmla="*/ 346329 w 2811875"/>
                <a:gd name="csY27" fmla="*/ 151733 h 232029"/>
                <a:gd name="csX28" fmla="*/ 449009 w 2811875"/>
                <a:gd name="csY28" fmla="*/ 151733 h 232029"/>
                <a:gd name="csX29" fmla="*/ 449009 w 2811875"/>
                <a:gd name="csY29" fmla="*/ 144685 h 232029"/>
                <a:gd name="csX30" fmla="*/ 474821 w 2811875"/>
                <a:gd name="csY30" fmla="*/ 144685 h 232029"/>
                <a:gd name="csX31" fmla="*/ 474821 w 2811875"/>
                <a:gd name="csY31" fmla="*/ 138779 h 232029"/>
                <a:gd name="csX32" fmla="*/ 498062 w 2811875"/>
                <a:gd name="csY32" fmla="*/ 138779 h 232029"/>
                <a:gd name="csX33" fmla="*/ 498062 w 2811875"/>
                <a:gd name="csY33" fmla="*/ 135255 h 232029"/>
                <a:gd name="csX34" fmla="*/ 519398 w 2811875"/>
                <a:gd name="csY34" fmla="*/ 135255 h 232029"/>
                <a:gd name="csX35" fmla="*/ 519398 w 2811875"/>
                <a:gd name="csY35" fmla="*/ 132302 h 232029"/>
                <a:gd name="csX36" fmla="*/ 561404 w 2811875"/>
                <a:gd name="csY36" fmla="*/ 132302 h 232029"/>
                <a:gd name="csX37" fmla="*/ 561404 w 2811875"/>
                <a:gd name="csY37" fmla="*/ 128207 h 232029"/>
                <a:gd name="csX38" fmla="*/ 632460 w 2811875"/>
                <a:gd name="csY38" fmla="*/ 128207 h 232029"/>
                <a:gd name="csX39" fmla="*/ 632460 w 2811875"/>
                <a:gd name="csY39" fmla="*/ 121729 h 232029"/>
                <a:gd name="csX40" fmla="*/ 650558 w 2811875"/>
                <a:gd name="csY40" fmla="*/ 121729 h 232029"/>
                <a:gd name="csX41" fmla="*/ 650558 w 2811875"/>
                <a:gd name="csY41" fmla="*/ 116967 h 232029"/>
                <a:gd name="csX42" fmla="*/ 658939 w 2811875"/>
                <a:gd name="csY42" fmla="*/ 116967 h 232029"/>
                <a:gd name="csX43" fmla="*/ 658939 w 2811875"/>
                <a:gd name="csY43" fmla="*/ 114586 h 232029"/>
                <a:gd name="csX44" fmla="*/ 677037 w 2811875"/>
                <a:gd name="csY44" fmla="*/ 114586 h 232029"/>
                <a:gd name="csX45" fmla="*/ 677037 w 2811875"/>
                <a:gd name="csY45" fmla="*/ 111633 h 232029"/>
                <a:gd name="csX46" fmla="*/ 700945 w 2811875"/>
                <a:gd name="csY46" fmla="*/ 111633 h 232029"/>
                <a:gd name="csX47" fmla="*/ 700945 w 2811875"/>
                <a:gd name="csY47" fmla="*/ 108395 h 232029"/>
                <a:gd name="csX48" fmla="*/ 758762 w 2811875"/>
                <a:gd name="csY48" fmla="*/ 108395 h 232029"/>
                <a:gd name="csX49" fmla="*/ 761048 w 2811875"/>
                <a:gd name="csY49" fmla="*/ 106299 h 232029"/>
                <a:gd name="csX50" fmla="*/ 819817 w 2811875"/>
                <a:gd name="csY50" fmla="*/ 106299 h 232029"/>
                <a:gd name="csX51" fmla="*/ 819817 w 2811875"/>
                <a:gd name="csY51" fmla="*/ 100393 h 232029"/>
                <a:gd name="csX52" fmla="*/ 856012 w 2811875"/>
                <a:gd name="csY52" fmla="*/ 100393 h 232029"/>
                <a:gd name="csX53" fmla="*/ 856012 w 2811875"/>
                <a:gd name="csY53" fmla="*/ 98012 h 232029"/>
                <a:gd name="csX54" fmla="*/ 865727 w 2811875"/>
                <a:gd name="csY54" fmla="*/ 98012 h 232029"/>
                <a:gd name="csX55" fmla="*/ 865727 w 2811875"/>
                <a:gd name="csY55" fmla="*/ 94488 h 232029"/>
                <a:gd name="csX56" fmla="*/ 898684 w 2811875"/>
                <a:gd name="csY56" fmla="*/ 94488 h 232029"/>
                <a:gd name="csX57" fmla="*/ 898684 w 2811875"/>
                <a:gd name="csY57" fmla="*/ 90392 h 232029"/>
                <a:gd name="csX58" fmla="*/ 910304 w 2811875"/>
                <a:gd name="csY58" fmla="*/ 90392 h 232029"/>
                <a:gd name="csX59" fmla="*/ 910304 w 2811875"/>
                <a:gd name="csY59" fmla="*/ 81534 h 232029"/>
                <a:gd name="csX60" fmla="*/ 935450 w 2811875"/>
                <a:gd name="csY60" fmla="*/ 81534 h 232029"/>
                <a:gd name="csX61" fmla="*/ 935450 w 2811875"/>
                <a:gd name="csY61" fmla="*/ 76771 h 232029"/>
                <a:gd name="csX62" fmla="*/ 974217 w 2811875"/>
                <a:gd name="csY62" fmla="*/ 76771 h 232029"/>
                <a:gd name="csX63" fmla="*/ 974217 w 2811875"/>
                <a:gd name="csY63" fmla="*/ 74390 h 232029"/>
                <a:gd name="csX64" fmla="*/ 1006507 w 2811875"/>
                <a:gd name="csY64" fmla="*/ 74390 h 232029"/>
                <a:gd name="csX65" fmla="*/ 1006507 w 2811875"/>
                <a:gd name="csY65" fmla="*/ 71438 h 232029"/>
                <a:gd name="csX66" fmla="*/ 1020699 w 2811875"/>
                <a:gd name="csY66" fmla="*/ 72009 h 232029"/>
                <a:gd name="csX67" fmla="*/ 1020699 w 2811875"/>
                <a:gd name="csY67" fmla="*/ 67246 h 232029"/>
                <a:gd name="csX68" fmla="*/ 1140809 w 2811875"/>
                <a:gd name="csY68" fmla="*/ 67246 h 232029"/>
                <a:gd name="csX69" fmla="*/ 1140809 w 2811875"/>
                <a:gd name="csY69" fmla="*/ 61341 h 232029"/>
                <a:gd name="csX70" fmla="*/ 1240250 w 2811875"/>
                <a:gd name="csY70" fmla="*/ 61341 h 232029"/>
                <a:gd name="csX71" fmla="*/ 1240250 w 2811875"/>
                <a:gd name="csY71" fmla="*/ 54864 h 232029"/>
                <a:gd name="csX72" fmla="*/ 1372648 w 2811875"/>
                <a:gd name="csY72" fmla="*/ 53721 h 232029"/>
                <a:gd name="csX73" fmla="*/ 1639348 w 2811875"/>
                <a:gd name="csY73" fmla="*/ 53721 h 232029"/>
                <a:gd name="csX74" fmla="*/ 1640681 w 2811875"/>
                <a:gd name="csY74" fmla="*/ 50768 h 232029"/>
                <a:gd name="csX75" fmla="*/ 1715548 w 2811875"/>
                <a:gd name="csY75" fmla="*/ 50768 h 232029"/>
                <a:gd name="csX76" fmla="*/ 1715548 w 2811875"/>
                <a:gd name="csY76" fmla="*/ 46006 h 232029"/>
                <a:gd name="csX77" fmla="*/ 1782032 w 2811875"/>
                <a:gd name="csY77" fmla="*/ 46006 h 232029"/>
                <a:gd name="csX78" fmla="*/ 1782032 w 2811875"/>
                <a:gd name="csY78" fmla="*/ 43625 h 232029"/>
                <a:gd name="csX79" fmla="*/ 1831753 w 2811875"/>
                <a:gd name="csY79" fmla="*/ 43625 h 232029"/>
                <a:gd name="csX80" fmla="*/ 1831753 w 2811875"/>
                <a:gd name="csY80" fmla="*/ 41243 h 232029"/>
                <a:gd name="csX81" fmla="*/ 1854994 w 2811875"/>
                <a:gd name="csY81" fmla="*/ 41243 h 232029"/>
                <a:gd name="csX82" fmla="*/ 1854994 w 2811875"/>
                <a:gd name="csY82" fmla="*/ 37719 h 232029"/>
                <a:gd name="csX83" fmla="*/ 1912430 w 2811875"/>
                <a:gd name="csY83" fmla="*/ 37719 h 232029"/>
                <a:gd name="csX84" fmla="*/ 1912430 w 2811875"/>
                <a:gd name="csY84" fmla="*/ 33623 h 232029"/>
                <a:gd name="csX85" fmla="*/ 1989868 w 2811875"/>
                <a:gd name="csY85" fmla="*/ 33623 h 232029"/>
                <a:gd name="csX86" fmla="*/ 1989868 w 2811875"/>
                <a:gd name="csY86" fmla="*/ 30099 h 232029"/>
                <a:gd name="csX87" fmla="*/ 2410206 w 2811875"/>
                <a:gd name="csY87" fmla="*/ 30099 h 232029"/>
                <a:gd name="csX88" fmla="*/ 2410206 w 2811875"/>
                <a:gd name="csY88" fmla="*/ 24194 h 232029"/>
                <a:gd name="csX89" fmla="*/ 2472881 w 2811875"/>
                <a:gd name="csY89" fmla="*/ 24194 h 232029"/>
                <a:gd name="csX90" fmla="*/ 2472881 w 2811875"/>
                <a:gd name="csY90" fmla="*/ 18860 h 232029"/>
                <a:gd name="csX91" fmla="*/ 2539365 w 2811875"/>
                <a:gd name="csY91" fmla="*/ 18860 h 232029"/>
                <a:gd name="csX92" fmla="*/ 2539365 w 2811875"/>
                <a:gd name="csY92" fmla="*/ 12954 h 232029"/>
                <a:gd name="csX93" fmla="*/ 2708529 w 2811875"/>
                <a:gd name="csY93" fmla="*/ 12954 h 232029"/>
                <a:gd name="csX94" fmla="*/ 2708529 w 2811875"/>
                <a:gd name="csY94" fmla="*/ 0 h 232029"/>
                <a:gd name="csX95" fmla="*/ 2811875 w 2811875"/>
                <a:gd name="csY95" fmla="*/ 0 h 232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Lst>
              <a:rect l="l" t="t" r="r" b="b"/>
              <a:pathLst>
                <a:path w="2811875" h="232029">
                  <a:moveTo>
                    <a:pt x="0" y="232029"/>
                  </a:moveTo>
                  <a:lnTo>
                    <a:pt x="0" y="225266"/>
                  </a:lnTo>
                  <a:lnTo>
                    <a:pt x="5334" y="223171"/>
                  </a:lnTo>
                  <a:lnTo>
                    <a:pt x="7239" y="219075"/>
                  </a:lnTo>
                  <a:lnTo>
                    <a:pt x="13049" y="217265"/>
                  </a:lnTo>
                  <a:lnTo>
                    <a:pt x="13049" y="211360"/>
                  </a:lnTo>
                  <a:lnTo>
                    <a:pt x="19526" y="211360"/>
                  </a:lnTo>
                  <a:lnTo>
                    <a:pt x="19526" y="202501"/>
                  </a:lnTo>
                  <a:lnTo>
                    <a:pt x="28575" y="202501"/>
                  </a:lnTo>
                  <a:lnTo>
                    <a:pt x="28575" y="198977"/>
                  </a:lnTo>
                  <a:lnTo>
                    <a:pt x="40862" y="198977"/>
                  </a:lnTo>
                  <a:lnTo>
                    <a:pt x="42767" y="194215"/>
                  </a:lnTo>
                  <a:lnTo>
                    <a:pt x="55721" y="194215"/>
                  </a:lnTo>
                  <a:lnTo>
                    <a:pt x="55721" y="188881"/>
                  </a:lnTo>
                  <a:lnTo>
                    <a:pt x="70580" y="188881"/>
                  </a:lnTo>
                  <a:lnTo>
                    <a:pt x="70580" y="181832"/>
                  </a:lnTo>
                  <a:lnTo>
                    <a:pt x="93821" y="181832"/>
                  </a:lnTo>
                  <a:lnTo>
                    <a:pt x="93821" y="177070"/>
                  </a:lnTo>
                  <a:lnTo>
                    <a:pt x="130016" y="177070"/>
                  </a:lnTo>
                  <a:lnTo>
                    <a:pt x="130016" y="173546"/>
                  </a:lnTo>
                  <a:lnTo>
                    <a:pt x="138398" y="173546"/>
                  </a:lnTo>
                  <a:lnTo>
                    <a:pt x="138398" y="170021"/>
                  </a:lnTo>
                  <a:lnTo>
                    <a:pt x="228791" y="170021"/>
                  </a:lnTo>
                  <a:lnTo>
                    <a:pt x="228791" y="162306"/>
                  </a:lnTo>
                  <a:lnTo>
                    <a:pt x="296609" y="162306"/>
                  </a:lnTo>
                  <a:lnTo>
                    <a:pt x="296609" y="158210"/>
                  </a:lnTo>
                  <a:lnTo>
                    <a:pt x="346329" y="158210"/>
                  </a:lnTo>
                  <a:lnTo>
                    <a:pt x="346329" y="151733"/>
                  </a:lnTo>
                  <a:lnTo>
                    <a:pt x="449009" y="151733"/>
                  </a:lnTo>
                  <a:lnTo>
                    <a:pt x="449009" y="144685"/>
                  </a:lnTo>
                  <a:lnTo>
                    <a:pt x="474821" y="144685"/>
                  </a:lnTo>
                  <a:lnTo>
                    <a:pt x="474821" y="138779"/>
                  </a:lnTo>
                  <a:lnTo>
                    <a:pt x="498062" y="138779"/>
                  </a:lnTo>
                  <a:lnTo>
                    <a:pt x="498062" y="135255"/>
                  </a:lnTo>
                  <a:lnTo>
                    <a:pt x="519398" y="135255"/>
                  </a:lnTo>
                  <a:lnTo>
                    <a:pt x="519398" y="132302"/>
                  </a:lnTo>
                  <a:lnTo>
                    <a:pt x="561404" y="132302"/>
                  </a:lnTo>
                  <a:lnTo>
                    <a:pt x="561404" y="128207"/>
                  </a:lnTo>
                  <a:lnTo>
                    <a:pt x="632460" y="128207"/>
                  </a:lnTo>
                  <a:lnTo>
                    <a:pt x="632460" y="121729"/>
                  </a:lnTo>
                  <a:lnTo>
                    <a:pt x="650558" y="121729"/>
                  </a:lnTo>
                  <a:lnTo>
                    <a:pt x="650558" y="116967"/>
                  </a:lnTo>
                  <a:lnTo>
                    <a:pt x="658939" y="116967"/>
                  </a:lnTo>
                  <a:lnTo>
                    <a:pt x="658939" y="114586"/>
                  </a:lnTo>
                  <a:lnTo>
                    <a:pt x="677037" y="114586"/>
                  </a:lnTo>
                  <a:lnTo>
                    <a:pt x="677037" y="111633"/>
                  </a:lnTo>
                  <a:lnTo>
                    <a:pt x="700945" y="111633"/>
                  </a:lnTo>
                  <a:lnTo>
                    <a:pt x="700945" y="108395"/>
                  </a:lnTo>
                  <a:lnTo>
                    <a:pt x="758762" y="108395"/>
                  </a:lnTo>
                  <a:lnTo>
                    <a:pt x="761048" y="106299"/>
                  </a:lnTo>
                  <a:lnTo>
                    <a:pt x="819817" y="106299"/>
                  </a:lnTo>
                  <a:lnTo>
                    <a:pt x="819817" y="100393"/>
                  </a:lnTo>
                  <a:lnTo>
                    <a:pt x="856012" y="100393"/>
                  </a:lnTo>
                  <a:lnTo>
                    <a:pt x="856012" y="98012"/>
                  </a:lnTo>
                  <a:lnTo>
                    <a:pt x="865727" y="98012"/>
                  </a:lnTo>
                  <a:lnTo>
                    <a:pt x="865727" y="94488"/>
                  </a:lnTo>
                  <a:lnTo>
                    <a:pt x="898684" y="94488"/>
                  </a:lnTo>
                  <a:lnTo>
                    <a:pt x="898684" y="90392"/>
                  </a:lnTo>
                  <a:lnTo>
                    <a:pt x="910304" y="90392"/>
                  </a:lnTo>
                  <a:lnTo>
                    <a:pt x="910304" y="81534"/>
                  </a:lnTo>
                  <a:lnTo>
                    <a:pt x="935450" y="81534"/>
                  </a:lnTo>
                  <a:lnTo>
                    <a:pt x="935450" y="76771"/>
                  </a:lnTo>
                  <a:lnTo>
                    <a:pt x="974217" y="76771"/>
                  </a:lnTo>
                  <a:lnTo>
                    <a:pt x="974217" y="74390"/>
                  </a:lnTo>
                  <a:lnTo>
                    <a:pt x="1006507" y="74390"/>
                  </a:lnTo>
                  <a:lnTo>
                    <a:pt x="1006507" y="71438"/>
                  </a:lnTo>
                  <a:cubicBezTo>
                    <a:pt x="1006507" y="71438"/>
                    <a:pt x="1019747" y="71152"/>
                    <a:pt x="1020699" y="72009"/>
                  </a:cubicBezTo>
                  <a:lnTo>
                    <a:pt x="1020699" y="67246"/>
                  </a:lnTo>
                  <a:lnTo>
                    <a:pt x="1140809" y="67246"/>
                  </a:lnTo>
                  <a:lnTo>
                    <a:pt x="1140809" y="61341"/>
                  </a:lnTo>
                  <a:lnTo>
                    <a:pt x="1240250" y="61341"/>
                  </a:lnTo>
                  <a:lnTo>
                    <a:pt x="1240250" y="54864"/>
                  </a:lnTo>
                  <a:lnTo>
                    <a:pt x="1372648" y="53721"/>
                  </a:lnTo>
                  <a:lnTo>
                    <a:pt x="1639348" y="53721"/>
                  </a:lnTo>
                  <a:lnTo>
                    <a:pt x="1640681" y="50768"/>
                  </a:lnTo>
                  <a:lnTo>
                    <a:pt x="1715548" y="50768"/>
                  </a:lnTo>
                  <a:lnTo>
                    <a:pt x="1715548" y="46006"/>
                  </a:lnTo>
                  <a:lnTo>
                    <a:pt x="1782032" y="46006"/>
                  </a:lnTo>
                  <a:lnTo>
                    <a:pt x="1782032" y="43625"/>
                  </a:lnTo>
                  <a:lnTo>
                    <a:pt x="1831753" y="43625"/>
                  </a:lnTo>
                  <a:lnTo>
                    <a:pt x="1831753" y="41243"/>
                  </a:lnTo>
                  <a:lnTo>
                    <a:pt x="1854994" y="41243"/>
                  </a:lnTo>
                  <a:lnTo>
                    <a:pt x="1854994" y="37719"/>
                  </a:lnTo>
                  <a:lnTo>
                    <a:pt x="1912430" y="37719"/>
                  </a:lnTo>
                  <a:lnTo>
                    <a:pt x="1912430" y="33623"/>
                  </a:lnTo>
                  <a:lnTo>
                    <a:pt x="1989868" y="33623"/>
                  </a:lnTo>
                  <a:lnTo>
                    <a:pt x="1989868" y="30099"/>
                  </a:lnTo>
                  <a:lnTo>
                    <a:pt x="2410206" y="30099"/>
                  </a:lnTo>
                  <a:lnTo>
                    <a:pt x="2410206" y="24194"/>
                  </a:lnTo>
                  <a:lnTo>
                    <a:pt x="2472881" y="24194"/>
                  </a:lnTo>
                  <a:lnTo>
                    <a:pt x="2472881" y="18860"/>
                  </a:lnTo>
                  <a:lnTo>
                    <a:pt x="2539365" y="18860"/>
                  </a:lnTo>
                  <a:lnTo>
                    <a:pt x="2539365" y="12954"/>
                  </a:lnTo>
                  <a:lnTo>
                    <a:pt x="2708529" y="12954"/>
                  </a:lnTo>
                  <a:lnTo>
                    <a:pt x="2708529" y="0"/>
                  </a:lnTo>
                  <a:lnTo>
                    <a:pt x="2811875" y="0"/>
                  </a:lnTo>
                </a:path>
              </a:pathLst>
            </a:custGeom>
            <a:noFill/>
            <a:ln w="15875" cap="flat">
              <a:solidFill>
                <a:srgbClr val="2E6C37"/>
              </a:solidFill>
              <a:prstDash val="solid"/>
              <a:miter/>
            </a:ln>
          </p:spPr>
          <p:txBody>
            <a:bodyPr/>
            <a:lstStyle/>
            <a:p>
              <a:pPr defTabSz="914377">
                <a:buClrTx/>
              </a:pPr>
              <a:endParaRPr lang="en-US" sz="800" kern="1200" noProof="0" dirty="0">
                <a:latin typeface="Arial" panose="020B0604020202020204" pitchFamily="34" charset="0"/>
                <a:ea typeface="+mn-ea"/>
                <a:cs typeface="+mn-cs"/>
              </a:endParaRPr>
            </a:p>
          </p:txBody>
        </p:sp>
        <p:sp>
          <p:nvSpPr>
            <p:cNvPr id="282" name="Freeform: Shape 251">
              <a:extLst>
                <a:ext uri="{FF2B5EF4-FFF2-40B4-BE49-F238E27FC236}">
                  <a16:creationId xmlns:a16="http://schemas.microsoft.com/office/drawing/2014/main" id="{EC5441AA-788B-A1FD-14A1-C9CFD914910C}"/>
                </a:ext>
              </a:extLst>
            </p:cNvPr>
            <p:cNvSpPr/>
            <p:nvPr/>
          </p:nvSpPr>
          <p:spPr>
            <a:xfrm>
              <a:off x="3875060" y="2978413"/>
              <a:ext cx="2619850" cy="312860"/>
            </a:xfrm>
            <a:custGeom>
              <a:avLst/>
              <a:gdLst>
                <a:gd name="csX0" fmla="*/ 2811399 w 2811398"/>
                <a:gd name="csY0" fmla="*/ 0 h 255270"/>
                <a:gd name="csX1" fmla="*/ 2614422 w 2811398"/>
                <a:gd name="csY1" fmla="*/ 0 h 255270"/>
                <a:gd name="csX2" fmla="*/ 2614422 w 2811398"/>
                <a:gd name="csY2" fmla="*/ 10001 h 255270"/>
                <a:gd name="csX3" fmla="*/ 2335530 w 2811398"/>
                <a:gd name="csY3" fmla="*/ 10001 h 255270"/>
                <a:gd name="csX4" fmla="*/ 2335530 w 2811398"/>
                <a:gd name="csY4" fmla="*/ 16954 h 255270"/>
                <a:gd name="csX5" fmla="*/ 2268379 w 2811398"/>
                <a:gd name="csY5" fmla="*/ 16954 h 255270"/>
                <a:gd name="csX6" fmla="*/ 2268379 w 2811398"/>
                <a:gd name="csY6" fmla="*/ 21241 h 255270"/>
                <a:gd name="csX7" fmla="*/ 2158556 w 2811398"/>
                <a:gd name="csY7" fmla="*/ 21241 h 255270"/>
                <a:gd name="csX8" fmla="*/ 2158556 w 2811398"/>
                <a:gd name="csY8" fmla="*/ 26003 h 255270"/>
                <a:gd name="csX9" fmla="*/ 2127409 w 2811398"/>
                <a:gd name="csY9" fmla="*/ 26003 h 255270"/>
                <a:gd name="csX10" fmla="*/ 2127409 w 2811398"/>
                <a:gd name="csY10" fmla="*/ 29337 h 255270"/>
                <a:gd name="csX11" fmla="*/ 2058924 w 2811398"/>
                <a:gd name="csY11" fmla="*/ 29337 h 255270"/>
                <a:gd name="csX12" fmla="*/ 2058924 w 2811398"/>
                <a:gd name="csY12" fmla="*/ 34004 h 255270"/>
                <a:gd name="csX13" fmla="*/ 1900904 w 2811398"/>
                <a:gd name="csY13" fmla="*/ 34004 h 255270"/>
                <a:gd name="csX14" fmla="*/ 1900904 w 2811398"/>
                <a:gd name="csY14" fmla="*/ 37624 h 255270"/>
                <a:gd name="csX15" fmla="*/ 1875092 w 2811398"/>
                <a:gd name="csY15" fmla="*/ 37624 h 255270"/>
                <a:gd name="csX16" fmla="*/ 1875092 w 2811398"/>
                <a:gd name="csY16" fmla="*/ 41529 h 255270"/>
                <a:gd name="csX17" fmla="*/ 1856994 w 2811398"/>
                <a:gd name="csY17" fmla="*/ 41529 h 255270"/>
                <a:gd name="csX18" fmla="*/ 1856994 w 2811398"/>
                <a:gd name="csY18" fmla="*/ 46673 h 255270"/>
                <a:gd name="csX19" fmla="*/ 1841564 w 2811398"/>
                <a:gd name="csY19" fmla="*/ 46673 h 255270"/>
                <a:gd name="csX20" fmla="*/ 1841564 w 2811398"/>
                <a:gd name="csY20" fmla="*/ 50578 h 255270"/>
                <a:gd name="csX21" fmla="*/ 1754981 w 2811398"/>
                <a:gd name="csY21" fmla="*/ 50578 h 255270"/>
                <a:gd name="csX22" fmla="*/ 1754981 w 2811398"/>
                <a:gd name="csY22" fmla="*/ 54483 h 255270"/>
                <a:gd name="csX23" fmla="*/ 1689544 w 2811398"/>
                <a:gd name="csY23" fmla="*/ 54483 h 255270"/>
                <a:gd name="csX24" fmla="*/ 1689544 w 2811398"/>
                <a:gd name="csY24" fmla="*/ 58865 h 255270"/>
                <a:gd name="csX25" fmla="*/ 1626298 w 2811398"/>
                <a:gd name="csY25" fmla="*/ 58865 h 255270"/>
                <a:gd name="csX26" fmla="*/ 1626298 w 2811398"/>
                <a:gd name="csY26" fmla="*/ 62770 h 255270"/>
                <a:gd name="csX27" fmla="*/ 1479518 w 2811398"/>
                <a:gd name="csY27" fmla="*/ 62770 h 255270"/>
                <a:gd name="csX28" fmla="*/ 1479518 w 2811398"/>
                <a:gd name="csY28" fmla="*/ 65913 h 255270"/>
                <a:gd name="csX29" fmla="*/ 1415796 w 2811398"/>
                <a:gd name="csY29" fmla="*/ 65913 h 255270"/>
                <a:gd name="csX30" fmla="*/ 1415796 w 2811398"/>
                <a:gd name="csY30" fmla="*/ 71056 h 255270"/>
                <a:gd name="csX31" fmla="*/ 1393412 w 2811398"/>
                <a:gd name="csY31" fmla="*/ 71056 h 255270"/>
                <a:gd name="csX32" fmla="*/ 1393412 w 2811398"/>
                <a:gd name="csY32" fmla="*/ 75343 h 255270"/>
                <a:gd name="csX33" fmla="*/ 1300448 w 2811398"/>
                <a:gd name="csY33" fmla="*/ 75343 h 255270"/>
                <a:gd name="csX34" fmla="*/ 1300448 w 2811398"/>
                <a:gd name="csY34" fmla="*/ 79343 h 255270"/>
                <a:gd name="csX35" fmla="*/ 1279779 w 2811398"/>
                <a:gd name="csY35" fmla="*/ 79343 h 255270"/>
                <a:gd name="csX36" fmla="*/ 1279779 w 2811398"/>
                <a:gd name="csY36" fmla="*/ 84011 h 255270"/>
                <a:gd name="csX37" fmla="*/ 1241012 w 2811398"/>
                <a:gd name="csY37" fmla="*/ 84011 h 255270"/>
                <a:gd name="csX38" fmla="*/ 1241012 w 2811398"/>
                <a:gd name="csY38" fmla="*/ 88392 h 255270"/>
                <a:gd name="csX39" fmla="*/ 1234631 w 2811398"/>
                <a:gd name="csY39" fmla="*/ 88392 h 255270"/>
                <a:gd name="csX40" fmla="*/ 1234631 w 2811398"/>
                <a:gd name="csY40" fmla="*/ 91535 h 255270"/>
                <a:gd name="csX41" fmla="*/ 1182910 w 2811398"/>
                <a:gd name="csY41" fmla="*/ 91535 h 255270"/>
                <a:gd name="csX42" fmla="*/ 1182910 w 2811398"/>
                <a:gd name="csY42" fmla="*/ 96679 h 255270"/>
                <a:gd name="csX43" fmla="*/ 1139000 w 2811398"/>
                <a:gd name="csY43" fmla="*/ 96679 h 255270"/>
                <a:gd name="csX44" fmla="*/ 1139000 w 2811398"/>
                <a:gd name="csY44" fmla="*/ 100584 h 255270"/>
                <a:gd name="csX45" fmla="*/ 1045655 w 2811398"/>
                <a:gd name="csY45" fmla="*/ 100584 h 255270"/>
                <a:gd name="csX46" fmla="*/ 1045655 w 2811398"/>
                <a:gd name="csY46" fmla="*/ 104108 h 255270"/>
                <a:gd name="csX47" fmla="*/ 978027 w 2811398"/>
                <a:gd name="csY47" fmla="*/ 104108 h 255270"/>
                <a:gd name="csX48" fmla="*/ 978027 w 2811398"/>
                <a:gd name="csY48" fmla="*/ 109633 h 255270"/>
                <a:gd name="csX49" fmla="*/ 771430 w 2811398"/>
                <a:gd name="csY49" fmla="*/ 109633 h 255270"/>
                <a:gd name="csX50" fmla="*/ 771430 w 2811398"/>
                <a:gd name="csY50" fmla="*/ 112776 h 255270"/>
                <a:gd name="csX51" fmla="*/ 699135 w 2811398"/>
                <a:gd name="csY51" fmla="*/ 112776 h 255270"/>
                <a:gd name="csX52" fmla="*/ 699135 w 2811398"/>
                <a:gd name="csY52" fmla="*/ 117538 h 255270"/>
                <a:gd name="csX53" fmla="*/ 602647 w 2811398"/>
                <a:gd name="csY53" fmla="*/ 117538 h 255270"/>
                <a:gd name="csX54" fmla="*/ 602647 w 2811398"/>
                <a:gd name="csY54" fmla="*/ 122206 h 255270"/>
                <a:gd name="csX55" fmla="*/ 530352 w 2811398"/>
                <a:gd name="csY55" fmla="*/ 122206 h 255270"/>
                <a:gd name="csX56" fmla="*/ 530352 w 2811398"/>
                <a:gd name="csY56" fmla="*/ 125730 h 255270"/>
                <a:gd name="csX57" fmla="*/ 483013 w 2811398"/>
                <a:gd name="csY57" fmla="*/ 125730 h 255270"/>
                <a:gd name="csX58" fmla="*/ 483013 w 2811398"/>
                <a:gd name="csY58" fmla="*/ 130112 h 255270"/>
                <a:gd name="csX59" fmla="*/ 467487 w 2811398"/>
                <a:gd name="csY59" fmla="*/ 130112 h 255270"/>
                <a:gd name="csX60" fmla="*/ 467487 w 2811398"/>
                <a:gd name="csY60" fmla="*/ 134398 h 255270"/>
                <a:gd name="csX61" fmla="*/ 386144 w 2811398"/>
                <a:gd name="csY61" fmla="*/ 134398 h 255270"/>
                <a:gd name="csX62" fmla="*/ 386144 w 2811398"/>
                <a:gd name="csY62" fmla="*/ 138017 h 255270"/>
                <a:gd name="csX63" fmla="*/ 366808 w 2811398"/>
                <a:gd name="csY63" fmla="*/ 138017 h 255270"/>
                <a:gd name="csX64" fmla="*/ 366808 w 2811398"/>
                <a:gd name="csY64" fmla="*/ 142684 h 255270"/>
                <a:gd name="csX65" fmla="*/ 354711 w 2811398"/>
                <a:gd name="csY65" fmla="*/ 142684 h 255270"/>
                <a:gd name="csX66" fmla="*/ 354711 w 2811398"/>
                <a:gd name="csY66" fmla="*/ 147066 h 255270"/>
                <a:gd name="csX67" fmla="*/ 299656 w 2811398"/>
                <a:gd name="csY67" fmla="*/ 147066 h 255270"/>
                <a:gd name="csX68" fmla="*/ 299656 w 2811398"/>
                <a:gd name="csY68" fmla="*/ 150590 h 255270"/>
                <a:gd name="csX69" fmla="*/ 254413 w 2811398"/>
                <a:gd name="csY69" fmla="*/ 150590 h 255270"/>
                <a:gd name="csX70" fmla="*/ 254413 w 2811398"/>
                <a:gd name="csY70" fmla="*/ 155258 h 255270"/>
                <a:gd name="csX71" fmla="*/ 226505 w 2811398"/>
                <a:gd name="csY71" fmla="*/ 155258 h 255270"/>
                <a:gd name="csX72" fmla="*/ 226505 w 2811398"/>
                <a:gd name="csY72" fmla="*/ 158401 h 255270"/>
                <a:gd name="csX73" fmla="*/ 207550 w 2811398"/>
                <a:gd name="csY73" fmla="*/ 158401 h 255270"/>
                <a:gd name="csX74" fmla="*/ 207550 w 2811398"/>
                <a:gd name="csY74" fmla="*/ 164306 h 255270"/>
                <a:gd name="csX75" fmla="*/ 198025 w 2811398"/>
                <a:gd name="csY75" fmla="*/ 164306 h 255270"/>
                <a:gd name="csX76" fmla="*/ 198025 w 2811398"/>
                <a:gd name="csY76" fmla="*/ 167926 h 255270"/>
                <a:gd name="csX77" fmla="*/ 181261 w 2811398"/>
                <a:gd name="csY77" fmla="*/ 167926 h 255270"/>
                <a:gd name="csX78" fmla="*/ 181261 w 2811398"/>
                <a:gd name="csY78" fmla="*/ 170688 h 255270"/>
                <a:gd name="csX79" fmla="*/ 174403 w 2811398"/>
                <a:gd name="csY79" fmla="*/ 170688 h 255270"/>
                <a:gd name="csX80" fmla="*/ 174403 w 2811398"/>
                <a:gd name="csY80" fmla="*/ 176593 h 255270"/>
                <a:gd name="csX81" fmla="*/ 155829 w 2811398"/>
                <a:gd name="csY81" fmla="*/ 176593 h 255270"/>
                <a:gd name="csX82" fmla="*/ 155829 w 2811398"/>
                <a:gd name="csY82" fmla="*/ 179737 h 255270"/>
                <a:gd name="csX83" fmla="*/ 142113 w 2811398"/>
                <a:gd name="csY83" fmla="*/ 179737 h 255270"/>
                <a:gd name="csX84" fmla="*/ 142113 w 2811398"/>
                <a:gd name="csY84" fmla="*/ 184404 h 255270"/>
                <a:gd name="csX85" fmla="*/ 118015 w 2811398"/>
                <a:gd name="csY85" fmla="*/ 184404 h 255270"/>
                <a:gd name="csX86" fmla="*/ 118015 w 2811398"/>
                <a:gd name="csY86" fmla="*/ 188785 h 255270"/>
                <a:gd name="csX87" fmla="*/ 97726 w 2811398"/>
                <a:gd name="csY87" fmla="*/ 188785 h 255270"/>
                <a:gd name="csX88" fmla="*/ 97726 w 2811398"/>
                <a:gd name="csY88" fmla="*/ 192310 h 255270"/>
                <a:gd name="csX89" fmla="*/ 86582 w 2811398"/>
                <a:gd name="csY89" fmla="*/ 192310 h 255270"/>
                <a:gd name="csX90" fmla="*/ 86582 w 2811398"/>
                <a:gd name="csY90" fmla="*/ 196977 h 255270"/>
                <a:gd name="csX91" fmla="*/ 68961 w 2811398"/>
                <a:gd name="csY91" fmla="*/ 196977 h 255270"/>
                <a:gd name="csX92" fmla="*/ 68961 w 2811398"/>
                <a:gd name="csY92" fmla="*/ 202883 h 255270"/>
                <a:gd name="csX93" fmla="*/ 53816 w 2811398"/>
                <a:gd name="csY93" fmla="*/ 202883 h 255270"/>
                <a:gd name="csX94" fmla="*/ 53816 w 2811398"/>
                <a:gd name="csY94" fmla="*/ 206121 h 255270"/>
                <a:gd name="csX95" fmla="*/ 50387 w 2811398"/>
                <a:gd name="csY95" fmla="*/ 206121 h 255270"/>
                <a:gd name="csX96" fmla="*/ 50387 w 2811398"/>
                <a:gd name="csY96" fmla="*/ 210026 h 255270"/>
                <a:gd name="csX97" fmla="*/ 37910 w 2811398"/>
                <a:gd name="csY97" fmla="*/ 210026 h 255270"/>
                <a:gd name="csX98" fmla="*/ 37910 w 2811398"/>
                <a:gd name="csY98" fmla="*/ 215170 h 255270"/>
                <a:gd name="csX99" fmla="*/ 28003 w 2811398"/>
                <a:gd name="csY99" fmla="*/ 215170 h 255270"/>
                <a:gd name="csX100" fmla="*/ 28003 w 2811398"/>
                <a:gd name="csY100" fmla="*/ 222980 h 255270"/>
                <a:gd name="csX101" fmla="*/ 18574 w 2811398"/>
                <a:gd name="csY101" fmla="*/ 222980 h 255270"/>
                <a:gd name="csX102" fmla="*/ 18574 w 2811398"/>
                <a:gd name="csY102" fmla="*/ 234410 h 255270"/>
                <a:gd name="csX103" fmla="*/ 10382 w 2811398"/>
                <a:gd name="csY103" fmla="*/ 234410 h 255270"/>
                <a:gd name="csX104" fmla="*/ 10382 w 2811398"/>
                <a:gd name="csY104" fmla="*/ 244221 h 255270"/>
                <a:gd name="csX105" fmla="*/ 3905 w 2811398"/>
                <a:gd name="csY105" fmla="*/ 244221 h 255270"/>
                <a:gd name="csX106" fmla="*/ 3905 w 2811398"/>
                <a:gd name="csY106" fmla="*/ 247841 h 255270"/>
                <a:gd name="csX107" fmla="*/ 0 w 2811398"/>
                <a:gd name="csY107" fmla="*/ 247841 h 255270"/>
                <a:gd name="csX108" fmla="*/ 0 w 2811398"/>
                <a:gd name="csY108" fmla="*/ 255270 h 2552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Lst>
              <a:rect l="l" t="t" r="r" b="b"/>
              <a:pathLst>
                <a:path w="2811398" h="255270">
                  <a:moveTo>
                    <a:pt x="2811399" y="0"/>
                  </a:moveTo>
                  <a:lnTo>
                    <a:pt x="2614422" y="0"/>
                  </a:lnTo>
                  <a:lnTo>
                    <a:pt x="2614422" y="10001"/>
                  </a:lnTo>
                  <a:lnTo>
                    <a:pt x="2335530" y="10001"/>
                  </a:lnTo>
                  <a:lnTo>
                    <a:pt x="2335530" y="16954"/>
                  </a:lnTo>
                  <a:lnTo>
                    <a:pt x="2268379" y="16954"/>
                  </a:lnTo>
                  <a:lnTo>
                    <a:pt x="2268379" y="21241"/>
                  </a:lnTo>
                  <a:lnTo>
                    <a:pt x="2158556" y="21241"/>
                  </a:lnTo>
                  <a:lnTo>
                    <a:pt x="2158556" y="26003"/>
                  </a:lnTo>
                  <a:lnTo>
                    <a:pt x="2127409" y="26003"/>
                  </a:lnTo>
                  <a:lnTo>
                    <a:pt x="2127409" y="29337"/>
                  </a:lnTo>
                  <a:lnTo>
                    <a:pt x="2058924" y="29337"/>
                  </a:lnTo>
                  <a:lnTo>
                    <a:pt x="2058924" y="34004"/>
                  </a:lnTo>
                  <a:lnTo>
                    <a:pt x="1900904" y="34004"/>
                  </a:lnTo>
                  <a:lnTo>
                    <a:pt x="1900904" y="37624"/>
                  </a:lnTo>
                  <a:lnTo>
                    <a:pt x="1875092" y="37624"/>
                  </a:lnTo>
                  <a:lnTo>
                    <a:pt x="1875092" y="41529"/>
                  </a:lnTo>
                  <a:lnTo>
                    <a:pt x="1856994" y="41529"/>
                  </a:lnTo>
                  <a:lnTo>
                    <a:pt x="1856994" y="46673"/>
                  </a:lnTo>
                  <a:lnTo>
                    <a:pt x="1841564" y="46673"/>
                  </a:lnTo>
                  <a:lnTo>
                    <a:pt x="1841564" y="50578"/>
                  </a:lnTo>
                  <a:lnTo>
                    <a:pt x="1754981" y="50578"/>
                  </a:lnTo>
                  <a:lnTo>
                    <a:pt x="1754981" y="54483"/>
                  </a:lnTo>
                  <a:lnTo>
                    <a:pt x="1689544" y="54483"/>
                  </a:lnTo>
                  <a:lnTo>
                    <a:pt x="1689544" y="58865"/>
                  </a:lnTo>
                  <a:lnTo>
                    <a:pt x="1626298" y="58865"/>
                  </a:lnTo>
                  <a:lnTo>
                    <a:pt x="1626298" y="62770"/>
                  </a:lnTo>
                  <a:lnTo>
                    <a:pt x="1479518" y="62770"/>
                  </a:lnTo>
                  <a:lnTo>
                    <a:pt x="1479518" y="65913"/>
                  </a:lnTo>
                  <a:lnTo>
                    <a:pt x="1415796" y="65913"/>
                  </a:lnTo>
                  <a:lnTo>
                    <a:pt x="1415796" y="71056"/>
                  </a:lnTo>
                  <a:lnTo>
                    <a:pt x="1393412" y="71056"/>
                  </a:lnTo>
                  <a:lnTo>
                    <a:pt x="1393412" y="75343"/>
                  </a:lnTo>
                  <a:lnTo>
                    <a:pt x="1300448" y="75343"/>
                  </a:lnTo>
                  <a:lnTo>
                    <a:pt x="1300448" y="79343"/>
                  </a:lnTo>
                  <a:lnTo>
                    <a:pt x="1279779" y="79343"/>
                  </a:lnTo>
                  <a:lnTo>
                    <a:pt x="1279779" y="84011"/>
                  </a:lnTo>
                  <a:lnTo>
                    <a:pt x="1241012" y="84011"/>
                  </a:lnTo>
                  <a:lnTo>
                    <a:pt x="1241012" y="88392"/>
                  </a:lnTo>
                  <a:lnTo>
                    <a:pt x="1234631" y="88392"/>
                  </a:lnTo>
                  <a:lnTo>
                    <a:pt x="1234631" y="91535"/>
                  </a:lnTo>
                  <a:lnTo>
                    <a:pt x="1182910" y="91535"/>
                  </a:lnTo>
                  <a:lnTo>
                    <a:pt x="1182910" y="96679"/>
                  </a:lnTo>
                  <a:lnTo>
                    <a:pt x="1139000" y="96679"/>
                  </a:lnTo>
                  <a:lnTo>
                    <a:pt x="1139000" y="100584"/>
                  </a:lnTo>
                  <a:lnTo>
                    <a:pt x="1045655" y="100584"/>
                  </a:lnTo>
                  <a:lnTo>
                    <a:pt x="1045655" y="104108"/>
                  </a:lnTo>
                  <a:lnTo>
                    <a:pt x="978027" y="104108"/>
                  </a:lnTo>
                  <a:lnTo>
                    <a:pt x="978027" y="109633"/>
                  </a:lnTo>
                  <a:lnTo>
                    <a:pt x="771430" y="109633"/>
                  </a:lnTo>
                  <a:lnTo>
                    <a:pt x="771430" y="112776"/>
                  </a:lnTo>
                  <a:lnTo>
                    <a:pt x="699135" y="112776"/>
                  </a:lnTo>
                  <a:lnTo>
                    <a:pt x="699135" y="117538"/>
                  </a:lnTo>
                  <a:lnTo>
                    <a:pt x="602647" y="117538"/>
                  </a:lnTo>
                  <a:lnTo>
                    <a:pt x="602647" y="122206"/>
                  </a:lnTo>
                  <a:lnTo>
                    <a:pt x="530352" y="122206"/>
                  </a:lnTo>
                  <a:lnTo>
                    <a:pt x="530352" y="125730"/>
                  </a:lnTo>
                  <a:lnTo>
                    <a:pt x="483013" y="125730"/>
                  </a:lnTo>
                  <a:lnTo>
                    <a:pt x="483013" y="130112"/>
                  </a:lnTo>
                  <a:lnTo>
                    <a:pt x="467487" y="130112"/>
                  </a:lnTo>
                  <a:lnTo>
                    <a:pt x="467487" y="134398"/>
                  </a:lnTo>
                  <a:lnTo>
                    <a:pt x="386144" y="134398"/>
                  </a:lnTo>
                  <a:lnTo>
                    <a:pt x="386144" y="138017"/>
                  </a:lnTo>
                  <a:lnTo>
                    <a:pt x="366808" y="138017"/>
                  </a:lnTo>
                  <a:lnTo>
                    <a:pt x="366808" y="142684"/>
                  </a:lnTo>
                  <a:lnTo>
                    <a:pt x="354711" y="142684"/>
                  </a:lnTo>
                  <a:lnTo>
                    <a:pt x="354711" y="147066"/>
                  </a:lnTo>
                  <a:lnTo>
                    <a:pt x="299656" y="147066"/>
                  </a:lnTo>
                  <a:lnTo>
                    <a:pt x="299656" y="150590"/>
                  </a:lnTo>
                  <a:lnTo>
                    <a:pt x="254413" y="150590"/>
                  </a:lnTo>
                  <a:lnTo>
                    <a:pt x="254413" y="155258"/>
                  </a:lnTo>
                  <a:lnTo>
                    <a:pt x="226505" y="155258"/>
                  </a:lnTo>
                  <a:lnTo>
                    <a:pt x="226505" y="158401"/>
                  </a:lnTo>
                  <a:lnTo>
                    <a:pt x="207550" y="158401"/>
                  </a:lnTo>
                  <a:lnTo>
                    <a:pt x="207550" y="164306"/>
                  </a:lnTo>
                  <a:lnTo>
                    <a:pt x="198025" y="164306"/>
                  </a:lnTo>
                  <a:lnTo>
                    <a:pt x="198025" y="167926"/>
                  </a:lnTo>
                  <a:lnTo>
                    <a:pt x="181261" y="167926"/>
                  </a:lnTo>
                  <a:lnTo>
                    <a:pt x="181261" y="170688"/>
                  </a:lnTo>
                  <a:lnTo>
                    <a:pt x="174403" y="170688"/>
                  </a:lnTo>
                  <a:lnTo>
                    <a:pt x="174403" y="176593"/>
                  </a:lnTo>
                  <a:lnTo>
                    <a:pt x="155829" y="176593"/>
                  </a:lnTo>
                  <a:lnTo>
                    <a:pt x="155829" y="179737"/>
                  </a:lnTo>
                  <a:lnTo>
                    <a:pt x="142113" y="179737"/>
                  </a:lnTo>
                  <a:lnTo>
                    <a:pt x="142113" y="184404"/>
                  </a:lnTo>
                  <a:lnTo>
                    <a:pt x="118015" y="184404"/>
                  </a:lnTo>
                  <a:lnTo>
                    <a:pt x="118015" y="188785"/>
                  </a:lnTo>
                  <a:lnTo>
                    <a:pt x="97726" y="188785"/>
                  </a:lnTo>
                  <a:lnTo>
                    <a:pt x="97726" y="192310"/>
                  </a:lnTo>
                  <a:lnTo>
                    <a:pt x="86582" y="192310"/>
                  </a:lnTo>
                  <a:lnTo>
                    <a:pt x="86582" y="196977"/>
                  </a:lnTo>
                  <a:lnTo>
                    <a:pt x="68961" y="196977"/>
                  </a:lnTo>
                  <a:lnTo>
                    <a:pt x="68961" y="202883"/>
                  </a:lnTo>
                  <a:lnTo>
                    <a:pt x="53816" y="202883"/>
                  </a:lnTo>
                  <a:lnTo>
                    <a:pt x="53816" y="206121"/>
                  </a:lnTo>
                  <a:lnTo>
                    <a:pt x="50387" y="206121"/>
                  </a:lnTo>
                  <a:lnTo>
                    <a:pt x="50387" y="210026"/>
                  </a:lnTo>
                  <a:lnTo>
                    <a:pt x="37910" y="210026"/>
                  </a:lnTo>
                  <a:lnTo>
                    <a:pt x="37910" y="215170"/>
                  </a:lnTo>
                  <a:lnTo>
                    <a:pt x="28003" y="215170"/>
                  </a:lnTo>
                  <a:lnTo>
                    <a:pt x="28003" y="222980"/>
                  </a:lnTo>
                  <a:lnTo>
                    <a:pt x="18574" y="222980"/>
                  </a:lnTo>
                  <a:lnTo>
                    <a:pt x="18574" y="234410"/>
                  </a:lnTo>
                  <a:lnTo>
                    <a:pt x="10382" y="234410"/>
                  </a:lnTo>
                  <a:lnTo>
                    <a:pt x="10382" y="244221"/>
                  </a:lnTo>
                  <a:lnTo>
                    <a:pt x="3905" y="244221"/>
                  </a:lnTo>
                  <a:lnTo>
                    <a:pt x="3905" y="247841"/>
                  </a:lnTo>
                  <a:lnTo>
                    <a:pt x="0" y="247841"/>
                  </a:lnTo>
                  <a:lnTo>
                    <a:pt x="0" y="255270"/>
                  </a:lnTo>
                </a:path>
              </a:pathLst>
            </a:custGeom>
            <a:noFill/>
            <a:ln w="15875" cap="flat">
              <a:solidFill>
                <a:srgbClr val="0070C0"/>
              </a:solidFill>
              <a:prstDash val="solid"/>
              <a:miter/>
            </a:ln>
          </p:spPr>
          <p:txBody>
            <a:bodyPr/>
            <a:lstStyle/>
            <a:p>
              <a:pPr defTabSz="914377">
                <a:buClrTx/>
              </a:pPr>
              <a:endParaRPr lang="en-US" sz="800" kern="1200" noProof="0" dirty="0">
                <a:latin typeface="Arial" panose="020B0604020202020204" pitchFamily="34" charset="0"/>
                <a:ea typeface="+mn-ea"/>
                <a:cs typeface="+mn-cs"/>
              </a:endParaRPr>
            </a:p>
          </p:txBody>
        </p:sp>
        <p:grpSp>
          <p:nvGrpSpPr>
            <p:cNvPr id="283" name="Group 282">
              <a:extLst>
                <a:ext uri="{FF2B5EF4-FFF2-40B4-BE49-F238E27FC236}">
                  <a16:creationId xmlns:a16="http://schemas.microsoft.com/office/drawing/2014/main" id="{28478BE7-50E0-F4D6-4BB7-91875BDE3B09}"/>
                </a:ext>
              </a:extLst>
            </p:cNvPr>
            <p:cNvGrpSpPr/>
            <p:nvPr/>
          </p:nvGrpSpPr>
          <p:grpSpPr>
            <a:xfrm>
              <a:off x="3708530" y="1612217"/>
              <a:ext cx="2792748" cy="1865779"/>
              <a:chOff x="3708530" y="1577616"/>
              <a:chExt cx="2792748" cy="1865779"/>
            </a:xfrm>
          </p:grpSpPr>
          <p:grpSp>
            <p:nvGrpSpPr>
              <p:cNvPr id="284" name="Group 283">
                <a:extLst>
                  <a:ext uri="{FF2B5EF4-FFF2-40B4-BE49-F238E27FC236}">
                    <a16:creationId xmlns:a16="http://schemas.microsoft.com/office/drawing/2014/main" id="{042AD228-7DBD-494B-4F78-88B8D34DCF55}"/>
                  </a:ext>
                </a:extLst>
              </p:cNvPr>
              <p:cNvGrpSpPr/>
              <p:nvPr/>
            </p:nvGrpSpPr>
            <p:grpSpPr>
              <a:xfrm>
                <a:off x="3708530" y="1577616"/>
                <a:ext cx="2792748" cy="1865779"/>
                <a:chOff x="1295742" y="1513737"/>
                <a:chExt cx="6360808" cy="2528126"/>
              </a:xfrm>
            </p:grpSpPr>
            <p:cxnSp>
              <p:nvCxnSpPr>
                <p:cNvPr id="286" name="Straight Connector 285">
                  <a:extLst>
                    <a:ext uri="{FF2B5EF4-FFF2-40B4-BE49-F238E27FC236}">
                      <a16:creationId xmlns:a16="http://schemas.microsoft.com/office/drawing/2014/main" id="{8D1D46A4-7BCE-C104-DE2C-8D49C2FFFF75}"/>
                    </a:ext>
                  </a:extLst>
                </p:cNvPr>
                <p:cNvCxnSpPr>
                  <a:cxnSpLocks/>
                </p:cNvCxnSpPr>
                <p:nvPr/>
              </p:nvCxnSpPr>
              <p:spPr>
                <a:xfrm>
                  <a:off x="1608587" y="1600200"/>
                  <a:ext cx="53975"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87" name="Straight Connector 286">
                  <a:extLst>
                    <a:ext uri="{FF2B5EF4-FFF2-40B4-BE49-F238E27FC236}">
                      <a16:creationId xmlns:a16="http://schemas.microsoft.com/office/drawing/2014/main" id="{DE0D2E1B-1074-6D7E-1E74-96A39AAA1A2F}"/>
                    </a:ext>
                  </a:extLst>
                </p:cNvPr>
                <p:cNvCxnSpPr>
                  <a:cxnSpLocks/>
                </p:cNvCxnSpPr>
                <p:nvPr/>
              </p:nvCxnSpPr>
              <p:spPr>
                <a:xfrm>
                  <a:off x="1608587" y="1968500"/>
                  <a:ext cx="53975"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88" name="Straight Connector 287">
                  <a:extLst>
                    <a:ext uri="{FF2B5EF4-FFF2-40B4-BE49-F238E27FC236}">
                      <a16:creationId xmlns:a16="http://schemas.microsoft.com/office/drawing/2014/main" id="{43B93995-8411-0012-921F-D35581CC5579}"/>
                    </a:ext>
                  </a:extLst>
                </p:cNvPr>
                <p:cNvCxnSpPr>
                  <a:cxnSpLocks/>
                </p:cNvCxnSpPr>
                <p:nvPr/>
              </p:nvCxnSpPr>
              <p:spPr>
                <a:xfrm>
                  <a:off x="1604962" y="2333625"/>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89" name="Straight Connector 288">
                  <a:extLst>
                    <a:ext uri="{FF2B5EF4-FFF2-40B4-BE49-F238E27FC236}">
                      <a16:creationId xmlns:a16="http://schemas.microsoft.com/office/drawing/2014/main" id="{7B0287BA-A559-8F59-2866-5CCF75242E22}"/>
                    </a:ext>
                  </a:extLst>
                </p:cNvPr>
                <p:cNvCxnSpPr>
                  <a:cxnSpLocks/>
                </p:cNvCxnSpPr>
                <p:nvPr/>
              </p:nvCxnSpPr>
              <p:spPr>
                <a:xfrm>
                  <a:off x="1604962" y="2695575"/>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0" name="Straight Connector 289">
                  <a:extLst>
                    <a:ext uri="{FF2B5EF4-FFF2-40B4-BE49-F238E27FC236}">
                      <a16:creationId xmlns:a16="http://schemas.microsoft.com/office/drawing/2014/main" id="{42BD0359-4549-D07F-0DC4-3B1618EDF57D}"/>
                    </a:ext>
                  </a:extLst>
                </p:cNvPr>
                <p:cNvCxnSpPr>
                  <a:cxnSpLocks/>
                </p:cNvCxnSpPr>
                <p:nvPr/>
              </p:nvCxnSpPr>
              <p:spPr>
                <a:xfrm>
                  <a:off x="1604962" y="3062287"/>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1" name="Straight Connector 290">
                  <a:extLst>
                    <a:ext uri="{FF2B5EF4-FFF2-40B4-BE49-F238E27FC236}">
                      <a16:creationId xmlns:a16="http://schemas.microsoft.com/office/drawing/2014/main" id="{9770D5EB-B396-DEF6-74C9-7220E00D7188}"/>
                    </a:ext>
                  </a:extLst>
                </p:cNvPr>
                <p:cNvCxnSpPr>
                  <a:cxnSpLocks/>
                </p:cNvCxnSpPr>
                <p:nvPr/>
              </p:nvCxnSpPr>
              <p:spPr>
                <a:xfrm>
                  <a:off x="1604962" y="3424237"/>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2" name="Straight Connector 291">
                  <a:extLst>
                    <a:ext uri="{FF2B5EF4-FFF2-40B4-BE49-F238E27FC236}">
                      <a16:creationId xmlns:a16="http://schemas.microsoft.com/office/drawing/2014/main" id="{1F9F4B39-8A34-F878-289E-B533CE65C558}"/>
                    </a:ext>
                  </a:extLst>
                </p:cNvPr>
                <p:cNvCxnSpPr>
                  <a:cxnSpLocks/>
                </p:cNvCxnSpPr>
                <p:nvPr/>
              </p:nvCxnSpPr>
              <p:spPr>
                <a:xfrm rot="16200000">
                  <a:off x="1638826"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3" name="Straight Connector 292">
                  <a:extLst>
                    <a:ext uri="{FF2B5EF4-FFF2-40B4-BE49-F238E27FC236}">
                      <a16:creationId xmlns:a16="http://schemas.microsoft.com/office/drawing/2014/main" id="{2DC18A70-78B5-4FBC-916E-0CF09AF3AF96}"/>
                    </a:ext>
                  </a:extLst>
                </p:cNvPr>
                <p:cNvCxnSpPr>
                  <a:cxnSpLocks/>
                </p:cNvCxnSpPr>
                <p:nvPr/>
              </p:nvCxnSpPr>
              <p:spPr>
                <a:xfrm rot="16200000">
                  <a:off x="2081739"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4" name="Straight Connector 293">
                  <a:extLst>
                    <a:ext uri="{FF2B5EF4-FFF2-40B4-BE49-F238E27FC236}">
                      <a16:creationId xmlns:a16="http://schemas.microsoft.com/office/drawing/2014/main" id="{B16162BF-2D34-DFC1-2438-F13463A28094}"/>
                    </a:ext>
                  </a:extLst>
                </p:cNvPr>
                <p:cNvCxnSpPr>
                  <a:cxnSpLocks/>
                </p:cNvCxnSpPr>
                <p:nvPr/>
              </p:nvCxnSpPr>
              <p:spPr>
                <a:xfrm rot="16200000">
                  <a:off x="2527827"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5" name="Straight Connector 294">
                  <a:extLst>
                    <a:ext uri="{FF2B5EF4-FFF2-40B4-BE49-F238E27FC236}">
                      <a16:creationId xmlns:a16="http://schemas.microsoft.com/office/drawing/2014/main" id="{A7A7802E-003F-3C73-06B8-0A92A15F8D9D}"/>
                    </a:ext>
                  </a:extLst>
                </p:cNvPr>
                <p:cNvCxnSpPr>
                  <a:cxnSpLocks/>
                </p:cNvCxnSpPr>
                <p:nvPr/>
              </p:nvCxnSpPr>
              <p:spPr>
                <a:xfrm rot="16200000">
                  <a:off x="2973915"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6" name="Straight Connector 295">
                  <a:extLst>
                    <a:ext uri="{FF2B5EF4-FFF2-40B4-BE49-F238E27FC236}">
                      <a16:creationId xmlns:a16="http://schemas.microsoft.com/office/drawing/2014/main" id="{F1DE4EB4-C524-DA52-94EB-6D53193E6209}"/>
                    </a:ext>
                  </a:extLst>
                </p:cNvPr>
                <p:cNvCxnSpPr>
                  <a:cxnSpLocks/>
                </p:cNvCxnSpPr>
                <p:nvPr/>
              </p:nvCxnSpPr>
              <p:spPr>
                <a:xfrm rot="16200000">
                  <a:off x="3416828"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7" name="Straight Connector 296">
                  <a:extLst>
                    <a:ext uri="{FF2B5EF4-FFF2-40B4-BE49-F238E27FC236}">
                      <a16:creationId xmlns:a16="http://schemas.microsoft.com/office/drawing/2014/main" id="{ED68C91B-893A-320E-06C9-D1FE55578550}"/>
                    </a:ext>
                  </a:extLst>
                </p:cNvPr>
                <p:cNvCxnSpPr>
                  <a:cxnSpLocks/>
                </p:cNvCxnSpPr>
                <p:nvPr/>
              </p:nvCxnSpPr>
              <p:spPr>
                <a:xfrm rot="16200000">
                  <a:off x="3862916"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8" name="Straight Connector 297">
                  <a:extLst>
                    <a:ext uri="{FF2B5EF4-FFF2-40B4-BE49-F238E27FC236}">
                      <a16:creationId xmlns:a16="http://schemas.microsoft.com/office/drawing/2014/main" id="{8567F2C9-4A97-5EC1-3E7C-D2327390EAB8}"/>
                    </a:ext>
                  </a:extLst>
                </p:cNvPr>
                <p:cNvCxnSpPr>
                  <a:cxnSpLocks/>
                </p:cNvCxnSpPr>
                <p:nvPr/>
              </p:nvCxnSpPr>
              <p:spPr>
                <a:xfrm rot="16200000">
                  <a:off x="4309004"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299" name="Straight Connector 298">
                  <a:extLst>
                    <a:ext uri="{FF2B5EF4-FFF2-40B4-BE49-F238E27FC236}">
                      <a16:creationId xmlns:a16="http://schemas.microsoft.com/office/drawing/2014/main" id="{ECA12E34-3788-449B-B791-C21965DD85F4}"/>
                    </a:ext>
                  </a:extLst>
                </p:cNvPr>
                <p:cNvCxnSpPr>
                  <a:cxnSpLocks/>
                </p:cNvCxnSpPr>
                <p:nvPr/>
              </p:nvCxnSpPr>
              <p:spPr>
                <a:xfrm rot="16200000">
                  <a:off x="4755091"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300" name="Straight Connector 299">
                  <a:extLst>
                    <a:ext uri="{FF2B5EF4-FFF2-40B4-BE49-F238E27FC236}">
                      <a16:creationId xmlns:a16="http://schemas.microsoft.com/office/drawing/2014/main" id="{0254F911-EC8E-6807-0658-63267399E191}"/>
                    </a:ext>
                  </a:extLst>
                </p:cNvPr>
                <p:cNvCxnSpPr>
                  <a:cxnSpLocks/>
                </p:cNvCxnSpPr>
                <p:nvPr/>
              </p:nvCxnSpPr>
              <p:spPr>
                <a:xfrm rot="16200000">
                  <a:off x="5198004"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301" name="Straight Connector 300">
                  <a:extLst>
                    <a:ext uri="{FF2B5EF4-FFF2-40B4-BE49-F238E27FC236}">
                      <a16:creationId xmlns:a16="http://schemas.microsoft.com/office/drawing/2014/main" id="{BDE172C6-CBF0-3056-664B-81D4CAA6E539}"/>
                    </a:ext>
                  </a:extLst>
                </p:cNvPr>
                <p:cNvCxnSpPr>
                  <a:cxnSpLocks/>
                </p:cNvCxnSpPr>
                <p:nvPr/>
              </p:nvCxnSpPr>
              <p:spPr>
                <a:xfrm rot="16200000">
                  <a:off x="5645679"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302" name="Straight Connector 301">
                  <a:extLst>
                    <a:ext uri="{FF2B5EF4-FFF2-40B4-BE49-F238E27FC236}">
                      <a16:creationId xmlns:a16="http://schemas.microsoft.com/office/drawing/2014/main" id="{27441332-F9DC-F69D-58BA-6E59C0EDF407}"/>
                    </a:ext>
                  </a:extLst>
                </p:cNvPr>
                <p:cNvCxnSpPr>
                  <a:cxnSpLocks/>
                </p:cNvCxnSpPr>
                <p:nvPr/>
              </p:nvCxnSpPr>
              <p:spPr>
                <a:xfrm rot="16200000">
                  <a:off x="6090179"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303" name="Straight Connector 302">
                  <a:extLst>
                    <a:ext uri="{FF2B5EF4-FFF2-40B4-BE49-F238E27FC236}">
                      <a16:creationId xmlns:a16="http://schemas.microsoft.com/office/drawing/2014/main" id="{2EC5EB62-3F68-2D9C-8CC9-2B998919A94A}"/>
                    </a:ext>
                  </a:extLst>
                </p:cNvPr>
                <p:cNvCxnSpPr>
                  <a:cxnSpLocks/>
                </p:cNvCxnSpPr>
                <p:nvPr/>
              </p:nvCxnSpPr>
              <p:spPr>
                <a:xfrm rot="16200000">
                  <a:off x="6536267"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304" name="Straight Connector 303">
                  <a:extLst>
                    <a:ext uri="{FF2B5EF4-FFF2-40B4-BE49-F238E27FC236}">
                      <a16:creationId xmlns:a16="http://schemas.microsoft.com/office/drawing/2014/main" id="{EB6502F8-AD02-5DE6-F55B-7DDBF1EE5605}"/>
                    </a:ext>
                  </a:extLst>
                </p:cNvPr>
                <p:cNvCxnSpPr>
                  <a:cxnSpLocks/>
                </p:cNvCxnSpPr>
                <p:nvPr/>
              </p:nvCxnSpPr>
              <p:spPr>
                <a:xfrm rot="16200000">
                  <a:off x="6979179"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cxnSp>
              <p:nvCxnSpPr>
                <p:cNvPr id="305" name="Straight Connector 304">
                  <a:extLst>
                    <a:ext uri="{FF2B5EF4-FFF2-40B4-BE49-F238E27FC236}">
                      <a16:creationId xmlns:a16="http://schemas.microsoft.com/office/drawing/2014/main" id="{929F46A5-366E-44E3-9CFE-1A388010FDA5}"/>
                    </a:ext>
                  </a:extLst>
                </p:cNvPr>
                <p:cNvCxnSpPr>
                  <a:cxnSpLocks/>
                </p:cNvCxnSpPr>
                <p:nvPr/>
              </p:nvCxnSpPr>
              <p:spPr>
                <a:xfrm rot="16200000">
                  <a:off x="7425266" y="3813399"/>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sp>
              <p:nvSpPr>
                <p:cNvPr id="306" name="TextBox 305">
                  <a:extLst>
                    <a:ext uri="{FF2B5EF4-FFF2-40B4-BE49-F238E27FC236}">
                      <a16:creationId xmlns:a16="http://schemas.microsoft.com/office/drawing/2014/main" id="{C6A5ADEB-B56C-CB6D-808D-D335AD9F8F27}"/>
                    </a:ext>
                  </a:extLst>
                </p:cNvPr>
                <p:cNvSpPr txBox="1"/>
                <p:nvPr/>
              </p:nvSpPr>
              <p:spPr>
                <a:xfrm>
                  <a:off x="1295742" y="1513737"/>
                  <a:ext cx="266454" cy="172929"/>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12</a:t>
                  </a:r>
                </a:p>
              </p:txBody>
            </p:sp>
            <p:sp>
              <p:nvSpPr>
                <p:cNvPr id="307" name="TextBox 306">
                  <a:extLst>
                    <a:ext uri="{FF2B5EF4-FFF2-40B4-BE49-F238E27FC236}">
                      <a16:creationId xmlns:a16="http://schemas.microsoft.com/office/drawing/2014/main" id="{F18C2678-7070-24F2-F348-05308F28150B}"/>
                    </a:ext>
                  </a:extLst>
                </p:cNvPr>
                <p:cNvSpPr txBox="1"/>
                <p:nvPr/>
              </p:nvSpPr>
              <p:spPr>
                <a:xfrm>
                  <a:off x="1295742" y="1877803"/>
                  <a:ext cx="266454" cy="172929"/>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10</a:t>
                  </a:r>
                </a:p>
              </p:txBody>
            </p:sp>
            <p:sp>
              <p:nvSpPr>
                <p:cNvPr id="308" name="TextBox 307">
                  <a:extLst>
                    <a:ext uri="{FF2B5EF4-FFF2-40B4-BE49-F238E27FC236}">
                      <a16:creationId xmlns:a16="http://schemas.microsoft.com/office/drawing/2014/main" id="{EE72BD86-98E4-601A-D1E8-79D44C40AD65}"/>
                    </a:ext>
                  </a:extLst>
                </p:cNvPr>
                <p:cNvSpPr txBox="1"/>
                <p:nvPr/>
              </p:nvSpPr>
              <p:spPr>
                <a:xfrm>
                  <a:off x="1428971" y="2241870"/>
                  <a:ext cx="133227" cy="172929"/>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8</a:t>
                  </a:r>
                </a:p>
              </p:txBody>
            </p:sp>
            <p:sp>
              <p:nvSpPr>
                <p:cNvPr id="309" name="TextBox 308">
                  <a:extLst>
                    <a:ext uri="{FF2B5EF4-FFF2-40B4-BE49-F238E27FC236}">
                      <a16:creationId xmlns:a16="http://schemas.microsoft.com/office/drawing/2014/main" id="{07B1ABE9-DE14-A8D0-2645-4D2DE739A1FF}"/>
                    </a:ext>
                  </a:extLst>
                </p:cNvPr>
                <p:cNvSpPr txBox="1"/>
                <p:nvPr/>
              </p:nvSpPr>
              <p:spPr>
                <a:xfrm>
                  <a:off x="1428971" y="2605935"/>
                  <a:ext cx="133227" cy="172929"/>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6</a:t>
                  </a:r>
                </a:p>
              </p:txBody>
            </p:sp>
            <p:sp>
              <p:nvSpPr>
                <p:cNvPr id="310" name="TextBox 309">
                  <a:extLst>
                    <a:ext uri="{FF2B5EF4-FFF2-40B4-BE49-F238E27FC236}">
                      <a16:creationId xmlns:a16="http://schemas.microsoft.com/office/drawing/2014/main" id="{715BE6CC-19DC-7E8A-682B-B16D5D85079E}"/>
                    </a:ext>
                  </a:extLst>
                </p:cNvPr>
                <p:cNvSpPr txBox="1"/>
                <p:nvPr/>
              </p:nvSpPr>
              <p:spPr>
                <a:xfrm>
                  <a:off x="1428971" y="2970001"/>
                  <a:ext cx="133227" cy="172929"/>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4</a:t>
                  </a:r>
                </a:p>
              </p:txBody>
            </p:sp>
            <p:sp>
              <p:nvSpPr>
                <p:cNvPr id="311" name="TextBox 310">
                  <a:extLst>
                    <a:ext uri="{FF2B5EF4-FFF2-40B4-BE49-F238E27FC236}">
                      <a16:creationId xmlns:a16="http://schemas.microsoft.com/office/drawing/2014/main" id="{9A34D506-428D-3163-E1E3-8FB965653441}"/>
                    </a:ext>
                  </a:extLst>
                </p:cNvPr>
                <p:cNvSpPr txBox="1"/>
                <p:nvPr/>
              </p:nvSpPr>
              <p:spPr>
                <a:xfrm>
                  <a:off x="1428971" y="3334066"/>
                  <a:ext cx="133227" cy="172929"/>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2</a:t>
                  </a:r>
                </a:p>
              </p:txBody>
            </p:sp>
            <p:sp>
              <p:nvSpPr>
                <p:cNvPr id="312" name="TextBox 311">
                  <a:extLst>
                    <a:ext uri="{FF2B5EF4-FFF2-40B4-BE49-F238E27FC236}">
                      <a16:creationId xmlns:a16="http://schemas.microsoft.com/office/drawing/2014/main" id="{E2C9FC6A-83E3-648C-24D3-4323C3260146}"/>
                    </a:ext>
                  </a:extLst>
                </p:cNvPr>
                <p:cNvSpPr txBox="1"/>
                <p:nvPr/>
              </p:nvSpPr>
              <p:spPr>
                <a:xfrm>
                  <a:off x="1428971" y="3698137"/>
                  <a:ext cx="133227" cy="172929"/>
                </a:xfrm>
                <a:prstGeom prst="rect">
                  <a:avLst/>
                </a:prstGeom>
                <a:noFill/>
              </p:spPr>
              <p:txBody>
                <a:bodyPr wrap="none" lIns="0" tIns="0" rIns="0" bIns="0" rtlCol="0" anchor="ctr">
                  <a:spAutoFit/>
                </a:bodyPr>
                <a:lstStyle/>
                <a:p>
                  <a:pPr algn="r" defTabSz="914377">
                    <a:buClrTx/>
                  </a:pPr>
                  <a:r>
                    <a:rPr lang="en-US" sz="1000" kern="1200" noProof="0" dirty="0">
                      <a:latin typeface="Arial" panose="020B0604020202020204" pitchFamily="34" charset="0"/>
                      <a:ea typeface="+mn-ea"/>
                      <a:cs typeface="+mn-cs"/>
                    </a:rPr>
                    <a:t>0</a:t>
                  </a:r>
                </a:p>
              </p:txBody>
            </p:sp>
            <p:sp>
              <p:nvSpPr>
                <p:cNvPr id="313" name="TextBox 312">
                  <a:extLst>
                    <a:ext uri="{FF2B5EF4-FFF2-40B4-BE49-F238E27FC236}">
                      <a16:creationId xmlns:a16="http://schemas.microsoft.com/office/drawing/2014/main" id="{DCF7F992-F7CE-1D11-5031-FBFB3DF05D2F}"/>
                    </a:ext>
                  </a:extLst>
                </p:cNvPr>
                <p:cNvSpPr txBox="1"/>
                <p:nvPr/>
              </p:nvSpPr>
              <p:spPr>
                <a:xfrm>
                  <a:off x="1601012" y="3868933"/>
                  <a:ext cx="133227"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0</a:t>
                  </a:r>
                </a:p>
              </p:txBody>
            </p:sp>
            <p:sp>
              <p:nvSpPr>
                <p:cNvPr id="314" name="TextBox 313">
                  <a:extLst>
                    <a:ext uri="{FF2B5EF4-FFF2-40B4-BE49-F238E27FC236}">
                      <a16:creationId xmlns:a16="http://schemas.microsoft.com/office/drawing/2014/main" id="{BA6BDDFC-C5E5-2ACC-1EBB-E8BBCD9E9C96}"/>
                    </a:ext>
                  </a:extLst>
                </p:cNvPr>
                <p:cNvSpPr txBox="1"/>
                <p:nvPr/>
              </p:nvSpPr>
              <p:spPr>
                <a:xfrm>
                  <a:off x="1978899" y="3868934"/>
                  <a:ext cx="266454"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60</a:t>
                  </a:r>
                </a:p>
              </p:txBody>
            </p:sp>
            <p:sp>
              <p:nvSpPr>
                <p:cNvPr id="315" name="TextBox 314">
                  <a:extLst>
                    <a:ext uri="{FF2B5EF4-FFF2-40B4-BE49-F238E27FC236}">
                      <a16:creationId xmlns:a16="http://schemas.microsoft.com/office/drawing/2014/main" id="{D45C5EA4-7BDA-E272-AE83-3F25E6C49B4E}"/>
                    </a:ext>
                  </a:extLst>
                </p:cNvPr>
                <p:cNvSpPr txBox="1"/>
                <p:nvPr/>
              </p:nvSpPr>
              <p:spPr>
                <a:xfrm>
                  <a:off x="2361015"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120</a:t>
                  </a:r>
                </a:p>
              </p:txBody>
            </p:sp>
            <p:sp>
              <p:nvSpPr>
                <p:cNvPr id="316" name="TextBox 315">
                  <a:extLst>
                    <a:ext uri="{FF2B5EF4-FFF2-40B4-BE49-F238E27FC236}">
                      <a16:creationId xmlns:a16="http://schemas.microsoft.com/office/drawing/2014/main" id="{62A08FAA-FEF8-7A3D-D191-502BC2D88958}"/>
                    </a:ext>
                  </a:extLst>
                </p:cNvPr>
                <p:cNvSpPr txBox="1"/>
                <p:nvPr/>
              </p:nvSpPr>
              <p:spPr>
                <a:xfrm>
                  <a:off x="2805517"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180</a:t>
                  </a:r>
                </a:p>
              </p:txBody>
            </p:sp>
            <p:sp>
              <p:nvSpPr>
                <p:cNvPr id="317" name="TextBox 316">
                  <a:extLst>
                    <a:ext uri="{FF2B5EF4-FFF2-40B4-BE49-F238E27FC236}">
                      <a16:creationId xmlns:a16="http://schemas.microsoft.com/office/drawing/2014/main" id="{B8E43325-F7B6-24AC-E277-CA8987DC398A}"/>
                    </a:ext>
                  </a:extLst>
                </p:cNvPr>
                <p:cNvSpPr txBox="1"/>
                <p:nvPr/>
              </p:nvSpPr>
              <p:spPr>
                <a:xfrm>
                  <a:off x="3247900"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240</a:t>
                  </a:r>
                </a:p>
              </p:txBody>
            </p:sp>
            <p:sp>
              <p:nvSpPr>
                <p:cNvPr id="318" name="TextBox 317">
                  <a:extLst>
                    <a:ext uri="{FF2B5EF4-FFF2-40B4-BE49-F238E27FC236}">
                      <a16:creationId xmlns:a16="http://schemas.microsoft.com/office/drawing/2014/main" id="{8723FA32-AC31-93DE-2E31-DCF1B6B70870}"/>
                    </a:ext>
                  </a:extLst>
                </p:cNvPr>
                <p:cNvSpPr txBox="1"/>
                <p:nvPr/>
              </p:nvSpPr>
              <p:spPr>
                <a:xfrm>
                  <a:off x="3692401"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300</a:t>
                  </a:r>
                </a:p>
              </p:txBody>
            </p:sp>
            <p:sp>
              <p:nvSpPr>
                <p:cNvPr id="319" name="TextBox 318">
                  <a:extLst>
                    <a:ext uri="{FF2B5EF4-FFF2-40B4-BE49-F238E27FC236}">
                      <a16:creationId xmlns:a16="http://schemas.microsoft.com/office/drawing/2014/main" id="{CB7A4F80-2A91-8C57-573C-0599FA046B5B}"/>
                    </a:ext>
                  </a:extLst>
                </p:cNvPr>
                <p:cNvSpPr txBox="1"/>
                <p:nvPr/>
              </p:nvSpPr>
              <p:spPr>
                <a:xfrm>
                  <a:off x="4143255"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360</a:t>
                  </a:r>
                </a:p>
              </p:txBody>
            </p:sp>
            <p:sp>
              <p:nvSpPr>
                <p:cNvPr id="320" name="TextBox 319">
                  <a:extLst>
                    <a:ext uri="{FF2B5EF4-FFF2-40B4-BE49-F238E27FC236}">
                      <a16:creationId xmlns:a16="http://schemas.microsoft.com/office/drawing/2014/main" id="{6524A95B-0E3E-C967-6CE5-BFC7E773CA78}"/>
                    </a:ext>
                  </a:extLst>
                </p:cNvPr>
                <p:cNvSpPr txBox="1"/>
                <p:nvPr/>
              </p:nvSpPr>
              <p:spPr>
                <a:xfrm>
                  <a:off x="4589869"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420</a:t>
                  </a:r>
                </a:p>
              </p:txBody>
            </p:sp>
            <p:sp>
              <p:nvSpPr>
                <p:cNvPr id="321" name="TextBox 320">
                  <a:extLst>
                    <a:ext uri="{FF2B5EF4-FFF2-40B4-BE49-F238E27FC236}">
                      <a16:creationId xmlns:a16="http://schemas.microsoft.com/office/drawing/2014/main" id="{7DFE6849-C605-1A2F-3AB2-13893A00130A}"/>
                    </a:ext>
                  </a:extLst>
                </p:cNvPr>
                <p:cNvSpPr txBox="1"/>
                <p:nvPr/>
              </p:nvSpPr>
              <p:spPr>
                <a:xfrm>
                  <a:off x="5034367"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480</a:t>
                  </a:r>
                </a:p>
              </p:txBody>
            </p:sp>
            <p:sp>
              <p:nvSpPr>
                <p:cNvPr id="322" name="TextBox 321">
                  <a:extLst>
                    <a:ext uri="{FF2B5EF4-FFF2-40B4-BE49-F238E27FC236}">
                      <a16:creationId xmlns:a16="http://schemas.microsoft.com/office/drawing/2014/main" id="{BED91016-B6DB-7339-A1A6-4C4C4CB6A005}"/>
                    </a:ext>
                  </a:extLst>
                </p:cNvPr>
                <p:cNvSpPr txBox="1"/>
                <p:nvPr/>
              </p:nvSpPr>
              <p:spPr>
                <a:xfrm>
                  <a:off x="5476754"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540</a:t>
                  </a:r>
                </a:p>
              </p:txBody>
            </p:sp>
            <p:sp>
              <p:nvSpPr>
                <p:cNvPr id="323" name="TextBox 322">
                  <a:extLst>
                    <a:ext uri="{FF2B5EF4-FFF2-40B4-BE49-F238E27FC236}">
                      <a16:creationId xmlns:a16="http://schemas.microsoft.com/office/drawing/2014/main" id="{F1E2B23B-9C61-D034-96DD-C3CF565D0FD6}"/>
                    </a:ext>
                  </a:extLst>
                </p:cNvPr>
                <p:cNvSpPr txBox="1"/>
                <p:nvPr/>
              </p:nvSpPr>
              <p:spPr>
                <a:xfrm>
                  <a:off x="5923368"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600</a:t>
                  </a:r>
                </a:p>
              </p:txBody>
            </p:sp>
            <p:sp>
              <p:nvSpPr>
                <p:cNvPr id="324" name="TextBox 323">
                  <a:extLst>
                    <a:ext uri="{FF2B5EF4-FFF2-40B4-BE49-F238E27FC236}">
                      <a16:creationId xmlns:a16="http://schemas.microsoft.com/office/drawing/2014/main" id="{7D36E5DF-A8ED-979C-F662-CB5FD4F54C54}"/>
                    </a:ext>
                  </a:extLst>
                </p:cNvPr>
                <p:cNvSpPr txBox="1"/>
                <p:nvPr/>
              </p:nvSpPr>
              <p:spPr>
                <a:xfrm>
                  <a:off x="6376336"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660</a:t>
                  </a:r>
                </a:p>
              </p:txBody>
            </p:sp>
            <p:sp>
              <p:nvSpPr>
                <p:cNvPr id="325" name="TextBox 324">
                  <a:extLst>
                    <a:ext uri="{FF2B5EF4-FFF2-40B4-BE49-F238E27FC236}">
                      <a16:creationId xmlns:a16="http://schemas.microsoft.com/office/drawing/2014/main" id="{DEE11BA2-08B9-E245-0536-9CDF0794146D}"/>
                    </a:ext>
                  </a:extLst>
                </p:cNvPr>
                <p:cNvSpPr txBox="1"/>
                <p:nvPr/>
              </p:nvSpPr>
              <p:spPr>
                <a:xfrm>
                  <a:off x="6810253"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720</a:t>
                  </a:r>
                </a:p>
              </p:txBody>
            </p:sp>
            <p:sp>
              <p:nvSpPr>
                <p:cNvPr id="326" name="TextBox 325">
                  <a:extLst>
                    <a:ext uri="{FF2B5EF4-FFF2-40B4-BE49-F238E27FC236}">
                      <a16:creationId xmlns:a16="http://schemas.microsoft.com/office/drawing/2014/main" id="{35079B02-7A9F-8413-F9A4-97F2CA3EE030}"/>
                    </a:ext>
                  </a:extLst>
                </p:cNvPr>
                <p:cNvSpPr txBox="1"/>
                <p:nvPr/>
              </p:nvSpPr>
              <p:spPr>
                <a:xfrm>
                  <a:off x="7256869" y="3868934"/>
                  <a:ext cx="399681" cy="172929"/>
                </a:xfrm>
                <a:prstGeom prst="rect">
                  <a:avLst/>
                </a:prstGeom>
                <a:noFill/>
              </p:spPr>
              <p:txBody>
                <a:bodyPr wrap="none" lIns="0" tIns="0" rIns="0" bIns="0" rtlCol="0" anchor="ctr">
                  <a:spAutoFit/>
                </a:bodyPr>
                <a:lstStyle/>
                <a:p>
                  <a:pPr algn="ctr" defTabSz="914377">
                    <a:buClrTx/>
                  </a:pPr>
                  <a:r>
                    <a:rPr lang="en-US" sz="1000" kern="1200" noProof="0" dirty="0">
                      <a:latin typeface="Arial" panose="020B0604020202020204" pitchFamily="34" charset="0"/>
                      <a:ea typeface="+mn-ea"/>
                      <a:cs typeface="+mn-cs"/>
                    </a:rPr>
                    <a:t>780</a:t>
                  </a:r>
                </a:p>
              </p:txBody>
            </p:sp>
            <p:cxnSp>
              <p:nvCxnSpPr>
                <p:cNvPr id="327" name="Straight Connector 326">
                  <a:extLst>
                    <a:ext uri="{FF2B5EF4-FFF2-40B4-BE49-F238E27FC236}">
                      <a16:creationId xmlns:a16="http://schemas.microsoft.com/office/drawing/2014/main" id="{362E4D51-0A6A-4648-0FBA-E45DFF183CE3}"/>
                    </a:ext>
                  </a:extLst>
                </p:cNvPr>
                <p:cNvCxnSpPr>
                  <a:cxnSpLocks/>
                </p:cNvCxnSpPr>
                <p:nvPr/>
              </p:nvCxnSpPr>
              <p:spPr>
                <a:xfrm>
                  <a:off x="1604962" y="3787774"/>
                  <a:ext cx="57600" cy="0"/>
                </a:xfrm>
                <a:prstGeom prst="lin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5" name="Freeform: Shape 192">
                <a:extLst>
                  <a:ext uri="{FF2B5EF4-FFF2-40B4-BE49-F238E27FC236}">
                    <a16:creationId xmlns:a16="http://schemas.microsoft.com/office/drawing/2014/main" id="{F9D7AF0D-E97D-4746-C841-41BA2304D041}"/>
                  </a:ext>
                </a:extLst>
              </p:cNvPr>
              <p:cNvSpPr/>
              <p:nvPr/>
            </p:nvSpPr>
            <p:spPr>
              <a:xfrm>
                <a:off x="3871015" y="1637038"/>
                <a:ext cx="2614568" cy="1618836"/>
              </a:xfrm>
              <a:custGeom>
                <a:avLst/>
                <a:gdLst>
                  <a:gd name="csX0" fmla="*/ 0 w 2811875"/>
                  <a:gd name="csY0" fmla="*/ 0 h 1318259"/>
                  <a:gd name="csX1" fmla="*/ 0 w 2811875"/>
                  <a:gd name="csY1" fmla="*/ 1318260 h 1318259"/>
                  <a:gd name="csX2" fmla="*/ 2811875 w 2811875"/>
                  <a:gd name="csY2" fmla="*/ 1318260 h 1318259"/>
                </a:gdLst>
                <a:ahLst/>
                <a:cxnLst>
                  <a:cxn ang="0">
                    <a:pos x="csX0" y="csY0"/>
                  </a:cxn>
                  <a:cxn ang="0">
                    <a:pos x="csX1" y="csY1"/>
                  </a:cxn>
                  <a:cxn ang="0">
                    <a:pos x="csX2" y="csY2"/>
                  </a:cxn>
                </a:cxnLst>
                <a:rect l="l" t="t" r="r" b="b"/>
                <a:pathLst>
                  <a:path w="2811875" h="1318259">
                    <a:moveTo>
                      <a:pt x="0" y="0"/>
                    </a:moveTo>
                    <a:lnTo>
                      <a:pt x="0" y="1318260"/>
                    </a:lnTo>
                    <a:lnTo>
                      <a:pt x="2811875" y="131826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a:lstStyle/>
              <a:p>
                <a:pPr defTabSz="914377">
                  <a:buClrTx/>
                </a:pPr>
                <a:endParaRPr lang="en-US" sz="1000" kern="1200" noProof="0" dirty="0">
                  <a:solidFill>
                    <a:srgbClr val="FFFFFF"/>
                  </a:solidFill>
                  <a:latin typeface="Arial" panose="020B0604020202020204" pitchFamily="34" charset="0"/>
                </a:endParaRPr>
              </a:p>
            </p:txBody>
          </p:sp>
        </p:grpSp>
      </p:grpSp>
    </p:spTree>
    <p:custDataLst>
      <p:tags r:id="rId1"/>
    </p:custDataLst>
    <p:extLst>
      <p:ext uri="{BB962C8B-B14F-4D97-AF65-F5344CB8AC3E}">
        <p14:creationId xmlns:p14="http://schemas.microsoft.com/office/powerpoint/2010/main" val="4288274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
          <a:extLst>
            <a:ext uri="{FF2B5EF4-FFF2-40B4-BE49-F238E27FC236}">
              <a16:creationId xmlns:a16="http://schemas.microsoft.com/office/drawing/2014/main" id="{EC8C66AF-CA0E-3251-5F78-DE45AC8449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B2A574-178E-DA0A-1AB0-2BA3E6A9114F}"/>
              </a:ext>
            </a:extLst>
          </p:cNvPr>
          <p:cNvSpPr>
            <a:spLocks noChangeArrowheads="1"/>
          </p:cNvSpPr>
          <p:nvPr/>
        </p:nvSpPr>
        <p:spPr bwMode="auto">
          <a:xfrm>
            <a:off x="86401" y="-7666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457178">
              <a:buClrTx/>
              <a:defRPr/>
            </a:pPr>
            <a:endParaRPr lang="en-US" sz="1800" kern="1200" noProof="0" dirty="0">
              <a:ea typeface="+mn-ea"/>
              <a:cs typeface="+mn-cs"/>
            </a:endParaRPr>
          </a:p>
        </p:txBody>
      </p:sp>
      <p:sp>
        <p:nvSpPr>
          <p:cNvPr id="8" name="Title 7">
            <a:extLst>
              <a:ext uri="{FF2B5EF4-FFF2-40B4-BE49-F238E27FC236}">
                <a16:creationId xmlns:a16="http://schemas.microsoft.com/office/drawing/2014/main" id="{AA93B37D-BAE0-0983-7F66-184DF5D47175}"/>
              </a:ext>
            </a:extLst>
          </p:cNvPr>
          <p:cNvSpPr>
            <a:spLocks noGrp="1"/>
          </p:cNvSpPr>
          <p:nvPr>
            <p:ph type="title"/>
          </p:nvPr>
        </p:nvSpPr>
        <p:spPr>
          <a:xfrm>
            <a:off x="311150" y="450850"/>
            <a:ext cx="6551613" cy="573088"/>
          </a:xfrm>
        </p:spPr>
        <p:txBody>
          <a:bodyPr>
            <a:normAutofit/>
          </a:bodyPr>
          <a:lstStyle/>
          <a:p>
            <a:r>
              <a:rPr lang="en-US" noProof="0" dirty="0"/>
              <a:t>OCEANIC-STROKE: Study design</a:t>
            </a:r>
            <a:endParaRPr lang="en-US" baseline="30000" noProof="0" dirty="0">
              <a:highlight>
                <a:srgbClr val="FF00FF"/>
              </a:highlight>
            </a:endParaRPr>
          </a:p>
        </p:txBody>
      </p:sp>
      <p:grpSp>
        <p:nvGrpSpPr>
          <p:cNvPr id="37" name="Group 36">
            <a:extLst>
              <a:ext uri="{FF2B5EF4-FFF2-40B4-BE49-F238E27FC236}">
                <a16:creationId xmlns:a16="http://schemas.microsoft.com/office/drawing/2014/main" id="{45C16044-DC85-75C6-2390-328A3FD40458}"/>
              </a:ext>
            </a:extLst>
          </p:cNvPr>
          <p:cNvGrpSpPr/>
          <p:nvPr/>
        </p:nvGrpSpPr>
        <p:grpSpPr>
          <a:xfrm>
            <a:off x="410068" y="1508718"/>
            <a:ext cx="8450149" cy="2540934"/>
            <a:chOff x="542298" y="1395306"/>
            <a:chExt cx="5952559" cy="2336571"/>
          </a:xfrm>
        </p:grpSpPr>
        <p:grpSp>
          <p:nvGrpSpPr>
            <p:cNvPr id="9" name="Group 8">
              <a:extLst>
                <a:ext uri="{FF2B5EF4-FFF2-40B4-BE49-F238E27FC236}">
                  <a16:creationId xmlns:a16="http://schemas.microsoft.com/office/drawing/2014/main" id="{CD13322D-3E4C-8BAF-D8E1-85E1EB47543A}"/>
                </a:ext>
              </a:extLst>
            </p:cNvPr>
            <p:cNvGrpSpPr/>
            <p:nvPr/>
          </p:nvGrpSpPr>
          <p:grpSpPr>
            <a:xfrm>
              <a:off x="542298" y="1395306"/>
              <a:ext cx="5952559" cy="2032683"/>
              <a:chOff x="1052830" y="935793"/>
              <a:chExt cx="7367062" cy="2515707"/>
            </a:xfrm>
          </p:grpSpPr>
          <p:sp>
            <p:nvSpPr>
              <p:cNvPr id="13" name="Freeform 6">
                <a:extLst>
                  <a:ext uri="{FF2B5EF4-FFF2-40B4-BE49-F238E27FC236}">
                    <a16:creationId xmlns:a16="http://schemas.microsoft.com/office/drawing/2014/main" id="{9F6F8679-96D0-023D-4605-81CC15663BD8}"/>
                  </a:ext>
                </a:extLst>
              </p:cNvPr>
              <p:cNvSpPr>
                <a:spLocks/>
              </p:cNvSpPr>
              <p:nvPr/>
            </p:nvSpPr>
            <p:spPr bwMode="auto">
              <a:xfrm>
                <a:off x="2692718" y="2937429"/>
                <a:ext cx="801688" cy="309563"/>
              </a:xfrm>
              <a:custGeom>
                <a:avLst/>
                <a:gdLst>
                  <a:gd name="T0" fmla="*/ 0 w 224"/>
                  <a:gd name="T1" fmla="*/ 0 h 86"/>
                  <a:gd name="T2" fmla="*/ 0 w 224"/>
                  <a:gd name="T3" fmla="*/ 50 h 86"/>
                  <a:gd name="T4" fmla="*/ 35 w 224"/>
                  <a:gd name="T5" fmla="*/ 86 h 86"/>
                  <a:gd name="T6" fmla="*/ 224 w 224"/>
                  <a:gd name="T7" fmla="*/ 86 h 86"/>
                </a:gdLst>
                <a:ahLst/>
                <a:cxnLst>
                  <a:cxn ang="0">
                    <a:pos x="T0" y="T1"/>
                  </a:cxn>
                  <a:cxn ang="0">
                    <a:pos x="T2" y="T3"/>
                  </a:cxn>
                  <a:cxn ang="0">
                    <a:pos x="T4" y="T5"/>
                  </a:cxn>
                  <a:cxn ang="0">
                    <a:pos x="T6" y="T7"/>
                  </a:cxn>
                </a:cxnLst>
                <a:rect l="0" t="0" r="r" b="b"/>
                <a:pathLst>
                  <a:path w="224" h="86">
                    <a:moveTo>
                      <a:pt x="0" y="0"/>
                    </a:moveTo>
                    <a:cubicBezTo>
                      <a:pt x="0" y="50"/>
                      <a:pt x="0" y="50"/>
                      <a:pt x="0" y="50"/>
                    </a:cubicBezTo>
                    <a:cubicBezTo>
                      <a:pt x="0" y="70"/>
                      <a:pt x="16" y="86"/>
                      <a:pt x="35" y="86"/>
                    </a:cubicBezTo>
                    <a:cubicBezTo>
                      <a:pt x="224" y="86"/>
                      <a:pt x="224" y="86"/>
                      <a:pt x="224" y="86"/>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157" name="Freeform 62">
                <a:extLst>
                  <a:ext uri="{FF2B5EF4-FFF2-40B4-BE49-F238E27FC236}">
                    <a16:creationId xmlns:a16="http://schemas.microsoft.com/office/drawing/2014/main" id="{5BF36220-BCCA-A713-276D-EFDEDC8044AF}"/>
                  </a:ext>
                </a:extLst>
              </p:cNvPr>
              <p:cNvSpPr>
                <a:spLocks/>
              </p:cNvSpPr>
              <p:nvPr/>
            </p:nvSpPr>
            <p:spPr bwMode="auto">
              <a:xfrm>
                <a:off x="2692718" y="1911904"/>
                <a:ext cx="801688" cy="309563"/>
              </a:xfrm>
              <a:custGeom>
                <a:avLst/>
                <a:gdLst>
                  <a:gd name="T0" fmla="*/ 0 w 224"/>
                  <a:gd name="T1" fmla="*/ 86 h 86"/>
                  <a:gd name="T2" fmla="*/ 0 w 224"/>
                  <a:gd name="T3" fmla="*/ 35 h 86"/>
                  <a:gd name="T4" fmla="*/ 35 w 224"/>
                  <a:gd name="T5" fmla="*/ 0 h 86"/>
                  <a:gd name="T6" fmla="*/ 224 w 224"/>
                  <a:gd name="T7" fmla="*/ 0 h 86"/>
                </a:gdLst>
                <a:ahLst/>
                <a:cxnLst>
                  <a:cxn ang="0">
                    <a:pos x="T0" y="T1"/>
                  </a:cxn>
                  <a:cxn ang="0">
                    <a:pos x="T2" y="T3"/>
                  </a:cxn>
                  <a:cxn ang="0">
                    <a:pos x="T4" y="T5"/>
                  </a:cxn>
                  <a:cxn ang="0">
                    <a:pos x="T6" y="T7"/>
                  </a:cxn>
                </a:cxnLst>
                <a:rect l="0" t="0" r="r" b="b"/>
                <a:pathLst>
                  <a:path w="224" h="86">
                    <a:moveTo>
                      <a:pt x="0" y="86"/>
                    </a:moveTo>
                    <a:cubicBezTo>
                      <a:pt x="0" y="35"/>
                      <a:pt x="0" y="35"/>
                      <a:pt x="0" y="35"/>
                    </a:cubicBezTo>
                    <a:cubicBezTo>
                      <a:pt x="0" y="16"/>
                      <a:pt x="16" y="0"/>
                      <a:pt x="35" y="0"/>
                    </a:cubicBezTo>
                    <a:cubicBezTo>
                      <a:pt x="224" y="0"/>
                      <a:pt x="224" y="0"/>
                      <a:pt x="224" y="0"/>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154" name="Rectangle 59">
                <a:extLst>
                  <a:ext uri="{FF2B5EF4-FFF2-40B4-BE49-F238E27FC236}">
                    <a16:creationId xmlns:a16="http://schemas.microsoft.com/office/drawing/2014/main" id="{E692CEBE-A748-9B3C-870E-B14F44D7C13B}"/>
                  </a:ext>
                </a:extLst>
              </p:cNvPr>
              <p:cNvSpPr>
                <a:spLocks noChangeArrowheads="1"/>
              </p:cNvSpPr>
              <p:nvPr/>
            </p:nvSpPr>
            <p:spPr bwMode="auto">
              <a:xfrm>
                <a:off x="6743565" y="935793"/>
                <a:ext cx="1676327" cy="47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900" b="1" kern="1200" noProof="0" dirty="0">
                    <a:solidFill>
                      <a:srgbClr val="231F20"/>
                    </a:solidFill>
                    <a:ea typeface="+mn-ea"/>
                    <a:cs typeface="+mn-cs"/>
                  </a:rPr>
                  <a:t>CEOT period safety </a:t>
                </a:r>
                <a:br>
                  <a:rPr lang="en-US" sz="900" b="1" kern="1200" noProof="0" dirty="0">
                    <a:solidFill>
                      <a:srgbClr val="231F20"/>
                    </a:solidFill>
                    <a:ea typeface="+mn-ea"/>
                    <a:cs typeface="+mn-cs"/>
                  </a:rPr>
                </a:br>
                <a:r>
                  <a:rPr lang="en-US" sz="900" b="1" kern="1200" noProof="0" dirty="0">
                    <a:solidFill>
                      <a:srgbClr val="231F20"/>
                    </a:solidFill>
                    <a:ea typeface="+mn-ea"/>
                    <a:cs typeface="+mn-cs"/>
                  </a:rPr>
                  <a:t>follow-up 2 weeks after </a:t>
                </a:r>
                <a:br>
                  <a:rPr lang="en-US" sz="900" b="1" kern="1200" noProof="0" dirty="0">
                    <a:solidFill>
                      <a:srgbClr val="231F20"/>
                    </a:solidFill>
                    <a:ea typeface="+mn-ea"/>
                    <a:cs typeface="+mn-cs"/>
                  </a:rPr>
                </a:br>
                <a:r>
                  <a:rPr lang="en-US" sz="900" b="1" kern="1200" noProof="0" dirty="0">
                    <a:solidFill>
                      <a:srgbClr val="231F20"/>
                    </a:solidFill>
                    <a:ea typeface="+mn-ea"/>
                    <a:cs typeface="+mn-cs"/>
                  </a:rPr>
                  <a:t>stopping study drug</a:t>
                </a:r>
                <a:endParaRPr lang="en-US" sz="2000" kern="1200" noProof="0" dirty="0">
                  <a:solidFill>
                    <a:srgbClr val="000000"/>
                  </a:solidFill>
                  <a:ea typeface="+mn-ea"/>
                  <a:cs typeface="+mn-cs"/>
                </a:endParaRPr>
              </a:p>
            </p:txBody>
          </p:sp>
          <p:sp>
            <p:nvSpPr>
              <p:cNvPr id="12" name="Freeform 5">
                <a:extLst>
                  <a:ext uri="{FF2B5EF4-FFF2-40B4-BE49-F238E27FC236}">
                    <a16:creationId xmlns:a16="http://schemas.microsoft.com/office/drawing/2014/main" id="{859C1A59-26B1-8825-96CE-6713834AA296}"/>
                  </a:ext>
                </a:extLst>
              </p:cNvPr>
              <p:cNvSpPr>
                <a:spLocks/>
              </p:cNvSpPr>
              <p:nvPr/>
            </p:nvSpPr>
            <p:spPr bwMode="auto">
              <a:xfrm>
                <a:off x="1052830" y="2029042"/>
                <a:ext cx="1014413" cy="1116013"/>
              </a:xfrm>
              <a:custGeom>
                <a:avLst/>
                <a:gdLst>
                  <a:gd name="T0" fmla="*/ 255 w 283"/>
                  <a:gd name="T1" fmla="*/ 249 h 249"/>
                  <a:gd name="T2" fmla="*/ 28 w 283"/>
                  <a:gd name="T3" fmla="*/ 249 h 249"/>
                  <a:gd name="T4" fmla="*/ 0 w 283"/>
                  <a:gd name="T5" fmla="*/ 221 h 249"/>
                  <a:gd name="T6" fmla="*/ 0 w 283"/>
                  <a:gd name="T7" fmla="*/ 28 h 249"/>
                  <a:gd name="T8" fmla="*/ 28 w 283"/>
                  <a:gd name="T9" fmla="*/ 0 h 249"/>
                  <a:gd name="T10" fmla="*/ 255 w 283"/>
                  <a:gd name="T11" fmla="*/ 0 h 249"/>
                  <a:gd name="T12" fmla="*/ 283 w 283"/>
                  <a:gd name="T13" fmla="*/ 28 h 249"/>
                  <a:gd name="T14" fmla="*/ 283 w 283"/>
                  <a:gd name="T15" fmla="*/ 221 h 249"/>
                  <a:gd name="T16" fmla="*/ 255 w 283"/>
                  <a:gd name="T17"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249">
                    <a:moveTo>
                      <a:pt x="255" y="249"/>
                    </a:moveTo>
                    <a:cubicBezTo>
                      <a:pt x="28" y="249"/>
                      <a:pt x="28" y="249"/>
                      <a:pt x="28" y="249"/>
                    </a:cubicBezTo>
                    <a:cubicBezTo>
                      <a:pt x="12" y="249"/>
                      <a:pt x="0" y="237"/>
                      <a:pt x="0" y="221"/>
                    </a:cubicBezTo>
                    <a:cubicBezTo>
                      <a:pt x="0" y="28"/>
                      <a:pt x="0" y="28"/>
                      <a:pt x="0" y="28"/>
                    </a:cubicBezTo>
                    <a:cubicBezTo>
                      <a:pt x="0" y="13"/>
                      <a:pt x="12" y="0"/>
                      <a:pt x="28" y="0"/>
                    </a:cubicBezTo>
                    <a:cubicBezTo>
                      <a:pt x="255" y="0"/>
                      <a:pt x="255" y="0"/>
                      <a:pt x="255" y="0"/>
                    </a:cubicBezTo>
                    <a:cubicBezTo>
                      <a:pt x="271" y="0"/>
                      <a:pt x="283" y="13"/>
                      <a:pt x="283" y="28"/>
                    </a:cubicBezTo>
                    <a:cubicBezTo>
                      <a:pt x="283" y="221"/>
                      <a:pt x="283" y="221"/>
                      <a:pt x="283" y="221"/>
                    </a:cubicBezTo>
                    <a:cubicBezTo>
                      <a:pt x="283" y="237"/>
                      <a:pt x="271" y="249"/>
                      <a:pt x="255" y="249"/>
                    </a:cubicBezTo>
                    <a:close/>
                  </a:path>
                </a:pathLst>
              </a:custGeom>
              <a:solidFill>
                <a:srgbClr val="436F8C"/>
              </a:solidFill>
              <a:ln w="14288" cap="flat">
                <a:solidFill>
                  <a:srgbClr val="224760"/>
                </a:solidFill>
                <a:prstDash val="solid"/>
                <a:miter lim="800000"/>
                <a:headEnd/>
                <a:tailEnd/>
              </a:ln>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4" name="Freeform 7">
                <a:extLst>
                  <a:ext uri="{FF2B5EF4-FFF2-40B4-BE49-F238E27FC236}">
                    <a16:creationId xmlns:a16="http://schemas.microsoft.com/office/drawing/2014/main" id="{3353C4F2-969C-268E-30DD-A67EB6A0C31E}"/>
                  </a:ext>
                </a:extLst>
              </p:cNvPr>
              <p:cNvSpPr>
                <a:spLocks/>
              </p:cNvSpPr>
              <p:nvPr/>
            </p:nvSpPr>
            <p:spPr bwMode="auto">
              <a:xfrm>
                <a:off x="3484880" y="3204129"/>
                <a:ext cx="74613" cy="85725"/>
              </a:xfrm>
              <a:custGeom>
                <a:avLst/>
                <a:gdLst>
                  <a:gd name="T0" fmla="*/ 0 w 47"/>
                  <a:gd name="T1" fmla="*/ 54 h 54"/>
                  <a:gd name="T2" fmla="*/ 47 w 47"/>
                  <a:gd name="T3" fmla="*/ 27 h 54"/>
                  <a:gd name="T4" fmla="*/ 0 w 47"/>
                  <a:gd name="T5" fmla="*/ 0 h 54"/>
                  <a:gd name="T6" fmla="*/ 0 w 47"/>
                  <a:gd name="T7" fmla="*/ 54 h 54"/>
                </a:gdLst>
                <a:ahLst/>
                <a:cxnLst>
                  <a:cxn ang="0">
                    <a:pos x="T0" y="T1"/>
                  </a:cxn>
                  <a:cxn ang="0">
                    <a:pos x="T2" y="T3"/>
                  </a:cxn>
                  <a:cxn ang="0">
                    <a:pos x="T4" y="T5"/>
                  </a:cxn>
                  <a:cxn ang="0">
                    <a:pos x="T6" y="T7"/>
                  </a:cxn>
                </a:cxnLst>
                <a:rect l="0" t="0" r="r" b="b"/>
                <a:pathLst>
                  <a:path w="47" h="54">
                    <a:moveTo>
                      <a:pt x="0" y="54"/>
                    </a:moveTo>
                    <a:lnTo>
                      <a:pt x="47" y="27"/>
                    </a:lnTo>
                    <a:lnTo>
                      <a:pt x="0" y="0"/>
                    </a:lnTo>
                    <a:lnTo>
                      <a:pt x="0" y="5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5" name="Freeform 8">
                <a:extLst>
                  <a:ext uri="{FF2B5EF4-FFF2-40B4-BE49-F238E27FC236}">
                    <a16:creationId xmlns:a16="http://schemas.microsoft.com/office/drawing/2014/main" id="{9FC95E62-5B0F-5CE9-EA5A-B38A96E3CAE5}"/>
                  </a:ext>
                </a:extLst>
              </p:cNvPr>
              <p:cNvSpPr>
                <a:spLocks/>
              </p:cNvSpPr>
              <p:nvPr/>
            </p:nvSpPr>
            <p:spPr bwMode="auto">
              <a:xfrm>
                <a:off x="3559493" y="1711599"/>
                <a:ext cx="3394075" cy="407988"/>
              </a:xfrm>
              <a:custGeom>
                <a:avLst/>
                <a:gdLst>
                  <a:gd name="T0" fmla="*/ 928 w 948"/>
                  <a:gd name="T1" fmla="*/ 114 h 114"/>
                  <a:gd name="T2" fmla="*/ 19 w 948"/>
                  <a:gd name="T3" fmla="*/ 114 h 114"/>
                  <a:gd name="T4" fmla="*/ 0 w 948"/>
                  <a:gd name="T5" fmla="*/ 94 h 114"/>
                  <a:gd name="T6" fmla="*/ 0 w 948"/>
                  <a:gd name="T7" fmla="*/ 20 h 114"/>
                  <a:gd name="T8" fmla="*/ 19 w 948"/>
                  <a:gd name="T9" fmla="*/ 0 h 114"/>
                  <a:gd name="T10" fmla="*/ 928 w 948"/>
                  <a:gd name="T11" fmla="*/ 0 h 114"/>
                  <a:gd name="T12" fmla="*/ 948 w 948"/>
                  <a:gd name="T13" fmla="*/ 20 h 114"/>
                  <a:gd name="T14" fmla="*/ 948 w 948"/>
                  <a:gd name="T15" fmla="*/ 94 h 114"/>
                  <a:gd name="T16" fmla="*/ 928 w 948"/>
                  <a:gd name="T1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114">
                    <a:moveTo>
                      <a:pt x="928" y="114"/>
                    </a:moveTo>
                    <a:cubicBezTo>
                      <a:pt x="19" y="114"/>
                      <a:pt x="19" y="114"/>
                      <a:pt x="19" y="114"/>
                    </a:cubicBezTo>
                    <a:cubicBezTo>
                      <a:pt x="8" y="114"/>
                      <a:pt x="0" y="105"/>
                      <a:pt x="0" y="94"/>
                    </a:cubicBezTo>
                    <a:cubicBezTo>
                      <a:pt x="0" y="20"/>
                      <a:pt x="0" y="20"/>
                      <a:pt x="0" y="20"/>
                    </a:cubicBezTo>
                    <a:cubicBezTo>
                      <a:pt x="0" y="9"/>
                      <a:pt x="8" y="0"/>
                      <a:pt x="19" y="0"/>
                    </a:cubicBezTo>
                    <a:cubicBezTo>
                      <a:pt x="928" y="0"/>
                      <a:pt x="928" y="0"/>
                      <a:pt x="928" y="0"/>
                    </a:cubicBezTo>
                    <a:cubicBezTo>
                      <a:pt x="939" y="0"/>
                      <a:pt x="948" y="9"/>
                      <a:pt x="948" y="20"/>
                    </a:cubicBezTo>
                    <a:cubicBezTo>
                      <a:pt x="948" y="94"/>
                      <a:pt x="948" y="94"/>
                      <a:pt x="948" y="94"/>
                    </a:cubicBezTo>
                    <a:cubicBezTo>
                      <a:pt x="948" y="105"/>
                      <a:pt x="939" y="114"/>
                      <a:pt x="928" y="114"/>
                    </a:cubicBezTo>
                    <a:close/>
                  </a:path>
                </a:pathLst>
              </a:custGeom>
              <a:solidFill>
                <a:srgbClr val="0070C0"/>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6" name="Freeform 9">
                <a:extLst>
                  <a:ext uri="{FF2B5EF4-FFF2-40B4-BE49-F238E27FC236}">
                    <a16:creationId xmlns:a16="http://schemas.microsoft.com/office/drawing/2014/main" id="{31CE9FB3-C17B-97A7-7C39-C9DDBFA1F022}"/>
                  </a:ext>
                </a:extLst>
              </p:cNvPr>
              <p:cNvSpPr>
                <a:spLocks/>
              </p:cNvSpPr>
              <p:nvPr/>
            </p:nvSpPr>
            <p:spPr bwMode="auto">
              <a:xfrm>
                <a:off x="3559493" y="3046686"/>
                <a:ext cx="3394075" cy="404814"/>
              </a:xfrm>
              <a:custGeom>
                <a:avLst/>
                <a:gdLst>
                  <a:gd name="T0" fmla="*/ 928 w 948"/>
                  <a:gd name="T1" fmla="*/ 113 h 113"/>
                  <a:gd name="T2" fmla="*/ 19 w 948"/>
                  <a:gd name="T3" fmla="*/ 113 h 113"/>
                  <a:gd name="T4" fmla="*/ 0 w 948"/>
                  <a:gd name="T5" fmla="*/ 93 h 113"/>
                  <a:gd name="T6" fmla="*/ 0 w 948"/>
                  <a:gd name="T7" fmla="*/ 20 h 113"/>
                  <a:gd name="T8" fmla="*/ 19 w 948"/>
                  <a:gd name="T9" fmla="*/ 0 h 113"/>
                  <a:gd name="T10" fmla="*/ 928 w 948"/>
                  <a:gd name="T11" fmla="*/ 0 h 113"/>
                  <a:gd name="T12" fmla="*/ 948 w 948"/>
                  <a:gd name="T13" fmla="*/ 20 h 113"/>
                  <a:gd name="T14" fmla="*/ 948 w 948"/>
                  <a:gd name="T15" fmla="*/ 93 h 113"/>
                  <a:gd name="T16" fmla="*/ 928 w 94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113">
                    <a:moveTo>
                      <a:pt x="928" y="113"/>
                    </a:moveTo>
                    <a:cubicBezTo>
                      <a:pt x="19" y="113"/>
                      <a:pt x="19" y="113"/>
                      <a:pt x="19" y="113"/>
                    </a:cubicBezTo>
                    <a:cubicBezTo>
                      <a:pt x="8" y="113"/>
                      <a:pt x="0" y="104"/>
                      <a:pt x="0" y="93"/>
                    </a:cubicBezTo>
                    <a:cubicBezTo>
                      <a:pt x="0" y="20"/>
                      <a:pt x="0" y="20"/>
                      <a:pt x="0" y="20"/>
                    </a:cubicBezTo>
                    <a:cubicBezTo>
                      <a:pt x="0" y="9"/>
                      <a:pt x="8" y="0"/>
                      <a:pt x="19" y="0"/>
                    </a:cubicBezTo>
                    <a:cubicBezTo>
                      <a:pt x="928" y="0"/>
                      <a:pt x="928" y="0"/>
                      <a:pt x="928" y="0"/>
                    </a:cubicBezTo>
                    <a:cubicBezTo>
                      <a:pt x="939" y="0"/>
                      <a:pt x="948" y="9"/>
                      <a:pt x="948" y="20"/>
                    </a:cubicBezTo>
                    <a:cubicBezTo>
                      <a:pt x="948" y="93"/>
                      <a:pt x="948" y="93"/>
                      <a:pt x="948" y="93"/>
                    </a:cubicBezTo>
                    <a:cubicBezTo>
                      <a:pt x="948" y="104"/>
                      <a:pt x="939" y="113"/>
                      <a:pt x="928" y="113"/>
                    </a:cubicBezTo>
                    <a:close/>
                  </a:path>
                </a:pathLst>
              </a:custGeom>
              <a:solidFill>
                <a:srgbClr val="2E6C37"/>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solidFill>
                    <a:srgbClr val="FFFFFF"/>
                  </a:solidFill>
                  <a:ea typeface="+mn-ea"/>
                  <a:cs typeface="+mn-cs"/>
                </a:endParaRPr>
              </a:p>
            </p:txBody>
          </p:sp>
          <p:sp>
            <p:nvSpPr>
              <p:cNvPr id="17" name="Rectangle 10">
                <a:extLst>
                  <a:ext uri="{FF2B5EF4-FFF2-40B4-BE49-F238E27FC236}">
                    <a16:creationId xmlns:a16="http://schemas.microsoft.com/office/drawing/2014/main" id="{B5F27BFA-77F2-001E-519C-E135A3253BDF}"/>
                  </a:ext>
                </a:extLst>
              </p:cNvPr>
              <p:cNvSpPr>
                <a:spLocks noChangeArrowheads="1"/>
              </p:cNvSpPr>
              <p:nvPr/>
            </p:nvSpPr>
            <p:spPr bwMode="auto">
              <a:xfrm>
                <a:off x="4944180" y="3073954"/>
                <a:ext cx="624701" cy="3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1000" b="1" kern="1200" noProof="0" dirty="0">
                    <a:solidFill>
                      <a:srgbClr val="FFFFFF"/>
                    </a:solidFill>
                    <a:ea typeface="+mn-ea"/>
                    <a:cs typeface="+mn-cs"/>
                  </a:rPr>
                  <a:t>Placebo OD</a:t>
                </a:r>
              </a:p>
              <a:p>
                <a:pPr algn="ctr" defTabSz="914354">
                  <a:buClrTx/>
                  <a:defRPr/>
                </a:pPr>
                <a:r>
                  <a:rPr lang="en-US" sz="1000" b="1" kern="1200" noProof="0" dirty="0">
                    <a:solidFill>
                      <a:srgbClr val="FFFFFF"/>
                    </a:solidFill>
                    <a:ea typeface="+mn-ea"/>
                    <a:cs typeface="+mn-cs"/>
                  </a:rPr>
                  <a:t>N</a:t>
                </a:r>
                <a:r>
                  <a:rPr lang="en-US" sz="1000" b="1" kern="1200" dirty="0">
                    <a:solidFill>
                      <a:srgbClr val="FFFFFF"/>
                    </a:solidFill>
                    <a:ea typeface="+mn-ea"/>
                    <a:cs typeface="+mn-cs"/>
                  </a:rPr>
                  <a:t>=6165</a:t>
                </a:r>
                <a:endParaRPr lang="en-US" sz="1000" b="1" kern="1200" noProof="0" dirty="0">
                  <a:solidFill>
                    <a:srgbClr val="FFFFFF"/>
                  </a:solidFill>
                  <a:ea typeface="+mn-ea"/>
                  <a:cs typeface="+mn-cs"/>
                </a:endParaRPr>
              </a:p>
            </p:txBody>
          </p:sp>
          <p:sp>
            <p:nvSpPr>
              <p:cNvPr id="19" name="Rectangle 12">
                <a:extLst>
                  <a:ext uri="{FF2B5EF4-FFF2-40B4-BE49-F238E27FC236}">
                    <a16:creationId xmlns:a16="http://schemas.microsoft.com/office/drawing/2014/main" id="{C06A0A8E-EBA2-BE28-E868-417F7E2BF3C8}"/>
                  </a:ext>
                </a:extLst>
              </p:cNvPr>
              <p:cNvSpPr>
                <a:spLocks noChangeArrowheads="1"/>
              </p:cNvSpPr>
              <p:nvPr/>
            </p:nvSpPr>
            <p:spPr bwMode="auto">
              <a:xfrm>
                <a:off x="4666165" y="1740454"/>
                <a:ext cx="1182318" cy="3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1000" b="1" kern="1200" noProof="0" dirty="0">
                    <a:solidFill>
                      <a:srgbClr val="FFFFFF"/>
                    </a:solidFill>
                    <a:ea typeface="+mn-ea"/>
                    <a:cs typeface="+mn-cs"/>
                  </a:rPr>
                  <a:t>Asundexian 50 mg OD</a:t>
                </a:r>
                <a:endParaRPr lang="en-US" sz="1000" b="1" kern="1200" noProof="0" dirty="0">
                  <a:solidFill>
                    <a:srgbClr val="000000"/>
                  </a:solidFill>
                  <a:highlight>
                    <a:srgbClr val="FF00FF"/>
                  </a:highlight>
                  <a:ea typeface="+mn-ea"/>
                  <a:cs typeface="+mn-cs"/>
                </a:endParaRPr>
              </a:p>
              <a:p>
                <a:pPr algn="ctr" defTabSz="914354">
                  <a:buClrTx/>
                  <a:defRPr/>
                </a:pPr>
                <a:r>
                  <a:rPr lang="en-US" sz="1000" b="1" kern="1200" noProof="0" dirty="0">
                    <a:solidFill>
                      <a:srgbClr val="FFFFFF"/>
                    </a:solidFill>
                  </a:rPr>
                  <a:t>N</a:t>
                </a:r>
                <a:r>
                  <a:rPr lang="en-US" sz="1000" b="1" kern="1200" dirty="0">
                    <a:solidFill>
                      <a:srgbClr val="FFFFFF"/>
                    </a:solidFill>
                  </a:rPr>
                  <a:t>=6162</a:t>
                </a:r>
                <a:endParaRPr lang="en-US" sz="1000" kern="1200" noProof="0" dirty="0">
                  <a:solidFill>
                    <a:srgbClr val="000000"/>
                  </a:solidFill>
                </a:endParaRPr>
              </a:p>
            </p:txBody>
          </p:sp>
          <p:sp>
            <p:nvSpPr>
              <p:cNvPr id="21" name="Freeform 14">
                <a:extLst>
                  <a:ext uri="{FF2B5EF4-FFF2-40B4-BE49-F238E27FC236}">
                    <a16:creationId xmlns:a16="http://schemas.microsoft.com/office/drawing/2014/main" id="{187D33C5-7556-68B1-D8D3-2395C7BB79D2}"/>
                  </a:ext>
                </a:extLst>
              </p:cNvPr>
              <p:cNvSpPr>
                <a:spLocks/>
              </p:cNvSpPr>
              <p:nvPr/>
            </p:nvSpPr>
            <p:spPr bwMode="auto">
              <a:xfrm>
                <a:off x="2313305" y="2165306"/>
                <a:ext cx="781050" cy="843975"/>
              </a:xfrm>
              <a:custGeom>
                <a:avLst/>
                <a:gdLst>
                  <a:gd name="T0" fmla="*/ 190 w 218"/>
                  <a:gd name="T1" fmla="*/ 200 h 200"/>
                  <a:gd name="T2" fmla="*/ 28 w 218"/>
                  <a:gd name="T3" fmla="*/ 200 h 200"/>
                  <a:gd name="T4" fmla="*/ 0 w 218"/>
                  <a:gd name="T5" fmla="*/ 172 h 200"/>
                  <a:gd name="T6" fmla="*/ 0 w 218"/>
                  <a:gd name="T7" fmla="*/ 28 h 200"/>
                  <a:gd name="T8" fmla="*/ 28 w 218"/>
                  <a:gd name="T9" fmla="*/ 0 h 200"/>
                  <a:gd name="T10" fmla="*/ 190 w 218"/>
                  <a:gd name="T11" fmla="*/ 0 h 200"/>
                  <a:gd name="T12" fmla="*/ 218 w 218"/>
                  <a:gd name="T13" fmla="*/ 28 h 200"/>
                  <a:gd name="T14" fmla="*/ 218 w 218"/>
                  <a:gd name="T15" fmla="*/ 172 h 200"/>
                  <a:gd name="T16" fmla="*/ 190 w 218"/>
                  <a:gd name="T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200">
                    <a:moveTo>
                      <a:pt x="190" y="200"/>
                    </a:moveTo>
                    <a:cubicBezTo>
                      <a:pt x="28" y="200"/>
                      <a:pt x="28" y="200"/>
                      <a:pt x="28" y="200"/>
                    </a:cubicBezTo>
                    <a:cubicBezTo>
                      <a:pt x="12" y="200"/>
                      <a:pt x="0" y="188"/>
                      <a:pt x="0" y="172"/>
                    </a:cubicBezTo>
                    <a:cubicBezTo>
                      <a:pt x="0" y="28"/>
                      <a:pt x="0" y="28"/>
                      <a:pt x="0" y="28"/>
                    </a:cubicBezTo>
                    <a:cubicBezTo>
                      <a:pt x="0" y="12"/>
                      <a:pt x="12" y="0"/>
                      <a:pt x="28" y="0"/>
                    </a:cubicBezTo>
                    <a:cubicBezTo>
                      <a:pt x="190" y="0"/>
                      <a:pt x="190" y="0"/>
                      <a:pt x="190" y="0"/>
                    </a:cubicBezTo>
                    <a:cubicBezTo>
                      <a:pt x="206" y="0"/>
                      <a:pt x="218" y="12"/>
                      <a:pt x="218" y="28"/>
                    </a:cubicBezTo>
                    <a:cubicBezTo>
                      <a:pt x="218" y="172"/>
                      <a:pt x="218" y="172"/>
                      <a:pt x="218" y="172"/>
                    </a:cubicBezTo>
                    <a:cubicBezTo>
                      <a:pt x="218" y="188"/>
                      <a:pt x="206" y="200"/>
                      <a:pt x="190" y="200"/>
                    </a:cubicBezTo>
                    <a:close/>
                  </a:path>
                </a:pathLst>
              </a:custGeom>
              <a:solidFill>
                <a:schemeClr val="bg2">
                  <a:lumMod val="90000"/>
                </a:schemeClr>
              </a:solidFill>
              <a:ln w="14288" cap="flat">
                <a:solidFill>
                  <a:schemeClr val="accent3">
                    <a:lumMod val="50000"/>
                    <a:lumOff val="50000"/>
                  </a:schemeClr>
                </a:solidFill>
                <a:prstDash val="solid"/>
                <a:miter lim="800000"/>
                <a:headEnd/>
                <a:tailEnd/>
              </a:ln>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22" name="Oval 15">
                <a:extLst>
                  <a:ext uri="{FF2B5EF4-FFF2-40B4-BE49-F238E27FC236}">
                    <a16:creationId xmlns:a16="http://schemas.microsoft.com/office/drawing/2014/main" id="{26185D92-4B9A-AB5F-563B-FE093991DB97}"/>
                  </a:ext>
                </a:extLst>
              </p:cNvPr>
              <p:cNvSpPr>
                <a:spLocks noChangeArrowheads="1"/>
              </p:cNvSpPr>
              <p:nvPr/>
            </p:nvSpPr>
            <p:spPr bwMode="auto">
              <a:xfrm>
                <a:off x="2546902" y="2296079"/>
                <a:ext cx="313857" cy="409712"/>
              </a:xfrm>
              <a:prstGeom prst="ellipse">
                <a:avLst/>
              </a:prstGeom>
              <a:solidFill>
                <a:schemeClr val="accent4"/>
              </a:solidFill>
              <a:ln w="14288" cap="flat">
                <a:solidFill>
                  <a:schemeClr val="accent4"/>
                </a:solidFill>
                <a:prstDash val="solid"/>
                <a:miter lim="800000"/>
                <a:headEnd/>
                <a:tailEnd/>
              </a:ln>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23" name="Rectangle 16">
                <a:extLst>
                  <a:ext uri="{FF2B5EF4-FFF2-40B4-BE49-F238E27FC236}">
                    <a16:creationId xmlns:a16="http://schemas.microsoft.com/office/drawing/2014/main" id="{881C9F6F-580F-9551-8306-167B10D3791F}"/>
                  </a:ext>
                </a:extLst>
              </p:cNvPr>
              <p:cNvSpPr>
                <a:spLocks noChangeArrowheads="1"/>
              </p:cNvSpPr>
              <p:nvPr/>
            </p:nvSpPr>
            <p:spPr bwMode="auto">
              <a:xfrm>
                <a:off x="2514659" y="2755060"/>
                <a:ext cx="392709" cy="14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914354">
                  <a:buClrTx/>
                  <a:defRPr/>
                </a:pPr>
                <a:r>
                  <a:rPr lang="en-US" sz="800" b="1" kern="1200" noProof="0" dirty="0">
                    <a:solidFill>
                      <a:schemeClr val="bg1"/>
                    </a:solidFill>
                    <a:ea typeface="+mn-ea"/>
                    <a:cs typeface="+mn-cs"/>
                  </a:rPr>
                  <a:t>N</a:t>
                </a:r>
                <a:r>
                  <a:rPr lang="en-US" sz="800" b="1" kern="1200" dirty="0">
                    <a:solidFill>
                      <a:schemeClr val="bg1"/>
                    </a:solidFill>
                    <a:ea typeface="+mn-ea"/>
                    <a:cs typeface="+mn-cs"/>
                  </a:rPr>
                  <a:t>=12,337</a:t>
                </a:r>
                <a:endParaRPr lang="en-US" sz="800" b="1" kern="1200" noProof="0" dirty="0">
                  <a:solidFill>
                    <a:schemeClr val="bg1"/>
                  </a:solidFill>
                  <a:ea typeface="+mn-ea"/>
                  <a:cs typeface="+mn-cs"/>
                </a:endParaRPr>
              </a:p>
            </p:txBody>
          </p:sp>
          <p:sp>
            <p:nvSpPr>
              <p:cNvPr id="24" name="Freeform 17">
                <a:extLst>
                  <a:ext uri="{FF2B5EF4-FFF2-40B4-BE49-F238E27FC236}">
                    <a16:creationId xmlns:a16="http://schemas.microsoft.com/office/drawing/2014/main" id="{B8368F83-FBC4-3A09-09CC-D73984CD4DC5}"/>
                  </a:ext>
                </a:extLst>
              </p:cNvPr>
              <p:cNvSpPr>
                <a:spLocks noEditPoints="1"/>
              </p:cNvSpPr>
              <p:nvPr/>
            </p:nvSpPr>
            <p:spPr bwMode="auto">
              <a:xfrm>
                <a:off x="2646680" y="2384979"/>
                <a:ext cx="114300" cy="130175"/>
              </a:xfrm>
              <a:custGeom>
                <a:avLst/>
                <a:gdLst>
                  <a:gd name="T0" fmla="*/ 0 w 32"/>
                  <a:gd name="T1" fmla="*/ 36 h 36"/>
                  <a:gd name="T2" fmla="*/ 0 w 32"/>
                  <a:gd name="T3" fmla="*/ 0 h 36"/>
                  <a:gd name="T4" fmla="*/ 15 w 32"/>
                  <a:gd name="T5" fmla="*/ 0 h 36"/>
                  <a:gd name="T6" fmla="*/ 23 w 32"/>
                  <a:gd name="T7" fmla="*/ 1 h 36"/>
                  <a:gd name="T8" fmla="*/ 27 w 32"/>
                  <a:gd name="T9" fmla="*/ 5 h 36"/>
                  <a:gd name="T10" fmla="*/ 29 w 32"/>
                  <a:gd name="T11" fmla="*/ 10 h 36"/>
                  <a:gd name="T12" fmla="*/ 27 w 32"/>
                  <a:gd name="T13" fmla="*/ 17 h 36"/>
                  <a:gd name="T14" fmla="*/ 20 w 32"/>
                  <a:gd name="T15" fmla="*/ 20 h 36"/>
                  <a:gd name="T16" fmla="*/ 23 w 32"/>
                  <a:gd name="T17" fmla="*/ 23 h 36"/>
                  <a:gd name="T18" fmla="*/ 27 w 32"/>
                  <a:gd name="T19" fmla="*/ 29 h 36"/>
                  <a:gd name="T20" fmla="*/ 32 w 32"/>
                  <a:gd name="T21" fmla="*/ 36 h 36"/>
                  <a:gd name="T22" fmla="*/ 23 w 32"/>
                  <a:gd name="T23" fmla="*/ 36 h 36"/>
                  <a:gd name="T24" fmla="*/ 18 w 32"/>
                  <a:gd name="T25" fmla="*/ 28 h 36"/>
                  <a:gd name="T26" fmla="*/ 14 w 32"/>
                  <a:gd name="T27" fmla="*/ 23 h 36"/>
                  <a:gd name="T28" fmla="*/ 12 w 32"/>
                  <a:gd name="T29" fmla="*/ 21 h 36"/>
                  <a:gd name="T30" fmla="*/ 9 w 32"/>
                  <a:gd name="T31" fmla="*/ 21 h 36"/>
                  <a:gd name="T32" fmla="*/ 7 w 32"/>
                  <a:gd name="T33" fmla="*/ 21 h 36"/>
                  <a:gd name="T34" fmla="*/ 7 w 32"/>
                  <a:gd name="T35" fmla="*/ 36 h 36"/>
                  <a:gd name="T36" fmla="*/ 0 w 32"/>
                  <a:gd name="T37" fmla="*/ 36 h 36"/>
                  <a:gd name="T38" fmla="*/ 7 w 32"/>
                  <a:gd name="T39" fmla="*/ 15 h 36"/>
                  <a:gd name="T40" fmla="*/ 12 w 32"/>
                  <a:gd name="T41" fmla="*/ 15 h 36"/>
                  <a:gd name="T42" fmla="*/ 19 w 32"/>
                  <a:gd name="T43" fmla="*/ 15 h 36"/>
                  <a:gd name="T44" fmla="*/ 21 w 32"/>
                  <a:gd name="T45" fmla="*/ 13 h 36"/>
                  <a:gd name="T46" fmla="*/ 22 w 32"/>
                  <a:gd name="T47" fmla="*/ 11 h 36"/>
                  <a:gd name="T48" fmla="*/ 21 w 32"/>
                  <a:gd name="T49" fmla="*/ 8 h 36"/>
                  <a:gd name="T50" fmla="*/ 18 w 32"/>
                  <a:gd name="T51" fmla="*/ 6 h 36"/>
                  <a:gd name="T52" fmla="*/ 13 w 32"/>
                  <a:gd name="T53" fmla="*/ 6 h 36"/>
                  <a:gd name="T54" fmla="*/ 7 w 32"/>
                  <a:gd name="T55" fmla="*/ 6 h 36"/>
                  <a:gd name="T56" fmla="*/ 7 w 32"/>
                  <a:gd name="T57"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36"/>
                    </a:moveTo>
                    <a:cubicBezTo>
                      <a:pt x="0" y="0"/>
                      <a:pt x="0" y="0"/>
                      <a:pt x="0" y="0"/>
                    </a:cubicBezTo>
                    <a:cubicBezTo>
                      <a:pt x="15" y="0"/>
                      <a:pt x="15" y="0"/>
                      <a:pt x="15" y="0"/>
                    </a:cubicBezTo>
                    <a:cubicBezTo>
                      <a:pt x="19" y="0"/>
                      <a:pt x="22" y="1"/>
                      <a:pt x="23" y="1"/>
                    </a:cubicBezTo>
                    <a:cubicBezTo>
                      <a:pt x="25" y="2"/>
                      <a:pt x="26" y="3"/>
                      <a:pt x="27" y="5"/>
                    </a:cubicBezTo>
                    <a:cubicBezTo>
                      <a:pt x="28" y="6"/>
                      <a:pt x="29" y="8"/>
                      <a:pt x="29" y="10"/>
                    </a:cubicBezTo>
                    <a:cubicBezTo>
                      <a:pt x="29" y="13"/>
                      <a:pt x="28" y="15"/>
                      <a:pt x="27" y="17"/>
                    </a:cubicBezTo>
                    <a:cubicBezTo>
                      <a:pt x="25" y="18"/>
                      <a:pt x="23" y="20"/>
                      <a:pt x="20" y="20"/>
                    </a:cubicBezTo>
                    <a:cubicBezTo>
                      <a:pt x="21" y="21"/>
                      <a:pt x="22" y="22"/>
                      <a:pt x="23" y="23"/>
                    </a:cubicBezTo>
                    <a:cubicBezTo>
                      <a:pt x="24" y="24"/>
                      <a:pt x="26" y="26"/>
                      <a:pt x="27" y="29"/>
                    </a:cubicBezTo>
                    <a:cubicBezTo>
                      <a:pt x="32" y="36"/>
                      <a:pt x="32" y="36"/>
                      <a:pt x="32" y="36"/>
                    </a:cubicBezTo>
                    <a:cubicBezTo>
                      <a:pt x="23" y="36"/>
                      <a:pt x="23" y="36"/>
                      <a:pt x="23" y="36"/>
                    </a:cubicBezTo>
                    <a:cubicBezTo>
                      <a:pt x="18" y="28"/>
                      <a:pt x="18" y="28"/>
                      <a:pt x="18" y="28"/>
                    </a:cubicBezTo>
                    <a:cubicBezTo>
                      <a:pt x="16" y="25"/>
                      <a:pt x="15" y="23"/>
                      <a:pt x="14" y="23"/>
                    </a:cubicBezTo>
                    <a:cubicBezTo>
                      <a:pt x="14" y="22"/>
                      <a:pt x="13" y="21"/>
                      <a:pt x="12" y="21"/>
                    </a:cubicBezTo>
                    <a:cubicBezTo>
                      <a:pt x="11" y="21"/>
                      <a:pt x="10" y="21"/>
                      <a:pt x="9" y="21"/>
                    </a:cubicBezTo>
                    <a:cubicBezTo>
                      <a:pt x="7" y="21"/>
                      <a:pt x="7" y="21"/>
                      <a:pt x="7" y="21"/>
                    </a:cubicBezTo>
                    <a:cubicBezTo>
                      <a:pt x="7" y="36"/>
                      <a:pt x="7" y="36"/>
                      <a:pt x="7" y="36"/>
                    </a:cubicBezTo>
                    <a:lnTo>
                      <a:pt x="0" y="36"/>
                    </a:lnTo>
                    <a:close/>
                    <a:moveTo>
                      <a:pt x="7" y="15"/>
                    </a:moveTo>
                    <a:cubicBezTo>
                      <a:pt x="12" y="15"/>
                      <a:pt x="12" y="15"/>
                      <a:pt x="12" y="15"/>
                    </a:cubicBezTo>
                    <a:cubicBezTo>
                      <a:pt x="16" y="15"/>
                      <a:pt x="18" y="15"/>
                      <a:pt x="19" y="15"/>
                    </a:cubicBezTo>
                    <a:cubicBezTo>
                      <a:pt x="20" y="14"/>
                      <a:pt x="20" y="14"/>
                      <a:pt x="21" y="13"/>
                    </a:cubicBezTo>
                    <a:cubicBezTo>
                      <a:pt x="21" y="13"/>
                      <a:pt x="22" y="12"/>
                      <a:pt x="22" y="11"/>
                    </a:cubicBezTo>
                    <a:cubicBezTo>
                      <a:pt x="22" y="9"/>
                      <a:pt x="21" y="8"/>
                      <a:pt x="21" y="8"/>
                    </a:cubicBezTo>
                    <a:cubicBezTo>
                      <a:pt x="20" y="7"/>
                      <a:pt x="19" y="7"/>
                      <a:pt x="18" y="6"/>
                    </a:cubicBezTo>
                    <a:cubicBezTo>
                      <a:pt x="17" y="6"/>
                      <a:pt x="16" y="6"/>
                      <a:pt x="13" y="6"/>
                    </a:cubicBezTo>
                    <a:cubicBezTo>
                      <a:pt x="7" y="6"/>
                      <a:pt x="7" y="6"/>
                      <a:pt x="7" y="6"/>
                    </a:cubicBezTo>
                    <a:lnTo>
                      <a:pt x="7"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defTabSz="457178">
                  <a:buClrTx/>
                  <a:defRPr/>
                </a:pPr>
                <a:endParaRPr lang="en-US" sz="1800" kern="1200" noProof="0" dirty="0">
                  <a:ea typeface="+mn-ea"/>
                  <a:cs typeface="+mn-cs"/>
                </a:endParaRPr>
              </a:p>
            </p:txBody>
          </p:sp>
          <p:sp>
            <p:nvSpPr>
              <p:cNvPr id="25" name="Rectangle 18">
                <a:extLst>
                  <a:ext uri="{FF2B5EF4-FFF2-40B4-BE49-F238E27FC236}">
                    <a16:creationId xmlns:a16="http://schemas.microsoft.com/office/drawing/2014/main" id="{EC321623-4628-B7D0-8AE5-135A3620282A}"/>
                  </a:ext>
                </a:extLst>
              </p:cNvPr>
              <p:cNvSpPr>
                <a:spLocks noChangeArrowheads="1"/>
              </p:cNvSpPr>
              <p:nvPr/>
            </p:nvSpPr>
            <p:spPr bwMode="auto">
              <a:xfrm>
                <a:off x="2634641" y="2529440"/>
                <a:ext cx="138379" cy="114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800" b="1" kern="1200" noProof="0" dirty="0">
                    <a:solidFill>
                      <a:srgbClr val="FFFFFF"/>
                    </a:solidFill>
                    <a:ea typeface="+mn-ea"/>
                    <a:cs typeface="+mn-cs"/>
                  </a:rPr>
                  <a:t>1:1</a:t>
                </a:r>
                <a:endParaRPr lang="en-US" sz="1800" kern="1200" noProof="0" dirty="0">
                  <a:solidFill>
                    <a:srgbClr val="000000"/>
                  </a:solidFill>
                  <a:ea typeface="+mn-ea"/>
                  <a:cs typeface="+mn-cs"/>
                </a:endParaRPr>
              </a:p>
            </p:txBody>
          </p:sp>
          <p:sp>
            <p:nvSpPr>
              <p:cNvPr id="52" name="Rectangle 45">
                <a:extLst>
                  <a:ext uri="{FF2B5EF4-FFF2-40B4-BE49-F238E27FC236}">
                    <a16:creationId xmlns:a16="http://schemas.microsoft.com/office/drawing/2014/main" id="{8145CEF5-0EDE-E2FF-6242-B72970EEE0F3}"/>
                  </a:ext>
                </a:extLst>
              </p:cNvPr>
              <p:cNvSpPr>
                <a:spLocks noChangeArrowheads="1"/>
              </p:cNvSpPr>
              <p:nvPr/>
            </p:nvSpPr>
            <p:spPr bwMode="auto">
              <a:xfrm>
                <a:off x="1057592" y="2192173"/>
                <a:ext cx="1004888" cy="790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1000" b="1" kern="1200" noProof="0" dirty="0">
                    <a:solidFill>
                      <a:srgbClr val="FFFFFF"/>
                    </a:solidFill>
                    <a:ea typeface="+mn-ea"/>
                    <a:cs typeface="+mn-cs"/>
                  </a:rPr>
                  <a:t>Adults aged </a:t>
                </a:r>
                <a:br>
                  <a:rPr lang="en-US" sz="1000" b="1" kern="1200" noProof="0" dirty="0">
                    <a:solidFill>
                      <a:srgbClr val="FFFFFF"/>
                    </a:solidFill>
                    <a:ea typeface="+mn-ea"/>
                    <a:cs typeface="+mn-cs"/>
                  </a:rPr>
                </a:br>
                <a:r>
                  <a:rPr lang="en-US" sz="1000" b="1" kern="1200" noProof="0" dirty="0">
                    <a:solidFill>
                      <a:srgbClr val="FFFFFF"/>
                    </a:solidFill>
                    <a:ea typeface="+mn-ea"/>
                    <a:cs typeface="+mn-cs"/>
                  </a:rPr>
                  <a:t>≥18 years</a:t>
                </a:r>
                <a:br>
                  <a:rPr lang="en-US" sz="1000" b="1" kern="1200" noProof="0" dirty="0">
                    <a:solidFill>
                      <a:srgbClr val="FFFFFF"/>
                    </a:solidFill>
                    <a:ea typeface="+mn-ea"/>
                    <a:cs typeface="+mn-cs"/>
                  </a:rPr>
                </a:br>
                <a:r>
                  <a:rPr lang="en-US" sz="1000" b="1" kern="1200" noProof="0" dirty="0">
                    <a:solidFill>
                      <a:srgbClr val="FFFFFF"/>
                    </a:solidFill>
                    <a:ea typeface="+mn-ea"/>
                    <a:cs typeface="+mn-cs"/>
                  </a:rPr>
                  <a:t>with acute NCIS</a:t>
                </a:r>
              </a:p>
              <a:p>
                <a:pPr algn="ctr" defTabSz="914354">
                  <a:buClrTx/>
                  <a:defRPr/>
                </a:pPr>
                <a:r>
                  <a:rPr lang="en-US" sz="1000" b="1" kern="1200" noProof="0" dirty="0">
                    <a:solidFill>
                      <a:srgbClr val="FFFFFF"/>
                    </a:solidFill>
                    <a:ea typeface="+mn-ea"/>
                    <a:cs typeface="+mn-cs"/>
                  </a:rPr>
                  <a:t>or high-risk TIA </a:t>
                </a:r>
                <a:br>
                  <a:rPr lang="en-US" sz="1000" b="1" kern="1200" noProof="0" dirty="0">
                    <a:solidFill>
                      <a:srgbClr val="FFFFFF"/>
                    </a:solidFill>
                    <a:ea typeface="+mn-ea"/>
                    <a:cs typeface="+mn-cs"/>
                  </a:rPr>
                </a:br>
                <a:r>
                  <a:rPr lang="en-US" sz="1000" b="1" kern="1200" noProof="0" dirty="0">
                    <a:solidFill>
                      <a:srgbClr val="FFFFFF"/>
                    </a:solidFill>
                    <a:ea typeface="+mn-ea"/>
                    <a:cs typeface="+mn-cs"/>
                  </a:rPr>
                  <a:t>on antiplatelet</a:t>
                </a:r>
                <a:br>
                  <a:rPr lang="en-US" sz="1000" b="1" kern="1200" noProof="0" dirty="0">
                    <a:solidFill>
                      <a:srgbClr val="FFFFFF"/>
                    </a:solidFill>
                    <a:ea typeface="+mn-ea"/>
                    <a:cs typeface="+mn-cs"/>
                  </a:rPr>
                </a:br>
                <a:r>
                  <a:rPr lang="en-US" sz="1000" b="1" kern="1200" noProof="0" dirty="0">
                    <a:solidFill>
                      <a:srgbClr val="FFFFFF"/>
                    </a:solidFill>
                    <a:ea typeface="+mn-ea"/>
                    <a:cs typeface="+mn-cs"/>
                  </a:rPr>
                  <a:t>therapy</a:t>
                </a:r>
                <a:endParaRPr lang="en-US" sz="2400" kern="1200" noProof="0" dirty="0">
                  <a:solidFill>
                    <a:srgbClr val="000000"/>
                  </a:solidFill>
                  <a:ea typeface="+mn-ea"/>
                  <a:cs typeface="+mn-cs"/>
                </a:endParaRPr>
              </a:p>
            </p:txBody>
          </p:sp>
          <p:sp>
            <p:nvSpPr>
              <p:cNvPr id="59" name="Rectangle 52">
                <a:extLst>
                  <a:ext uri="{FF2B5EF4-FFF2-40B4-BE49-F238E27FC236}">
                    <a16:creationId xmlns:a16="http://schemas.microsoft.com/office/drawing/2014/main" id="{C46ADD2B-D5BD-EBE8-F7E0-D4AD4A7929AF}"/>
                  </a:ext>
                </a:extLst>
              </p:cNvPr>
              <p:cNvSpPr>
                <a:spLocks noChangeArrowheads="1"/>
              </p:cNvSpPr>
              <p:nvPr/>
            </p:nvSpPr>
            <p:spPr bwMode="auto">
              <a:xfrm>
                <a:off x="2471916" y="1151552"/>
                <a:ext cx="517804" cy="25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900" b="1" kern="1200" noProof="0" dirty="0">
                    <a:solidFill>
                      <a:srgbClr val="231F20"/>
                    </a:solidFill>
                    <a:ea typeface="+mn-ea"/>
                    <a:cs typeface="+mn-cs"/>
                  </a:rPr>
                  <a:t>Screening</a:t>
                </a:r>
                <a:br>
                  <a:rPr lang="en-US" sz="900" b="1" kern="1200" noProof="0" dirty="0">
                    <a:solidFill>
                      <a:srgbClr val="231F20"/>
                    </a:solidFill>
                    <a:ea typeface="+mn-ea"/>
                    <a:cs typeface="+mn-cs"/>
                  </a:rPr>
                </a:br>
                <a:r>
                  <a:rPr lang="en-US" sz="900" b="1" kern="1200" noProof="0" dirty="0">
                    <a:solidFill>
                      <a:srgbClr val="231F20"/>
                    </a:solidFill>
                    <a:ea typeface="+mn-ea"/>
                    <a:cs typeface="+mn-cs"/>
                  </a:rPr>
                  <a:t>≤72 hours</a:t>
                </a:r>
              </a:p>
            </p:txBody>
          </p:sp>
          <p:sp>
            <p:nvSpPr>
              <p:cNvPr id="61" name="Rectangle 54">
                <a:extLst>
                  <a:ext uri="{FF2B5EF4-FFF2-40B4-BE49-F238E27FC236}">
                    <a16:creationId xmlns:a16="http://schemas.microsoft.com/office/drawing/2014/main" id="{5DE84E27-A8C2-AF05-4847-461D8D2BF63B}"/>
                  </a:ext>
                </a:extLst>
              </p:cNvPr>
              <p:cNvSpPr>
                <a:spLocks noChangeArrowheads="1"/>
              </p:cNvSpPr>
              <p:nvPr/>
            </p:nvSpPr>
            <p:spPr bwMode="auto">
              <a:xfrm>
                <a:off x="1951187" y="1124557"/>
                <a:ext cx="279734" cy="25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900" b="1" kern="1200" noProof="0" dirty="0">
                    <a:solidFill>
                      <a:srgbClr val="231F20"/>
                    </a:solidFill>
                    <a:ea typeface="+mn-ea"/>
                    <a:cs typeface="+mn-cs"/>
                  </a:rPr>
                  <a:t>Index</a:t>
                </a:r>
              </a:p>
              <a:p>
                <a:pPr algn="ctr" defTabSz="914354">
                  <a:buClrTx/>
                  <a:defRPr/>
                </a:pPr>
                <a:r>
                  <a:rPr lang="en-US" sz="900" b="1" kern="1200" noProof="0" dirty="0">
                    <a:solidFill>
                      <a:srgbClr val="231F20"/>
                    </a:solidFill>
                    <a:ea typeface="+mn-ea"/>
                    <a:cs typeface="+mn-cs"/>
                  </a:rPr>
                  <a:t>event</a:t>
                </a:r>
              </a:p>
            </p:txBody>
          </p:sp>
          <p:sp>
            <p:nvSpPr>
              <p:cNvPr id="63" name="Rectangle 56">
                <a:extLst>
                  <a:ext uri="{FF2B5EF4-FFF2-40B4-BE49-F238E27FC236}">
                    <a16:creationId xmlns:a16="http://schemas.microsoft.com/office/drawing/2014/main" id="{B9ED0087-E225-00A0-8387-67D514989C6C}"/>
                  </a:ext>
                </a:extLst>
              </p:cNvPr>
              <p:cNvSpPr>
                <a:spLocks noChangeArrowheads="1"/>
              </p:cNvSpPr>
              <p:nvPr/>
            </p:nvSpPr>
            <p:spPr bwMode="auto">
              <a:xfrm>
                <a:off x="2488185" y="1695739"/>
                <a:ext cx="800514" cy="114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800" b="1" kern="1200" noProof="0" dirty="0">
                    <a:solidFill>
                      <a:srgbClr val="231F20"/>
                    </a:solidFill>
                    <a:ea typeface="+mn-ea"/>
                    <a:cs typeface="+mn-cs"/>
                  </a:rPr>
                  <a:t>Informed consent</a:t>
                </a:r>
                <a:endParaRPr lang="en-US" sz="2000" kern="1200" noProof="0" dirty="0">
                  <a:solidFill>
                    <a:srgbClr val="000000"/>
                  </a:solidFill>
                  <a:ea typeface="+mn-ea"/>
                  <a:cs typeface="+mn-cs"/>
                </a:endParaRPr>
              </a:p>
            </p:txBody>
          </p:sp>
          <p:sp>
            <p:nvSpPr>
              <p:cNvPr id="1152" name="Rectangle 57">
                <a:extLst>
                  <a:ext uri="{FF2B5EF4-FFF2-40B4-BE49-F238E27FC236}">
                    <a16:creationId xmlns:a16="http://schemas.microsoft.com/office/drawing/2014/main" id="{D3799D05-9390-2D89-F4A0-24E58AE58098}"/>
                  </a:ext>
                </a:extLst>
              </p:cNvPr>
              <p:cNvSpPr>
                <a:spLocks noChangeArrowheads="1"/>
              </p:cNvSpPr>
              <p:nvPr/>
            </p:nvSpPr>
            <p:spPr bwMode="auto">
              <a:xfrm>
                <a:off x="4611125" y="1151552"/>
                <a:ext cx="970139" cy="25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900" b="1" kern="1200" noProof="0" dirty="0">
                    <a:solidFill>
                      <a:srgbClr val="231F20"/>
                    </a:solidFill>
                    <a:ea typeface="+mn-ea"/>
                    <a:cs typeface="+mn-cs"/>
                  </a:rPr>
                  <a:t>Intervention period</a:t>
                </a:r>
              </a:p>
              <a:p>
                <a:pPr algn="ctr" defTabSz="914354">
                  <a:buClrTx/>
                  <a:defRPr/>
                </a:pPr>
                <a:r>
                  <a:rPr lang="en-US" sz="900" b="1" kern="1200" noProof="0" dirty="0">
                    <a:solidFill>
                      <a:srgbClr val="231F20"/>
                    </a:solidFill>
                    <a:ea typeface="+mn-ea"/>
                    <a:cs typeface="+mn-cs"/>
                  </a:rPr>
                  <a:t>~3–31 months</a:t>
                </a:r>
                <a:endParaRPr lang="en-US" sz="2000" kern="1200" noProof="0" dirty="0">
                  <a:solidFill>
                    <a:srgbClr val="000000"/>
                  </a:solidFill>
                  <a:ea typeface="+mn-ea"/>
                  <a:cs typeface="+mn-cs"/>
                </a:endParaRPr>
              </a:p>
            </p:txBody>
          </p:sp>
          <p:sp>
            <p:nvSpPr>
              <p:cNvPr id="1158" name="Freeform 63">
                <a:extLst>
                  <a:ext uri="{FF2B5EF4-FFF2-40B4-BE49-F238E27FC236}">
                    <a16:creationId xmlns:a16="http://schemas.microsoft.com/office/drawing/2014/main" id="{053BEF06-24BE-2740-ECE3-8ECE547D9D7B}"/>
                  </a:ext>
                </a:extLst>
              </p:cNvPr>
              <p:cNvSpPr>
                <a:spLocks/>
              </p:cNvSpPr>
              <p:nvPr/>
            </p:nvSpPr>
            <p:spPr bwMode="auto">
              <a:xfrm>
                <a:off x="3484880" y="1869041"/>
                <a:ext cx="74613" cy="85725"/>
              </a:xfrm>
              <a:custGeom>
                <a:avLst/>
                <a:gdLst>
                  <a:gd name="T0" fmla="*/ 0 w 47"/>
                  <a:gd name="T1" fmla="*/ 54 h 54"/>
                  <a:gd name="T2" fmla="*/ 47 w 47"/>
                  <a:gd name="T3" fmla="*/ 27 h 54"/>
                  <a:gd name="T4" fmla="*/ 0 w 47"/>
                  <a:gd name="T5" fmla="*/ 0 h 54"/>
                  <a:gd name="T6" fmla="*/ 0 w 47"/>
                  <a:gd name="T7" fmla="*/ 54 h 54"/>
                </a:gdLst>
                <a:ahLst/>
                <a:cxnLst>
                  <a:cxn ang="0">
                    <a:pos x="T0" y="T1"/>
                  </a:cxn>
                  <a:cxn ang="0">
                    <a:pos x="T2" y="T3"/>
                  </a:cxn>
                  <a:cxn ang="0">
                    <a:pos x="T4" y="T5"/>
                  </a:cxn>
                  <a:cxn ang="0">
                    <a:pos x="T6" y="T7"/>
                  </a:cxn>
                </a:cxnLst>
                <a:rect l="0" t="0" r="r" b="b"/>
                <a:pathLst>
                  <a:path w="47" h="54">
                    <a:moveTo>
                      <a:pt x="0" y="54"/>
                    </a:moveTo>
                    <a:lnTo>
                      <a:pt x="47" y="27"/>
                    </a:lnTo>
                    <a:lnTo>
                      <a:pt x="0" y="0"/>
                    </a:lnTo>
                    <a:lnTo>
                      <a:pt x="0" y="5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159" name="Line 64">
                <a:extLst>
                  <a:ext uri="{FF2B5EF4-FFF2-40B4-BE49-F238E27FC236}">
                    <a16:creationId xmlns:a16="http://schemas.microsoft.com/office/drawing/2014/main" id="{25DFC570-0DE7-AD99-E203-7A0D5B2AC218}"/>
                  </a:ext>
                </a:extLst>
              </p:cNvPr>
              <p:cNvSpPr>
                <a:spLocks noChangeShapeType="1"/>
              </p:cNvSpPr>
              <p:nvPr/>
            </p:nvSpPr>
            <p:spPr bwMode="auto">
              <a:xfrm>
                <a:off x="2067243" y="2587294"/>
                <a:ext cx="171450" cy="0"/>
              </a:xfrm>
              <a:prstGeom prst="line">
                <a:avLst/>
              </a:prstGeom>
              <a:noFill/>
              <a:ln w="14288" cap="flat">
                <a:solidFill>
                  <a:srgbClr val="231F2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160" name="Freeform 65">
                <a:extLst>
                  <a:ext uri="{FF2B5EF4-FFF2-40B4-BE49-F238E27FC236}">
                    <a16:creationId xmlns:a16="http://schemas.microsoft.com/office/drawing/2014/main" id="{F258A111-FEB7-DF6B-C11D-4CA59CB6B46C}"/>
                  </a:ext>
                </a:extLst>
              </p:cNvPr>
              <p:cNvSpPr>
                <a:spLocks/>
              </p:cNvSpPr>
              <p:nvPr/>
            </p:nvSpPr>
            <p:spPr bwMode="auto">
              <a:xfrm>
                <a:off x="2227580" y="2544431"/>
                <a:ext cx="71438" cy="85725"/>
              </a:xfrm>
              <a:custGeom>
                <a:avLst/>
                <a:gdLst>
                  <a:gd name="T0" fmla="*/ 0 w 45"/>
                  <a:gd name="T1" fmla="*/ 54 h 54"/>
                  <a:gd name="T2" fmla="*/ 45 w 45"/>
                  <a:gd name="T3" fmla="*/ 27 h 54"/>
                  <a:gd name="T4" fmla="*/ 0 w 45"/>
                  <a:gd name="T5" fmla="*/ 0 h 54"/>
                  <a:gd name="T6" fmla="*/ 0 w 45"/>
                  <a:gd name="T7" fmla="*/ 54 h 54"/>
                </a:gdLst>
                <a:ahLst/>
                <a:cxnLst>
                  <a:cxn ang="0">
                    <a:pos x="T0" y="T1"/>
                  </a:cxn>
                  <a:cxn ang="0">
                    <a:pos x="T2" y="T3"/>
                  </a:cxn>
                  <a:cxn ang="0">
                    <a:pos x="T4" y="T5"/>
                  </a:cxn>
                  <a:cxn ang="0">
                    <a:pos x="T6" y="T7"/>
                  </a:cxn>
                </a:cxnLst>
                <a:rect l="0" t="0" r="r" b="b"/>
                <a:pathLst>
                  <a:path w="45" h="54">
                    <a:moveTo>
                      <a:pt x="0" y="54"/>
                    </a:moveTo>
                    <a:lnTo>
                      <a:pt x="45" y="27"/>
                    </a:lnTo>
                    <a:lnTo>
                      <a:pt x="0" y="0"/>
                    </a:lnTo>
                    <a:lnTo>
                      <a:pt x="0" y="5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182" name="Oval 87">
                <a:extLst>
                  <a:ext uri="{FF2B5EF4-FFF2-40B4-BE49-F238E27FC236}">
                    <a16:creationId xmlns:a16="http://schemas.microsoft.com/office/drawing/2014/main" id="{3F6363F2-F784-99B9-0F29-3FC2BB693D50}"/>
                  </a:ext>
                </a:extLst>
              </p:cNvPr>
              <p:cNvSpPr>
                <a:spLocks noChangeArrowheads="1"/>
              </p:cNvSpPr>
              <p:nvPr/>
            </p:nvSpPr>
            <p:spPr bwMode="auto">
              <a:xfrm>
                <a:off x="2299018" y="1658642"/>
                <a:ext cx="142875" cy="188467"/>
              </a:xfrm>
              <a:prstGeom prst="ellipse">
                <a:avLst/>
              </a:prstGeom>
              <a:solidFill>
                <a:srgbClr val="436F8C"/>
              </a:solidFill>
              <a:ln w="14288" cap="flat">
                <a:solidFill>
                  <a:srgbClr val="224760"/>
                </a:solidFill>
                <a:prstDash val="solid"/>
                <a:miter lim="800000"/>
                <a:headEnd/>
                <a:tailEnd/>
              </a:ln>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183" name="Freeform 88">
                <a:extLst>
                  <a:ext uri="{FF2B5EF4-FFF2-40B4-BE49-F238E27FC236}">
                    <a16:creationId xmlns:a16="http://schemas.microsoft.com/office/drawing/2014/main" id="{0879E9D1-6F52-A638-6845-63527059DCF5}"/>
                  </a:ext>
                </a:extLst>
              </p:cNvPr>
              <p:cNvSpPr>
                <a:spLocks/>
              </p:cNvSpPr>
              <p:nvPr/>
            </p:nvSpPr>
            <p:spPr bwMode="auto">
              <a:xfrm>
                <a:off x="2338705" y="1709856"/>
                <a:ext cx="65088" cy="86039"/>
              </a:xfrm>
              <a:custGeom>
                <a:avLst/>
                <a:gdLst>
                  <a:gd name="T0" fmla="*/ 0 w 18"/>
                  <a:gd name="T1" fmla="*/ 11 h 14"/>
                  <a:gd name="T2" fmla="*/ 5 w 18"/>
                  <a:gd name="T3" fmla="*/ 13 h 14"/>
                  <a:gd name="T4" fmla="*/ 7 w 18"/>
                  <a:gd name="T5" fmla="*/ 13 h 14"/>
                  <a:gd name="T6" fmla="*/ 18 w 18"/>
                  <a:gd name="T7" fmla="*/ 0 h 14"/>
                </a:gdLst>
                <a:ahLst/>
                <a:cxnLst>
                  <a:cxn ang="0">
                    <a:pos x="T0" y="T1"/>
                  </a:cxn>
                  <a:cxn ang="0">
                    <a:pos x="T2" y="T3"/>
                  </a:cxn>
                  <a:cxn ang="0">
                    <a:pos x="T4" y="T5"/>
                  </a:cxn>
                  <a:cxn ang="0">
                    <a:pos x="T6" y="T7"/>
                  </a:cxn>
                </a:cxnLst>
                <a:rect l="0" t="0" r="r" b="b"/>
                <a:pathLst>
                  <a:path w="18" h="14">
                    <a:moveTo>
                      <a:pt x="0" y="11"/>
                    </a:moveTo>
                    <a:cubicBezTo>
                      <a:pt x="5" y="13"/>
                      <a:pt x="5" y="13"/>
                      <a:pt x="5" y="13"/>
                    </a:cubicBezTo>
                    <a:cubicBezTo>
                      <a:pt x="5" y="14"/>
                      <a:pt x="7" y="14"/>
                      <a:pt x="7" y="13"/>
                    </a:cubicBezTo>
                    <a:cubicBezTo>
                      <a:pt x="18" y="0"/>
                      <a:pt x="18" y="0"/>
                      <a:pt x="18" y="0"/>
                    </a:cubicBezTo>
                  </a:path>
                </a:pathLst>
              </a:custGeom>
              <a:noFill/>
              <a:ln w="14288"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184" name="Freeform 89">
                <a:extLst>
                  <a:ext uri="{FF2B5EF4-FFF2-40B4-BE49-F238E27FC236}">
                    <a16:creationId xmlns:a16="http://schemas.microsoft.com/office/drawing/2014/main" id="{C9372B4A-285A-DFE2-30D1-D6E2306D8AFE}"/>
                  </a:ext>
                </a:extLst>
              </p:cNvPr>
              <p:cNvSpPr>
                <a:spLocks/>
              </p:cNvSpPr>
              <p:nvPr/>
            </p:nvSpPr>
            <p:spPr bwMode="auto">
              <a:xfrm>
                <a:off x="2299018" y="1446766"/>
                <a:ext cx="863600" cy="114300"/>
              </a:xfrm>
              <a:custGeom>
                <a:avLst/>
                <a:gdLst>
                  <a:gd name="T0" fmla="*/ 0 w 241"/>
                  <a:gd name="T1" fmla="*/ 32 h 32"/>
                  <a:gd name="T2" fmla="*/ 0 w 241"/>
                  <a:gd name="T3" fmla="*/ 18 h 32"/>
                  <a:gd name="T4" fmla="*/ 18 w 241"/>
                  <a:gd name="T5" fmla="*/ 0 h 32"/>
                  <a:gd name="T6" fmla="*/ 224 w 241"/>
                  <a:gd name="T7" fmla="*/ 0 h 32"/>
                  <a:gd name="T8" fmla="*/ 241 w 241"/>
                  <a:gd name="T9" fmla="*/ 18 h 32"/>
                  <a:gd name="T10" fmla="*/ 241 w 241"/>
                  <a:gd name="T11" fmla="*/ 32 h 32"/>
                </a:gdLst>
                <a:ahLst/>
                <a:cxnLst>
                  <a:cxn ang="0">
                    <a:pos x="T0" y="T1"/>
                  </a:cxn>
                  <a:cxn ang="0">
                    <a:pos x="T2" y="T3"/>
                  </a:cxn>
                  <a:cxn ang="0">
                    <a:pos x="T4" y="T5"/>
                  </a:cxn>
                  <a:cxn ang="0">
                    <a:pos x="T6" y="T7"/>
                  </a:cxn>
                  <a:cxn ang="0">
                    <a:pos x="T8" y="T9"/>
                  </a:cxn>
                  <a:cxn ang="0">
                    <a:pos x="T10" y="T11"/>
                  </a:cxn>
                </a:cxnLst>
                <a:rect l="0" t="0" r="r" b="b"/>
                <a:pathLst>
                  <a:path w="241" h="32">
                    <a:moveTo>
                      <a:pt x="0" y="32"/>
                    </a:moveTo>
                    <a:cubicBezTo>
                      <a:pt x="0" y="18"/>
                      <a:pt x="0" y="18"/>
                      <a:pt x="0" y="18"/>
                    </a:cubicBezTo>
                    <a:cubicBezTo>
                      <a:pt x="0" y="8"/>
                      <a:pt x="8" y="0"/>
                      <a:pt x="18" y="0"/>
                    </a:cubicBezTo>
                    <a:cubicBezTo>
                      <a:pt x="224" y="0"/>
                      <a:pt x="224" y="0"/>
                      <a:pt x="224" y="0"/>
                    </a:cubicBezTo>
                    <a:cubicBezTo>
                      <a:pt x="233" y="0"/>
                      <a:pt x="241" y="8"/>
                      <a:pt x="241" y="18"/>
                    </a:cubicBezTo>
                    <a:cubicBezTo>
                      <a:pt x="241" y="32"/>
                      <a:pt x="241" y="32"/>
                      <a:pt x="241" y="32"/>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457178">
                  <a:buClrTx/>
                  <a:defRPr/>
                </a:pPr>
                <a:endParaRPr lang="en-US" sz="1800" kern="1200" noProof="0" dirty="0">
                  <a:ea typeface="+mn-ea"/>
                  <a:cs typeface="+mn-cs"/>
                </a:endParaRPr>
              </a:p>
            </p:txBody>
          </p:sp>
          <p:sp>
            <p:nvSpPr>
              <p:cNvPr id="1185" name="Freeform 90">
                <a:extLst>
                  <a:ext uri="{FF2B5EF4-FFF2-40B4-BE49-F238E27FC236}">
                    <a16:creationId xmlns:a16="http://schemas.microsoft.com/office/drawing/2014/main" id="{6E877C93-40E2-A2B4-DBB5-FA1A9234A3DA}"/>
                  </a:ext>
                </a:extLst>
              </p:cNvPr>
              <p:cNvSpPr>
                <a:spLocks/>
              </p:cNvSpPr>
              <p:nvPr/>
            </p:nvSpPr>
            <p:spPr bwMode="auto">
              <a:xfrm>
                <a:off x="7003879" y="1446766"/>
                <a:ext cx="1155700" cy="114301"/>
              </a:xfrm>
              <a:custGeom>
                <a:avLst/>
                <a:gdLst>
                  <a:gd name="T0" fmla="*/ 0 w 323"/>
                  <a:gd name="T1" fmla="*/ 32 h 32"/>
                  <a:gd name="T2" fmla="*/ 0 w 323"/>
                  <a:gd name="T3" fmla="*/ 18 h 32"/>
                  <a:gd name="T4" fmla="*/ 18 w 323"/>
                  <a:gd name="T5" fmla="*/ 0 h 32"/>
                  <a:gd name="T6" fmla="*/ 306 w 323"/>
                  <a:gd name="T7" fmla="*/ 0 h 32"/>
                  <a:gd name="T8" fmla="*/ 323 w 323"/>
                  <a:gd name="T9" fmla="*/ 18 h 32"/>
                  <a:gd name="T10" fmla="*/ 323 w 323"/>
                  <a:gd name="T11" fmla="*/ 32 h 32"/>
                </a:gdLst>
                <a:ahLst/>
                <a:cxnLst>
                  <a:cxn ang="0">
                    <a:pos x="T0" y="T1"/>
                  </a:cxn>
                  <a:cxn ang="0">
                    <a:pos x="T2" y="T3"/>
                  </a:cxn>
                  <a:cxn ang="0">
                    <a:pos x="T4" y="T5"/>
                  </a:cxn>
                  <a:cxn ang="0">
                    <a:pos x="T6" y="T7"/>
                  </a:cxn>
                  <a:cxn ang="0">
                    <a:pos x="T8" y="T9"/>
                  </a:cxn>
                  <a:cxn ang="0">
                    <a:pos x="T10" y="T11"/>
                  </a:cxn>
                </a:cxnLst>
                <a:rect l="0" t="0" r="r" b="b"/>
                <a:pathLst>
                  <a:path w="323" h="32">
                    <a:moveTo>
                      <a:pt x="0" y="32"/>
                    </a:moveTo>
                    <a:cubicBezTo>
                      <a:pt x="0" y="18"/>
                      <a:pt x="0" y="18"/>
                      <a:pt x="0" y="18"/>
                    </a:cubicBezTo>
                    <a:cubicBezTo>
                      <a:pt x="0" y="8"/>
                      <a:pt x="8" y="0"/>
                      <a:pt x="18" y="0"/>
                    </a:cubicBezTo>
                    <a:cubicBezTo>
                      <a:pt x="306" y="0"/>
                      <a:pt x="306" y="0"/>
                      <a:pt x="306" y="0"/>
                    </a:cubicBezTo>
                    <a:cubicBezTo>
                      <a:pt x="315" y="0"/>
                      <a:pt x="323" y="8"/>
                      <a:pt x="323" y="18"/>
                    </a:cubicBezTo>
                    <a:cubicBezTo>
                      <a:pt x="323" y="32"/>
                      <a:pt x="323" y="32"/>
                      <a:pt x="323" y="32"/>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sp>
            <p:nvSpPr>
              <p:cNvPr id="1186" name="Freeform 91">
                <a:extLst>
                  <a:ext uri="{FF2B5EF4-FFF2-40B4-BE49-F238E27FC236}">
                    <a16:creationId xmlns:a16="http://schemas.microsoft.com/office/drawing/2014/main" id="{864CD740-6096-3FC7-E1A2-0A5BE77BCFDF}"/>
                  </a:ext>
                </a:extLst>
              </p:cNvPr>
              <p:cNvSpPr>
                <a:spLocks/>
              </p:cNvSpPr>
              <p:nvPr/>
            </p:nvSpPr>
            <p:spPr bwMode="auto">
              <a:xfrm>
                <a:off x="3243580" y="1446766"/>
                <a:ext cx="3705225" cy="114300"/>
              </a:xfrm>
              <a:custGeom>
                <a:avLst/>
                <a:gdLst>
                  <a:gd name="T0" fmla="*/ 0 w 1035"/>
                  <a:gd name="T1" fmla="*/ 32 h 32"/>
                  <a:gd name="T2" fmla="*/ 0 w 1035"/>
                  <a:gd name="T3" fmla="*/ 18 h 32"/>
                  <a:gd name="T4" fmla="*/ 17 w 1035"/>
                  <a:gd name="T5" fmla="*/ 0 h 32"/>
                  <a:gd name="T6" fmla="*/ 1018 w 1035"/>
                  <a:gd name="T7" fmla="*/ 0 h 32"/>
                  <a:gd name="T8" fmla="*/ 1035 w 1035"/>
                  <a:gd name="T9" fmla="*/ 18 h 32"/>
                  <a:gd name="T10" fmla="*/ 1035 w 1035"/>
                  <a:gd name="T11" fmla="*/ 32 h 32"/>
                </a:gdLst>
                <a:ahLst/>
                <a:cxnLst>
                  <a:cxn ang="0">
                    <a:pos x="T0" y="T1"/>
                  </a:cxn>
                  <a:cxn ang="0">
                    <a:pos x="T2" y="T3"/>
                  </a:cxn>
                  <a:cxn ang="0">
                    <a:pos x="T4" y="T5"/>
                  </a:cxn>
                  <a:cxn ang="0">
                    <a:pos x="T6" y="T7"/>
                  </a:cxn>
                  <a:cxn ang="0">
                    <a:pos x="T8" y="T9"/>
                  </a:cxn>
                  <a:cxn ang="0">
                    <a:pos x="T10" y="T11"/>
                  </a:cxn>
                </a:cxnLst>
                <a:rect l="0" t="0" r="r" b="b"/>
                <a:pathLst>
                  <a:path w="1035" h="32">
                    <a:moveTo>
                      <a:pt x="0" y="32"/>
                    </a:moveTo>
                    <a:cubicBezTo>
                      <a:pt x="0" y="18"/>
                      <a:pt x="0" y="18"/>
                      <a:pt x="0" y="18"/>
                    </a:cubicBezTo>
                    <a:cubicBezTo>
                      <a:pt x="0" y="8"/>
                      <a:pt x="8" y="0"/>
                      <a:pt x="17" y="0"/>
                    </a:cubicBezTo>
                    <a:cubicBezTo>
                      <a:pt x="1018" y="0"/>
                      <a:pt x="1018" y="0"/>
                      <a:pt x="1018" y="0"/>
                    </a:cubicBezTo>
                    <a:cubicBezTo>
                      <a:pt x="1027" y="0"/>
                      <a:pt x="1035" y="8"/>
                      <a:pt x="1035" y="18"/>
                    </a:cubicBezTo>
                    <a:cubicBezTo>
                      <a:pt x="1035" y="32"/>
                      <a:pt x="1035" y="32"/>
                      <a:pt x="1035" y="32"/>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178">
                  <a:buClrTx/>
                  <a:defRPr/>
                </a:pPr>
                <a:endParaRPr lang="en-US" sz="1800" kern="1200" noProof="0" dirty="0">
                  <a:ea typeface="+mn-ea"/>
                  <a:cs typeface="+mn-cs"/>
                </a:endParaRPr>
              </a:p>
            </p:txBody>
          </p:sp>
        </p:grpSp>
        <p:sp>
          <p:nvSpPr>
            <p:cNvPr id="20" name="TextBox 19">
              <a:extLst>
                <a:ext uri="{FF2B5EF4-FFF2-40B4-BE49-F238E27FC236}">
                  <a16:creationId xmlns:a16="http://schemas.microsoft.com/office/drawing/2014/main" id="{01E315DF-BF4F-0613-EFE7-22F2B8E0E5B3}"/>
                </a:ext>
              </a:extLst>
            </p:cNvPr>
            <p:cNvSpPr txBox="1"/>
            <p:nvPr/>
          </p:nvSpPr>
          <p:spPr>
            <a:xfrm>
              <a:off x="2191200" y="2545748"/>
              <a:ext cx="2000051" cy="367930"/>
            </a:xfrm>
            <a:prstGeom prst="rect">
              <a:avLst/>
            </a:prstGeom>
            <a:noFill/>
          </p:spPr>
          <p:txBody>
            <a:bodyPr wrap="square" rtlCol="0">
              <a:spAutoFit/>
            </a:bodyPr>
            <a:lstStyle/>
            <a:p>
              <a:pPr defTabSz="457178">
                <a:buClrTx/>
                <a:defRPr/>
              </a:pPr>
              <a:r>
                <a:rPr lang="en-US" sz="1000" b="1" kern="1200" noProof="0" dirty="0">
                  <a:latin typeface="Arial" panose="020B0604020202020204" pitchFamily="34" charset="0"/>
                  <a:ea typeface="+mn-ea"/>
                  <a:cs typeface="+mn-cs"/>
                </a:rPr>
                <a:t>Stratified by baseline intention to use DAPT </a:t>
              </a:r>
              <a:br>
                <a:rPr lang="en-US" sz="1000" b="1" kern="1200" noProof="0" dirty="0">
                  <a:latin typeface="Arial" panose="020B0604020202020204" pitchFamily="34" charset="0"/>
                  <a:ea typeface="+mn-ea"/>
                  <a:cs typeface="+mn-cs"/>
                </a:rPr>
              </a:br>
              <a:r>
                <a:rPr lang="en-US" sz="1000" b="1" kern="1200" noProof="0" dirty="0">
                  <a:latin typeface="Arial" panose="020B0604020202020204" pitchFamily="34" charset="0"/>
                  <a:ea typeface="+mn-ea"/>
                  <a:cs typeface="+mn-cs"/>
                </a:rPr>
                <a:t>(ASA + P2Y12 inhibitor) vs no DAPT</a:t>
              </a:r>
            </a:p>
          </p:txBody>
        </p:sp>
        <p:sp>
          <p:nvSpPr>
            <p:cNvPr id="2" name="Freeform 89">
              <a:extLst>
                <a:ext uri="{FF2B5EF4-FFF2-40B4-BE49-F238E27FC236}">
                  <a16:creationId xmlns:a16="http://schemas.microsoft.com/office/drawing/2014/main" id="{71468375-170D-693E-889F-4A6EF9B25CB2}"/>
                </a:ext>
              </a:extLst>
            </p:cNvPr>
            <p:cNvSpPr>
              <a:spLocks/>
            </p:cNvSpPr>
            <p:nvPr/>
          </p:nvSpPr>
          <p:spPr bwMode="auto">
            <a:xfrm rot="10800000">
              <a:off x="1585066" y="3355719"/>
              <a:ext cx="763203" cy="112876"/>
            </a:xfrm>
            <a:custGeom>
              <a:avLst/>
              <a:gdLst>
                <a:gd name="T0" fmla="*/ 0 w 241"/>
                <a:gd name="T1" fmla="*/ 32 h 32"/>
                <a:gd name="T2" fmla="*/ 0 w 241"/>
                <a:gd name="T3" fmla="*/ 18 h 32"/>
                <a:gd name="T4" fmla="*/ 18 w 241"/>
                <a:gd name="T5" fmla="*/ 0 h 32"/>
                <a:gd name="T6" fmla="*/ 224 w 241"/>
                <a:gd name="T7" fmla="*/ 0 h 32"/>
                <a:gd name="T8" fmla="*/ 241 w 241"/>
                <a:gd name="T9" fmla="*/ 18 h 32"/>
                <a:gd name="T10" fmla="*/ 241 w 241"/>
                <a:gd name="T11" fmla="*/ 32 h 32"/>
              </a:gdLst>
              <a:ahLst/>
              <a:cxnLst>
                <a:cxn ang="0">
                  <a:pos x="T0" y="T1"/>
                </a:cxn>
                <a:cxn ang="0">
                  <a:pos x="T2" y="T3"/>
                </a:cxn>
                <a:cxn ang="0">
                  <a:pos x="T4" y="T5"/>
                </a:cxn>
                <a:cxn ang="0">
                  <a:pos x="T6" y="T7"/>
                </a:cxn>
                <a:cxn ang="0">
                  <a:pos x="T8" y="T9"/>
                </a:cxn>
                <a:cxn ang="0">
                  <a:pos x="T10" y="T11"/>
                </a:cxn>
              </a:cxnLst>
              <a:rect l="0" t="0" r="r" b="b"/>
              <a:pathLst>
                <a:path w="241" h="32">
                  <a:moveTo>
                    <a:pt x="0" y="32"/>
                  </a:moveTo>
                  <a:cubicBezTo>
                    <a:pt x="0" y="18"/>
                    <a:pt x="0" y="18"/>
                    <a:pt x="0" y="18"/>
                  </a:cubicBezTo>
                  <a:cubicBezTo>
                    <a:pt x="0" y="8"/>
                    <a:pt x="8" y="0"/>
                    <a:pt x="18" y="0"/>
                  </a:cubicBezTo>
                  <a:cubicBezTo>
                    <a:pt x="224" y="0"/>
                    <a:pt x="224" y="0"/>
                    <a:pt x="224" y="0"/>
                  </a:cubicBezTo>
                  <a:cubicBezTo>
                    <a:pt x="233" y="0"/>
                    <a:pt x="241" y="8"/>
                    <a:pt x="241" y="18"/>
                  </a:cubicBezTo>
                  <a:cubicBezTo>
                    <a:pt x="241" y="32"/>
                    <a:pt x="241" y="32"/>
                    <a:pt x="241" y="32"/>
                  </a:cubicBezTo>
                </a:path>
              </a:pathLst>
            </a:custGeom>
            <a:noFill/>
            <a:ln w="14288" cap="flat">
              <a:solidFill>
                <a:srgbClr val="231F2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ctr" defTabSz="457178">
                <a:buClrTx/>
                <a:defRPr/>
              </a:pPr>
              <a:endParaRPr lang="en-US" sz="1800" kern="1200" noProof="0" dirty="0">
                <a:ea typeface="+mn-ea"/>
                <a:cs typeface="+mn-cs"/>
              </a:endParaRPr>
            </a:p>
          </p:txBody>
        </p:sp>
        <p:sp>
          <p:nvSpPr>
            <p:cNvPr id="4" name="Rectangle 52">
              <a:extLst>
                <a:ext uri="{FF2B5EF4-FFF2-40B4-BE49-F238E27FC236}">
                  <a16:creationId xmlns:a16="http://schemas.microsoft.com/office/drawing/2014/main" id="{62D0913A-EE1D-3731-A351-0993D60FFCD7}"/>
                </a:ext>
              </a:extLst>
            </p:cNvPr>
            <p:cNvSpPr>
              <a:spLocks noChangeArrowheads="1"/>
            </p:cNvSpPr>
            <p:nvPr/>
          </p:nvSpPr>
          <p:spPr bwMode="auto">
            <a:xfrm>
              <a:off x="1581280" y="3477157"/>
              <a:ext cx="766988" cy="25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914354">
                <a:buClrTx/>
                <a:defRPr/>
              </a:pPr>
              <a:r>
                <a:rPr lang="en-US" sz="900" b="1" kern="1200" noProof="0" dirty="0">
                  <a:solidFill>
                    <a:srgbClr val="231F20"/>
                  </a:solidFill>
                  <a:ea typeface="+mn-ea"/>
                  <a:cs typeface="+mn-cs"/>
                </a:rPr>
                <a:t>Baseline MRI</a:t>
              </a:r>
            </a:p>
            <a:p>
              <a:pPr algn="ctr" defTabSz="914354">
                <a:buClrTx/>
                <a:defRPr/>
              </a:pPr>
              <a:r>
                <a:rPr lang="en-US" sz="900" b="1" kern="1200" noProof="0" dirty="0">
                  <a:solidFill>
                    <a:srgbClr val="231F20"/>
                  </a:solidFill>
                </a:rPr>
                <a:t>≤</a:t>
              </a:r>
              <a:r>
                <a:rPr lang="en-US" sz="900" b="1" kern="1200" noProof="0" dirty="0">
                  <a:solidFill>
                    <a:srgbClr val="231F20"/>
                  </a:solidFill>
                  <a:ea typeface="+mn-ea"/>
                  <a:cs typeface="+mn-cs"/>
                </a:rPr>
                <a:t>5 days</a:t>
              </a:r>
              <a:endParaRPr lang="en-US" sz="900" b="1" u="sng" kern="1200" noProof="0" dirty="0">
                <a:solidFill>
                  <a:srgbClr val="231F20"/>
                </a:solidFill>
                <a:ea typeface="+mn-ea"/>
                <a:cs typeface="+mn-cs"/>
              </a:endParaRPr>
            </a:p>
          </p:txBody>
        </p:sp>
      </p:grpSp>
      <p:sp>
        <p:nvSpPr>
          <p:cNvPr id="45" name="Text Placeholder 2">
            <a:extLst>
              <a:ext uri="{FF2B5EF4-FFF2-40B4-BE49-F238E27FC236}">
                <a16:creationId xmlns:a16="http://schemas.microsoft.com/office/drawing/2014/main" id="{87478D21-16DE-4C73-7659-77C31B04CA53}"/>
              </a:ext>
            </a:extLst>
          </p:cNvPr>
          <p:cNvSpPr>
            <a:spLocks noGrp="1"/>
          </p:cNvSpPr>
          <p:nvPr>
            <p:ph type="body" idx="1"/>
          </p:nvPr>
        </p:nvSpPr>
        <p:spPr>
          <a:xfrm>
            <a:off x="311150" y="919698"/>
            <a:ext cx="6962009" cy="435764"/>
          </a:xfrm>
          <a:noFill/>
          <a:ln>
            <a:noFill/>
          </a:ln>
        </p:spPr>
        <p:txBody>
          <a:bodyPr spcFirstLastPara="1" wrap="square" lIns="90000" tIns="62400" rIns="121900" bIns="121900" anchor="t" anchorCtr="0">
            <a:noAutofit/>
          </a:bodyPr>
          <a:lstStyle/>
          <a:p>
            <a:pPr marL="180000" indent="-180000">
              <a:buFont typeface="Arial" panose="020B0604020202020204" pitchFamily="34" charset="0"/>
              <a:buChar char="•"/>
            </a:pPr>
            <a:r>
              <a:rPr lang="en-US" sz="1200" noProof="0" dirty="0">
                <a:solidFill>
                  <a:srgbClr val="000000"/>
                </a:solidFill>
              </a:rPr>
              <a:t>Index event was NCIS and no contraindications for MRI</a:t>
            </a:r>
          </a:p>
          <a:p>
            <a:pPr marL="180000" indent="-180000">
              <a:buFont typeface="Arial" panose="020B0604020202020204" pitchFamily="34" charset="0"/>
              <a:buChar char="•"/>
            </a:pPr>
            <a:r>
              <a:rPr lang="en-US" sz="1200" noProof="0" dirty="0">
                <a:solidFill>
                  <a:srgbClr val="000000"/>
                </a:solidFill>
              </a:rPr>
              <a:t>Baseline MRI within 5 days of symptoms, either before randomization (as clinically initiated MRI) or after randomization (study MRI)</a:t>
            </a:r>
          </a:p>
        </p:txBody>
      </p:sp>
      <p:pic>
        <p:nvPicPr>
          <p:cNvPr id="47" name="Content Placeholder 3">
            <a:extLst>
              <a:ext uri="{FF2B5EF4-FFF2-40B4-BE49-F238E27FC236}">
                <a16:creationId xmlns:a16="http://schemas.microsoft.com/office/drawing/2014/main" id="{26545C79-7B22-272B-C056-47C3A1D91027}"/>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12769" r="9118"/>
          <a:stretch/>
        </p:blipFill>
        <p:spPr>
          <a:xfrm>
            <a:off x="1233762" y="3520382"/>
            <a:ext cx="585717" cy="734869"/>
          </a:xfrm>
          <a:prstGeom prst="rect">
            <a:avLst/>
          </a:prstGeom>
        </p:spPr>
      </p:pic>
      <p:sp>
        <p:nvSpPr>
          <p:cNvPr id="7" name="TextBox 6">
            <a:extLst>
              <a:ext uri="{FF2B5EF4-FFF2-40B4-BE49-F238E27FC236}">
                <a16:creationId xmlns:a16="http://schemas.microsoft.com/office/drawing/2014/main" id="{89034A39-778E-CB55-4F13-F19203900DA0}"/>
              </a:ext>
            </a:extLst>
          </p:cNvPr>
          <p:cNvSpPr txBox="1"/>
          <p:nvPr/>
        </p:nvSpPr>
        <p:spPr>
          <a:xfrm>
            <a:off x="311150" y="4311010"/>
            <a:ext cx="8842319" cy="369332"/>
          </a:xfrm>
          <a:prstGeom prst="rect">
            <a:avLst/>
          </a:prstGeom>
          <a:noFill/>
        </p:spPr>
        <p:txBody>
          <a:bodyPr wrap="square" rtlCol="0" anchor="b">
            <a:spAutoFit/>
          </a:bodyPr>
          <a:lstStyle/>
          <a:p>
            <a:r>
              <a:rPr lang="en-US" sz="600" kern="1200" noProof="0" dirty="0">
                <a:solidFill>
                  <a:schemeClr val="tx1"/>
                </a:solidFill>
              </a:rPr>
              <a:t>ASA, acetylsalicylic acid; CEOT, common end of treatment; DAPT, dual antiplatelet therapy; MRI, magnetic resonance imaging; NCIS, non-cardioembolic ischemic stroke; OD, once daily; P2Y12, purinergic receptor Y12; </a:t>
            </a:r>
            <a:br>
              <a:rPr lang="en-US" sz="600" kern="1200" noProof="0" dirty="0">
                <a:solidFill>
                  <a:schemeClr val="tx1"/>
                </a:solidFill>
              </a:rPr>
            </a:br>
            <a:r>
              <a:rPr lang="en-US" sz="600" kern="1200" noProof="0" dirty="0">
                <a:solidFill>
                  <a:schemeClr val="tx1"/>
                </a:solidFill>
              </a:rPr>
              <a:t>R, randomization; SAPT, single antiplatelet therapy; TIA, transient ischemic attack.</a:t>
            </a:r>
            <a:br>
              <a:rPr lang="en-US" sz="600" kern="1200" noProof="0" dirty="0">
                <a:solidFill>
                  <a:schemeClr val="tx1"/>
                </a:solidFill>
              </a:rPr>
            </a:br>
            <a:r>
              <a:rPr lang="en-US" sz="600" kern="1200" noProof="0" dirty="0">
                <a:solidFill>
                  <a:schemeClr val="tx1"/>
                </a:solidFill>
              </a:rPr>
              <a:t>Sharma M, et al. </a:t>
            </a:r>
            <a:r>
              <a:rPr lang="en-US" sz="600" i="1" kern="1200" noProof="0" dirty="0">
                <a:solidFill>
                  <a:schemeClr val="tx1"/>
                </a:solidFill>
              </a:rPr>
              <a:t>Eur Stroke J. </a:t>
            </a:r>
            <a:r>
              <a:rPr lang="en-US" sz="600" kern="1200" noProof="0" dirty="0">
                <a:solidFill>
                  <a:schemeClr val="tx1"/>
                </a:solidFill>
              </a:rPr>
              <a:t>2026;11(1):aakaf017. </a:t>
            </a:r>
            <a:endParaRPr lang="en-US" sz="1200" noProof="0" dirty="0"/>
          </a:p>
        </p:txBody>
      </p:sp>
    </p:spTree>
    <p:custDataLst>
      <p:tags r:id="rId1"/>
    </p:custDataLst>
    <p:extLst>
      <p:ext uri="{BB962C8B-B14F-4D97-AF65-F5344CB8AC3E}">
        <p14:creationId xmlns:p14="http://schemas.microsoft.com/office/powerpoint/2010/main" val="2965194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5B1B9-84A3-5809-C415-161F7FB10CCA}"/>
              </a:ext>
            </a:extLst>
          </p:cNvPr>
          <p:cNvSpPr>
            <a:spLocks noGrp="1"/>
          </p:cNvSpPr>
          <p:nvPr>
            <p:ph type="title"/>
          </p:nvPr>
        </p:nvSpPr>
        <p:spPr/>
        <p:txBody>
          <a:bodyPr>
            <a:normAutofit/>
          </a:bodyPr>
          <a:lstStyle/>
          <a:p>
            <a:r>
              <a:rPr lang="en-US" noProof="0" dirty="0"/>
              <a:t>Background and objective of MRI sub-study</a:t>
            </a:r>
          </a:p>
        </p:txBody>
      </p:sp>
      <p:sp>
        <p:nvSpPr>
          <p:cNvPr id="3" name="Text Placeholder 2">
            <a:extLst>
              <a:ext uri="{FF2B5EF4-FFF2-40B4-BE49-F238E27FC236}">
                <a16:creationId xmlns:a16="http://schemas.microsoft.com/office/drawing/2014/main" id="{8DBB82A0-D775-661B-9E8A-E080426AC984}"/>
              </a:ext>
            </a:extLst>
          </p:cNvPr>
          <p:cNvSpPr>
            <a:spLocks noGrp="1"/>
          </p:cNvSpPr>
          <p:nvPr>
            <p:ph type="body" idx="1"/>
          </p:nvPr>
        </p:nvSpPr>
        <p:spPr>
          <a:xfrm>
            <a:off x="311150" y="1302810"/>
            <a:ext cx="7483021" cy="2681361"/>
          </a:xfrm>
          <a:noFill/>
          <a:ln>
            <a:noFill/>
          </a:ln>
        </p:spPr>
        <p:txBody>
          <a:bodyPr spcFirstLastPara="1" wrap="square" lIns="90000" tIns="121900" rIns="90000" bIns="121900" anchor="t" anchorCtr="0">
            <a:noAutofit/>
          </a:bodyPr>
          <a:lstStyle/>
          <a:p>
            <a:pPr>
              <a:buFont typeface="Arial" panose="020B0604020202020204" pitchFamily="34" charset="0"/>
              <a:buChar char="•"/>
              <a:defRPr/>
            </a:pPr>
            <a:r>
              <a:rPr lang="en-US" dirty="0"/>
              <a:t>Infarct pattern on MRI is associated with risk of stroke recurrence and bleeding</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360000" marR="0" lvl="1" indent="-180000" algn="l" defTabSz="914400" rtl="0" eaLnBrk="1" fontAlgn="auto" latinLnBrk="0" hangingPunct="1">
              <a:lnSpc>
                <a:spcPct val="100000"/>
              </a:lnSpc>
              <a:spcBef>
                <a:spcPts val="200"/>
              </a:spcBef>
              <a:spcAft>
                <a:spcPts val="200"/>
              </a:spcAft>
              <a:buClr>
                <a:srgbClr val="51B848"/>
              </a:buClr>
              <a:buSzPct val="100000"/>
              <a:buFont typeface="Arial" panose="020B0604020202020204" pitchFamily="34" charset="0"/>
              <a:buChar char="–"/>
              <a:tabLst/>
              <a:defRPr/>
            </a:pPr>
            <a:r>
              <a:rPr lang="en-US" noProof="0" dirty="0"/>
              <a:t>Multiple DWI+ infarcts or cortical </a:t>
            </a:r>
            <a:r>
              <a:rPr lang="en-US" noProof="0" dirty="0">
                <a:sym typeface="Wingdings" panose="05000000000000000000" pitchFamily="2" charset="2"/>
              </a:rPr>
              <a:t></a:t>
            </a:r>
            <a:r>
              <a:rPr lang="en-US" noProof="0" dirty="0"/>
              <a:t> </a:t>
            </a:r>
            <a:r>
              <a:rPr lang="en-US" noProof="0" dirty="0">
                <a:sym typeface="Arial" panose="020B0604020202020204" pitchFamily="34" charset="0"/>
              </a:rPr>
              <a:t>higher rate of recurrence</a:t>
            </a:r>
            <a:r>
              <a:rPr lang="en-US" baseline="30000" noProof="0" dirty="0">
                <a:sym typeface="Arial" panose="020B0604020202020204" pitchFamily="34" charset="0"/>
              </a:rPr>
              <a:t>1</a:t>
            </a:r>
            <a:endParaRPr lang="en-US" baseline="30000" dirty="0">
              <a:sym typeface="Arial" panose="020B0604020202020204" pitchFamily="34" charset="0"/>
            </a:endParaRPr>
          </a:p>
          <a:p>
            <a:pPr marL="360000" marR="0" lvl="1" indent="-180000" algn="l" defTabSz="914400" rtl="0" eaLnBrk="1" fontAlgn="auto" latinLnBrk="0" hangingPunct="1">
              <a:lnSpc>
                <a:spcPct val="100000"/>
              </a:lnSpc>
              <a:spcBef>
                <a:spcPts val="200"/>
              </a:spcBef>
              <a:spcAft>
                <a:spcPts val="200"/>
              </a:spcAft>
              <a:buClr>
                <a:srgbClr val="51B848"/>
              </a:buClr>
              <a:buSzPct val="100000"/>
              <a:buFont typeface="Arial" panose="020B0604020202020204" pitchFamily="34" charset="0"/>
              <a:buChar char="–"/>
              <a:tabLst/>
              <a:defRPr/>
            </a:pPr>
            <a:r>
              <a:rPr lang="en-US" noProof="0" dirty="0">
                <a:sym typeface="Arial" panose="020B0604020202020204" pitchFamily="34" charset="0"/>
              </a:rPr>
              <a:t>Small subcortical infarct </a:t>
            </a:r>
            <a:r>
              <a:rPr lang="en-US" noProof="0" dirty="0">
                <a:sym typeface="Wingdings" panose="05000000000000000000" pitchFamily="2" charset="2"/>
              </a:rPr>
              <a:t> </a:t>
            </a:r>
            <a:r>
              <a:rPr lang="en-US" noProof="0" dirty="0">
                <a:sym typeface="Arial" panose="020B0604020202020204" pitchFamily="34" charset="0"/>
              </a:rPr>
              <a:t>marker of intracranial bleeding risk</a:t>
            </a:r>
            <a:r>
              <a:rPr lang="en-US" baseline="30000" noProof="0" dirty="0">
                <a:sym typeface="Arial" panose="020B0604020202020204" pitchFamily="34" charset="0"/>
              </a:rPr>
              <a:t>2</a:t>
            </a:r>
          </a:p>
          <a:p>
            <a:pPr lvl="1"/>
            <a:endParaRPr lang="en-US" baseline="30000" noProof="0" dirty="0">
              <a:sym typeface="Arial" panose="020B0604020202020204" pitchFamily="34" charset="0"/>
            </a:endParaRPr>
          </a:p>
          <a:p>
            <a:pPr>
              <a:buFont typeface="Arial" panose="020B0604020202020204" pitchFamily="34" charset="0"/>
              <a:buChar char="•"/>
            </a:pPr>
            <a:r>
              <a:rPr lang="en-US" noProof="0" dirty="0">
                <a:sym typeface="Arial" panose="020B0604020202020204" pitchFamily="34" charset="0"/>
              </a:rPr>
              <a:t>Pre-specified objectives:  </a:t>
            </a:r>
          </a:p>
          <a:p>
            <a:pPr marL="355600" indent="-174625">
              <a:buFont typeface="+mj-lt"/>
              <a:buAutoNum type="arabicPeriod"/>
            </a:pPr>
            <a:r>
              <a:rPr lang="en-CA" sz="1200" dirty="0"/>
              <a:t>Evaluate the distribution of MRI infarct patterns in OCEANIC-STROKE, including proportion of single small subcortical infarct</a:t>
            </a:r>
          </a:p>
          <a:p>
            <a:pPr marL="355600" indent="-174625">
              <a:buFont typeface="+mj-lt"/>
              <a:buAutoNum type="arabicPeriod"/>
            </a:pPr>
            <a:r>
              <a:rPr lang="en-CA" sz="1200" dirty="0"/>
              <a:t>Evaluate ischemic stroke recurrence and ISTH major bleeding according to baseline MRI infarct pattern</a:t>
            </a:r>
          </a:p>
          <a:p>
            <a:pPr marL="355600" indent="-174625">
              <a:buFont typeface="+mj-lt"/>
              <a:buAutoNum type="arabicPeriod"/>
            </a:pPr>
            <a:r>
              <a:rPr lang="en-CA" sz="1200" dirty="0"/>
              <a:t>Explore whether the treatment effect of asundexian differed across infarct patterns</a:t>
            </a:r>
          </a:p>
        </p:txBody>
      </p:sp>
      <p:sp>
        <p:nvSpPr>
          <p:cNvPr id="4" name="TextBox 3">
            <a:extLst>
              <a:ext uri="{FF2B5EF4-FFF2-40B4-BE49-F238E27FC236}">
                <a16:creationId xmlns:a16="http://schemas.microsoft.com/office/drawing/2014/main" id="{B2B58E62-C66A-3D95-E856-7EA96A688004}"/>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DWI, diffusion-weighted imaging; MRI, magnetic resonance imaging</a:t>
            </a:r>
            <a:r>
              <a:rPr lang="en-US" sz="600" dirty="0"/>
              <a:t>.</a:t>
            </a:r>
            <a:endParaRPr lang="en-US" sz="600" noProof="0" dirty="0"/>
          </a:p>
          <a:p>
            <a:r>
              <a:rPr lang="en-US" sz="600" noProof="0" dirty="0"/>
              <a:t>1. Wen HM, et al. </a:t>
            </a:r>
            <a:r>
              <a:rPr lang="en-US" sz="600" i="1" noProof="0" dirty="0"/>
              <a:t>Neurology.</a:t>
            </a:r>
            <a:r>
              <a:rPr lang="en-US" sz="600" noProof="0" dirty="0"/>
              <a:t> 2004;63(7):1317–1319. 2. Tanaka K, et al. </a:t>
            </a:r>
            <a:r>
              <a:rPr lang="en-US" sz="600" i="1" noProof="0" dirty="0"/>
              <a:t>Ann Neurol</a:t>
            </a:r>
            <a:r>
              <a:rPr lang="en-US" sz="600" noProof="0" dirty="0"/>
              <a:t>. 2024;95(4):774–787.</a:t>
            </a:r>
          </a:p>
        </p:txBody>
      </p:sp>
    </p:spTree>
    <p:custDataLst>
      <p:tags r:id="rId1"/>
    </p:custDataLst>
    <p:extLst>
      <p:ext uri="{BB962C8B-B14F-4D97-AF65-F5344CB8AC3E}">
        <p14:creationId xmlns:p14="http://schemas.microsoft.com/office/powerpoint/2010/main" val="1988179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B0CDD-089D-29E8-AD60-A0B9AFC8DC93}"/>
            </a:ext>
          </a:extLst>
        </p:cNvPr>
        <p:cNvGrpSpPr/>
        <p:nvPr/>
      </p:nvGrpSpPr>
      <p:grpSpPr>
        <a:xfrm>
          <a:off x="0" y="0"/>
          <a:ext cx="0" cy="0"/>
          <a:chOff x="0" y="0"/>
          <a:chExt cx="0" cy="0"/>
        </a:xfrm>
      </p:grpSpPr>
      <p:sp>
        <p:nvSpPr>
          <p:cNvPr id="18" name="Right Brace 17">
            <a:extLst>
              <a:ext uri="{FF2B5EF4-FFF2-40B4-BE49-F238E27FC236}">
                <a16:creationId xmlns:a16="http://schemas.microsoft.com/office/drawing/2014/main" id="{5F09A2B2-FC1B-7B71-BFF2-95333253EF44}"/>
              </a:ext>
            </a:extLst>
          </p:cNvPr>
          <p:cNvSpPr/>
          <p:nvPr/>
        </p:nvSpPr>
        <p:spPr>
          <a:xfrm>
            <a:off x="3478085" y="3276601"/>
            <a:ext cx="180000" cy="684000"/>
          </a:xfrm>
          <a:prstGeom prst="rightBrace">
            <a:avLst>
              <a:gd name="adj1" fmla="val 0"/>
              <a:gd name="adj2" fmla="val 50000"/>
            </a:avLst>
          </a:prstGeom>
          <a:ln w="12700">
            <a:solidFill>
              <a:srgbClr val="10478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67" noProof="0" dirty="0">
              <a:solidFill>
                <a:srgbClr val="104788"/>
              </a:solidFill>
            </a:endParaRPr>
          </a:p>
        </p:txBody>
      </p:sp>
      <p:sp>
        <p:nvSpPr>
          <p:cNvPr id="2" name="Title 1">
            <a:extLst>
              <a:ext uri="{FF2B5EF4-FFF2-40B4-BE49-F238E27FC236}">
                <a16:creationId xmlns:a16="http://schemas.microsoft.com/office/drawing/2014/main" id="{5B65063D-9A56-35C0-2EDA-3384EFBB66F6}"/>
              </a:ext>
            </a:extLst>
          </p:cNvPr>
          <p:cNvSpPr>
            <a:spLocks noGrp="1"/>
          </p:cNvSpPr>
          <p:nvPr>
            <p:ph type="title"/>
          </p:nvPr>
        </p:nvSpPr>
        <p:spPr/>
        <p:txBody>
          <a:bodyPr>
            <a:normAutofit/>
          </a:bodyPr>
          <a:lstStyle/>
          <a:p>
            <a:r>
              <a:rPr lang="en-US" noProof="0" dirty="0"/>
              <a:t>Methods: MRI substudy</a:t>
            </a:r>
          </a:p>
        </p:txBody>
      </p:sp>
      <p:sp>
        <p:nvSpPr>
          <p:cNvPr id="3" name="Text Placeholder 2">
            <a:extLst>
              <a:ext uri="{FF2B5EF4-FFF2-40B4-BE49-F238E27FC236}">
                <a16:creationId xmlns:a16="http://schemas.microsoft.com/office/drawing/2014/main" id="{49E9A5F2-17EC-CEAF-7FC1-2F4F317AF3D1}"/>
              </a:ext>
            </a:extLst>
          </p:cNvPr>
          <p:cNvSpPr>
            <a:spLocks noGrp="1"/>
          </p:cNvSpPr>
          <p:nvPr>
            <p:ph type="body" idx="1"/>
          </p:nvPr>
        </p:nvSpPr>
        <p:spPr>
          <a:xfrm>
            <a:off x="311151" y="1302811"/>
            <a:ext cx="4034877" cy="3190875"/>
          </a:xfrm>
          <a:noFill/>
          <a:ln>
            <a:noFill/>
          </a:ln>
        </p:spPr>
        <p:txBody>
          <a:bodyPr spcFirstLastPara="1" wrap="square" lIns="90000" tIns="121900" rIns="90000" bIns="121900" anchor="t" anchorCtr="0">
            <a:noAutofit/>
          </a:bodyPr>
          <a:lstStyle/>
          <a:p>
            <a:pPr>
              <a:buFont typeface="Arial" panose="020B0604020202020204" pitchFamily="34" charset="0"/>
              <a:buChar char="•"/>
            </a:pPr>
            <a:r>
              <a:rPr lang="en-US" noProof="0" dirty="0"/>
              <a:t>Standardized MRI protocol: FLAIR, DWI, ADC, and SWI / GRE obtained within 5 days of index event. All sites provided phantom scans for qualification</a:t>
            </a:r>
          </a:p>
          <a:p>
            <a:pPr>
              <a:buFont typeface="Arial" panose="020B0604020202020204" pitchFamily="34" charset="0"/>
              <a:buChar char="•"/>
            </a:pPr>
            <a:r>
              <a:rPr lang="en-US" noProof="0" dirty="0"/>
              <a:t>MRI scans centrally adjudicated for presence of DWI+ lesions, location, and size, and </a:t>
            </a:r>
            <a:br>
              <a:rPr lang="en-US" noProof="0" dirty="0"/>
            </a:br>
            <a:r>
              <a:rPr lang="en-US" noProof="0" dirty="0"/>
              <a:t>categorized as: </a:t>
            </a:r>
          </a:p>
          <a:p>
            <a:pPr lvl="1">
              <a:buClr>
                <a:srgbClr val="51B848"/>
              </a:buClr>
              <a:buSzPct val="100000"/>
              <a:buFont typeface="Arial" panose="020B0604020202020204" pitchFamily="34" charset="0"/>
              <a:buChar char="–"/>
            </a:pPr>
            <a:r>
              <a:rPr lang="en-US" noProof="0" dirty="0"/>
              <a:t>Single small (&lt;15 mm) subcortical infarct</a:t>
            </a:r>
          </a:p>
          <a:p>
            <a:pPr lvl="1">
              <a:buClr>
                <a:srgbClr val="51B848"/>
              </a:buClr>
              <a:buSzPct val="100000"/>
              <a:buFont typeface="Arial" panose="020B0604020202020204" pitchFamily="34" charset="0"/>
              <a:buChar char="–"/>
            </a:pPr>
            <a:r>
              <a:rPr lang="en-US" noProof="0" dirty="0"/>
              <a:t>Multiple infarcts</a:t>
            </a:r>
          </a:p>
          <a:p>
            <a:pPr lvl="1">
              <a:buClr>
                <a:srgbClr val="51B848"/>
              </a:buClr>
              <a:buSzPct val="100000"/>
              <a:buFont typeface="Arial" panose="020B0604020202020204" pitchFamily="34" charset="0"/>
              <a:buChar char="–"/>
            </a:pPr>
            <a:r>
              <a:rPr lang="en-US" noProof="0" dirty="0"/>
              <a:t>One or more large (&gt;15 mm) infarcts</a:t>
            </a:r>
          </a:p>
          <a:p>
            <a:pPr lvl="1">
              <a:buClr>
                <a:srgbClr val="51B848"/>
              </a:buClr>
              <a:buSzPct val="100000"/>
              <a:buFont typeface="Arial" panose="020B0604020202020204" pitchFamily="34" charset="0"/>
              <a:buChar char="–"/>
            </a:pPr>
            <a:r>
              <a:rPr lang="en-US" noProof="0" dirty="0"/>
              <a:t>One or more cortical infarcts</a:t>
            </a:r>
          </a:p>
          <a:p>
            <a:pPr marL="479988" lvl="1" indent="-239994">
              <a:buClr>
                <a:srgbClr val="51B848"/>
              </a:buClr>
              <a:buSzPct val="100000"/>
              <a:buFont typeface="Arial" panose="020B0604020202020204" pitchFamily="34" charset="0"/>
              <a:buChar char="–"/>
            </a:pPr>
            <a:endParaRPr lang="en-US" noProof="0" dirty="0"/>
          </a:p>
          <a:p>
            <a:pPr marL="479988" lvl="1" indent="-239994">
              <a:buClr>
                <a:srgbClr val="51B848"/>
              </a:buClr>
              <a:buSzPct val="100000"/>
              <a:buFont typeface="Arial" panose="020B0604020202020204" pitchFamily="34" charset="0"/>
              <a:buChar char="–"/>
            </a:pPr>
            <a:endParaRPr lang="en-US" noProof="0" dirty="0"/>
          </a:p>
          <a:p>
            <a:pPr marL="239994" indent="-239994">
              <a:buFont typeface="Arial" panose="020B0604020202020204" pitchFamily="34" charset="0"/>
              <a:buChar char="•"/>
            </a:pPr>
            <a:endParaRPr lang="en-US" noProof="0" dirty="0"/>
          </a:p>
        </p:txBody>
      </p:sp>
      <p:grpSp>
        <p:nvGrpSpPr>
          <p:cNvPr id="14" name="Group 13">
            <a:extLst>
              <a:ext uri="{FF2B5EF4-FFF2-40B4-BE49-F238E27FC236}">
                <a16:creationId xmlns:a16="http://schemas.microsoft.com/office/drawing/2014/main" id="{05B75255-67D0-4A5E-30B3-39A47A12E4B5}"/>
              </a:ext>
            </a:extLst>
          </p:cNvPr>
          <p:cNvGrpSpPr/>
          <p:nvPr/>
        </p:nvGrpSpPr>
        <p:grpSpPr>
          <a:xfrm>
            <a:off x="6852966" y="1492712"/>
            <a:ext cx="1868663" cy="2283397"/>
            <a:chOff x="5249069" y="2534106"/>
            <a:chExt cx="1401497" cy="1712548"/>
          </a:xfrm>
        </p:grpSpPr>
        <p:sp>
          <p:nvSpPr>
            <p:cNvPr id="5" name="TextBox 4">
              <a:extLst>
                <a:ext uri="{FF2B5EF4-FFF2-40B4-BE49-F238E27FC236}">
                  <a16:creationId xmlns:a16="http://schemas.microsoft.com/office/drawing/2014/main" id="{06DC2F19-C907-DC9B-F601-94FC338B83E5}"/>
                </a:ext>
              </a:extLst>
            </p:cNvPr>
            <p:cNvSpPr txBox="1"/>
            <p:nvPr/>
          </p:nvSpPr>
          <p:spPr>
            <a:xfrm>
              <a:off x="5249069" y="4038905"/>
              <a:ext cx="1401497" cy="207749"/>
            </a:xfrm>
            <a:prstGeom prst="rect">
              <a:avLst/>
            </a:prstGeom>
            <a:noFill/>
          </p:spPr>
          <p:txBody>
            <a:bodyPr wrap="square" lIns="0" rIns="0" rtlCol="0">
              <a:spAutoFit/>
            </a:bodyPr>
            <a:lstStyle/>
            <a:p>
              <a:pPr algn="ctr" defTabSz="685783">
                <a:buClrTx/>
                <a:defRPr/>
              </a:pPr>
              <a:r>
                <a:rPr lang="en-US" sz="1200" kern="1200" noProof="0" dirty="0">
                  <a:solidFill>
                    <a:prstClr val="black"/>
                  </a:solidFill>
                  <a:latin typeface="Arial" panose="020B0604020202020204" pitchFamily="34" charset="0"/>
                  <a:ea typeface="+mn-ea"/>
                  <a:cs typeface="+mn-cs"/>
                </a:rPr>
                <a:t>Multiple, large, or cortical</a:t>
              </a:r>
              <a:r>
                <a:rPr lang="en-US" sz="1200" kern="1200" baseline="30000" noProof="0" dirty="0">
                  <a:solidFill>
                    <a:prstClr val="black"/>
                  </a:solidFill>
                  <a:latin typeface="Arial" panose="020B0604020202020204" pitchFamily="34" charset="0"/>
                  <a:ea typeface="+mn-ea"/>
                  <a:cs typeface="+mn-cs"/>
                </a:rPr>
                <a:t>†</a:t>
              </a:r>
            </a:p>
          </p:txBody>
        </p:sp>
        <p:pic>
          <p:nvPicPr>
            <p:cNvPr id="7" name="Content Placeholder 3">
              <a:extLst>
                <a:ext uri="{FF2B5EF4-FFF2-40B4-BE49-F238E27FC236}">
                  <a16:creationId xmlns:a16="http://schemas.microsoft.com/office/drawing/2014/main" id="{427496A8-ADFE-C275-CA5C-7F31E41BD4B8}"/>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l="12117" t="3516" r="7990" b="10097"/>
            <a:stretch/>
          </p:blipFill>
          <p:spPr>
            <a:xfrm>
              <a:off x="5249070" y="2534106"/>
              <a:ext cx="1401496" cy="1503174"/>
            </a:xfrm>
            <a:prstGeom prst="rect">
              <a:avLst/>
            </a:prstGeom>
          </p:spPr>
        </p:pic>
      </p:grpSp>
      <p:grpSp>
        <p:nvGrpSpPr>
          <p:cNvPr id="15" name="Group 14">
            <a:extLst>
              <a:ext uri="{FF2B5EF4-FFF2-40B4-BE49-F238E27FC236}">
                <a16:creationId xmlns:a16="http://schemas.microsoft.com/office/drawing/2014/main" id="{9191C475-14C7-B03A-1393-23A10CDE70C5}"/>
              </a:ext>
            </a:extLst>
          </p:cNvPr>
          <p:cNvGrpSpPr/>
          <p:nvPr/>
        </p:nvGrpSpPr>
        <p:grpSpPr>
          <a:xfrm>
            <a:off x="4665165" y="1492711"/>
            <a:ext cx="1868663" cy="2283398"/>
            <a:chOff x="3305879" y="2534106"/>
            <a:chExt cx="1401497" cy="1712549"/>
          </a:xfrm>
        </p:grpSpPr>
        <p:sp>
          <p:nvSpPr>
            <p:cNvPr id="4" name="TextBox 3">
              <a:extLst>
                <a:ext uri="{FF2B5EF4-FFF2-40B4-BE49-F238E27FC236}">
                  <a16:creationId xmlns:a16="http://schemas.microsoft.com/office/drawing/2014/main" id="{9406C559-C40E-EC03-3B35-FAEAF8B8C32D}"/>
                </a:ext>
              </a:extLst>
            </p:cNvPr>
            <p:cNvSpPr txBox="1"/>
            <p:nvPr/>
          </p:nvSpPr>
          <p:spPr>
            <a:xfrm>
              <a:off x="3305879" y="4038906"/>
              <a:ext cx="1401496" cy="207749"/>
            </a:xfrm>
            <a:prstGeom prst="rect">
              <a:avLst/>
            </a:prstGeom>
            <a:noFill/>
          </p:spPr>
          <p:txBody>
            <a:bodyPr wrap="square" rtlCol="0">
              <a:spAutoFit/>
            </a:bodyPr>
            <a:lstStyle/>
            <a:p>
              <a:pPr algn="ctr" defTabSz="685783">
                <a:buClrTx/>
                <a:defRPr/>
              </a:pPr>
              <a:r>
                <a:rPr lang="en-US" sz="1200" kern="1200" noProof="0" dirty="0">
                  <a:solidFill>
                    <a:prstClr val="black"/>
                  </a:solidFill>
                  <a:latin typeface="Arial" panose="020B0604020202020204" pitchFamily="34" charset="0"/>
                  <a:ea typeface="+mn-ea"/>
                  <a:cs typeface="+mn-cs"/>
                </a:rPr>
                <a:t>Single, small subcortical</a:t>
              </a:r>
            </a:p>
          </p:txBody>
        </p:sp>
        <p:grpSp>
          <p:nvGrpSpPr>
            <p:cNvPr id="13" name="Group 12">
              <a:extLst>
                <a:ext uri="{FF2B5EF4-FFF2-40B4-BE49-F238E27FC236}">
                  <a16:creationId xmlns:a16="http://schemas.microsoft.com/office/drawing/2014/main" id="{58CBE71D-BD95-1970-AF68-C278268EC6DD}"/>
                </a:ext>
              </a:extLst>
            </p:cNvPr>
            <p:cNvGrpSpPr/>
            <p:nvPr/>
          </p:nvGrpSpPr>
          <p:grpSpPr>
            <a:xfrm>
              <a:off x="3306976" y="2534106"/>
              <a:ext cx="1400400" cy="1504800"/>
              <a:chOff x="2584053" y="2745516"/>
              <a:chExt cx="1400400" cy="1504800"/>
            </a:xfrm>
          </p:grpSpPr>
          <p:sp>
            <p:nvSpPr>
              <p:cNvPr id="10" name="Rectangle 9">
                <a:extLst>
                  <a:ext uri="{FF2B5EF4-FFF2-40B4-BE49-F238E27FC236}">
                    <a16:creationId xmlns:a16="http://schemas.microsoft.com/office/drawing/2014/main" id="{2F103A99-3364-8543-EB43-932DF58F1BB7}"/>
                  </a:ext>
                </a:extLst>
              </p:cNvPr>
              <p:cNvSpPr/>
              <p:nvPr/>
            </p:nvSpPr>
            <p:spPr>
              <a:xfrm>
                <a:off x="2584053" y="2745516"/>
                <a:ext cx="1400400" cy="1504800"/>
              </a:xfrm>
              <a:prstGeom prst="rect">
                <a:avLst/>
              </a:prstGeom>
              <a:solidFill>
                <a:srgbClr val="2C2C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noProof="0" dirty="0"/>
              </a:p>
            </p:txBody>
          </p:sp>
          <p:pic>
            <p:nvPicPr>
              <p:cNvPr id="6" name="Content Placeholder 3">
                <a:extLst>
                  <a:ext uri="{FF2B5EF4-FFF2-40B4-BE49-F238E27FC236}">
                    <a16:creationId xmlns:a16="http://schemas.microsoft.com/office/drawing/2014/main" id="{27D84E60-5138-04ED-AE9B-75B7BEDFAD4F}"/>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l="12769" r="9118"/>
              <a:stretch/>
            </p:blipFill>
            <p:spPr>
              <a:xfrm>
                <a:off x="2685999" y="2747316"/>
                <a:ext cx="1196509" cy="1501200"/>
              </a:xfrm>
              <a:prstGeom prst="rect">
                <a:avLst/>
              </a:prstGeom>
            </p:spPr>
          </p:pic>
        </p:grpSp>
      </p:grpSp>
      <p:sp>
        <p:nvSpPr>
          <p:cNvPr id="9" name="TextBox 8">
            <a:extLst>
              <a:ext uri="{FF2B5EF4-FFF2-40B4-BE49-F238E27FC236}">
                <a16:creationId xmlns:a16="http://schemas.microsoft.com/office/drawing/2014/main" id="{68D22A46-8E12-B30C-1341-2A6FD7780C26}"/>
              </a:ext>
            </a:extLst>
          </p:cNvPr>
          <p:cNvSpPr txBox="1"/>
          <p:nvPr/>
        </p:nvSpPr>
        <p:spPr>
          <a:xfrm>
            <a:off x="311150" y="4304211"/>
            <a:ext cx="8586483" cy="376131"/>
          </a:xfrm>
          <a:prstGeom prst="rect">
            <a:avLst/>
          </a:prstGeom>
          <a:noFill/>
        </p:spPr>
        <p:txBody>
          <a:bodyPr wrap="square" rtlCol="0" anchor="b">
            <a:noAutofit/>
          </a:bodyPr>
          <a:lstStyle/>
          <a:p>
            <a:r>
              <a:rPr lang="en-US" sz="800" kern="1200" baseline="30000" noProof="0" dirty="0">
                <a:solidFill>
                  <a:prstClr val="black"/>
                </a:solidFill>
                <a:latin typeface="Arial" panose="020B0604020202020204" pitchFamily="34" charset="0"/>
              </a:rPr>
              <a:t>†</a:t>
            </a:r>
            <a:r>
              <a:rPr lang="en-US" sz="600" noProof="0" dirty="0"/>
              <a:t>Patient can be in multiple categories.</a:t>
            </a:r>
          </a:p>
          <a:p>
            <a:r>
              <a:rPr lang="en-US" sz="600" noProof="0" dirty="0"/>
              <a:t>ADC, apparent diffusion coefficient; DWI, diffusion-weighted imaging; DWI+, diffusion-weighted imaging–positive; FLAIR, fluid-attenuated inversion recovery; GRE, gradient-echo; MRI, magnetic resonance imaging; </a:t>
            </a:r>
            <a:br>
              <a:rPr lang="en-US" sz="600" noProof="0" dirty="0"/>
            </a:br>
            <a:r>
              <a:rPr lang="en-US" sz="600" noProof="0" dirty="0"/>
              <a:t>SWI, susceptibility-weighted imaging.</a:t>
            </a:r>
          </a:p>
        </p:txBody>
      </p:sp>
      <p:sp>
        <p:nvSpPr>
          <p:cNvPr id="16" name="TextBox 15">
            <a:extLst>
              <a:ext uri="{FF2B5EF4-FFF2-40B4-BE49-F238E27FC236}">
                <a16:creationId xmlns:a16="http://schemas.microsoft.com/office/drawing/2014/main" id="{2FA94421-7B22-11CF-7BC4-E90DF536185C}"/>
              </a:ext>
            </a:extLst>
          </p:cNvPr>
          <p:cNvSpPr txBox="1"/>
          <p:nvPr/>
        </p:nvSpPr>
        <p:spPr>
          <a:xfrm>
            <a:off x="3569109" y="3361498"/>
            <a:ext cx="774650" cy="507831"/>
          </a:xfrm>
          <a:prstGeom prst="rect">
            <a:avLst/>
          </a:prstGeom>
          <a:noFill/>
        </p:spPr>
        <p:txBody>
          <a:bodyPr wrap="square" rtlCol="0">
            <a:spAutoFit/>
          </a:bodyPr>
          <a:lstStyle/>
          <a:p>
            <a:pPr algn="ctr" defTabSz="685783">
              <a:buClrTx/>
              <a:defRPr/>
            </a:pPr>
            <a:r>
              <a:rPr lang="en-US" sz="900" kern="1200" noProof="0" dirty="0">
                <a:solidFill>
                  <a:prstClr val="black"/>
                </a:solidFill>
                <a:latin typeface="Arial" panose="020B0604020202020204" pitchFamily="34" charset="0"/>
                <a:ea typeface="+mn-ea"/>
                <a:cs typeface="+mn-cs"/>
              </a:rPr>
              <a:t>Potential </a:t>
            </a:r>
            <a:br>
              <a:rPr lang="en-US" sz="900" kern="1200" noProof="0" dirty="0">
                <a:solidFill>
                  <a:prstClr val="black"/>
                </a:solidFill>
                <a:latin typeface="Arial" panose="020B0604020202020204" pitchFamily="34" charset="0"/>
                <a:ea typeface="+mn-ea"/>
                <a:cs typeface="+mn-cs"/>
              </a:rPr>
            </a:br>
            <a:r>
              <a:rPr lang="en-US" sz="900" kern="1200" noProof="0" dirty="0">
                <a:solidFill>
                  <a:prstClr val="black"/>
                </a:solidFill>
                <a:latin typeface="Arial" panose="020B0604020202020204" pitchFamily="34" charset="0"/>
                <a:ea typeface="+mn-ea"/>
                <a:cs typeface="+mn-cs"/>
              </a:rPr>
              <a:t>embolic</a:t>
            </a:r>
            <a:br>
              <a:rPr lang="en-US" sz="900" kern="1200" noProof="0" dirty="0">
                <a:solidFill>
                  <a:prstClr val="black"/>
                </a:solidFill>
                <a:latin typeface="Arial" panose="020B0604020202020204" pitchFamily="34" charset="0"/>
                <a:ea typeface="+mn-ea"/>
                <a:cs typeface="+mn-cs"/>
              </a:rPr>
            </a:br>
            <a:r>
              <a:rPr lang="en-US" sz="900" kern="1200" noProof="0" dirty="0">
                <a:solidFill>
                  <a:prstClr val="black"/>
                </a:solidFill>
                <a:latin typeface="Arial" panose="020B0604020202020204" pitchFamily="34" charset="0"/>
                <a:ea typeface="+mn-ea"/>
                <a:cs typeface="+mn-cs"/>
              </a:rPr>
              <a:t>topography</a:t>
            </a:r>
          </a:p>
        </p:txBody>
      </p:sp>
    </p:spTree>
    <p:custDataLst>
      <p:tags r:id="rId1"/>
    </p:custDataLst>
    <p:extLst>
      <p:ext uri="{BB962C8B-B14F-4D97-AF65-F5344CB8AC3E}">
        <p14:creationId xmlns:p14="http://schemas.microsoft.com/office/powerpoint/2010/main" val="415051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695E1-EC3B-4E91-ADFA-A665778C5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4042F-71F7-E0D6-AF47-1FBE21331CAF}"/>
              </a:ext>
            </a:extLst>
          </p:cNvPr>
          <p:cNvSpPr>
            <a:spLocks noGrp="1"/>
          </p:cNvSpPr>
          <p:nvPr>
            <p:ph type="title"/>
          </p:nvPr>
        </p:nvSpPr>
        <p:spPr>
          <a:xfrm>
            <a:off x="311151" y="451636"/>
            <a:ext cx="6551508" cy="573087"/>
          </a:xfrm>
        </p:spPr>
        <p:txBody>
          <a:bodyPr>
            <a:normAutofit/>
          </a:bodyPr>
          <a:lstStyle/>
          <a:p>
            <a:r>
              <a:rPr lang="en-US" noProof="0" dirty="0"/>
              <a:t>Methods: MRI substudy</a:t>
            </a:r>
          </a:p>
        </p:txBody>
      </p:sp>
      <p:sp>
        <p:nvSpPr>
          <p:cNvPr id="3" name="Text Placeholder 2">
            <a:extLst>
              <a:ext uri="{FF2B5EF4-FFF2-40B4-BE49-F238E27FC236}">
                <a16:creationId xmlns:a16="http://schemas.microsoft.com/office/drawing/2014/main" id="{AD0777BF-CFF6-D34F-2AC5-E89FA2EA53F3}"/>
              </a:ext>
            </a:extLst>
          </p:cNvPr>
          <p:cNvSpPr>
            <a:spLocks noGrp="1"/>
          </p:cNvSpPr>
          <p:nvPr>
            <p:ph type="body" idx="1"/>
          </p:nvPr>
        </p:nvSpPr>
        <p:spPr>
          <a:xfrm>
            <a:off x="311151" y="1332819"/>
            <a:ext cx="8521700" cy="2809336"/>
          </a:xfrm>
          <a:noFill/>
          <a:ln>
            <a:noFill/>
          </a:ln>
        </p:spPr>
        <p:txBody>
          <a:bodyPr spcFirstLastPara="1" wrap="square" lIns="91425" tIns="91425" rIns="91425" bIns="91425" anchor="t" anchorCtr="0">
            <a:noAutofit/>
          </a:bodyPr>
          <a:lstStyle/>
          <a:p>
            <a:pPr>
              <a:buFont typeface="Arial" panose="020B0604020202020204" pitchFamily="34" charset="0"/>
              <a:buChar char="•"/>
            </a:pPr>
            <a:r>
              <a:rPr lang="en-US" noProof="0" dirty="0"/>
              <a:t>We described the proportions of each MRI infarct pattern</a:t>
            </a:r>
          </a:p>
          <a:p>
            <a:pPr>
              <a:buFont typeface="Arial" panose="020B0604020202020204" pitchFamily="34" charset="0"/>
              <a:buChar char="•"/>
            </a:pPr>
            <a:r>
              <a:rPr lang="en-US" noProof="0" dirty="0"/>
              <a:t>We calculated rates of ischemic stroke recurrence by baseline MRI infarct pattern</a:t>
            </a:r>
          </a:p>
          <a:p>
            <a:pPr>
              <a:buFont typeface="Arial" panose="020B0604020202020204" pitchFamily="34" charset="0"/>
              <a:buChar char="•"/>
            </a:pPr>
            <a:r>
              <a:rPr lang="en-US" noProof="0" dirty="0"/>
              <a:t>We used Cox proportional hazards models to calculate csHR stratified by baseline DAPT use for asundexian versus placebo on:</a:t>
            </a:r>
          </a:p>
          <a:p>
            <a:pPr lvl="1">
              <a:buClr>
                <a:srgbClr val="51B848"/>
              </a:buClr>
              <a:buSzPct val="100000"/>
              <a:buFont typeface="Arial" panose="020B0604020202020204" pitchFamily="34" charset="0"/>
              <a:buChar char="–"/>
            </a:pPr>
            <a:r>
              <a:rPr lang="en-US" noProof="0" dirty="0"/>
              <a:t> recurrent ischemic stroke </a:t>
            </a:r>
          </a:p>
          <a:p>
            <a:pPr lvl="1">
              <a:buClr>
                <a:srgbClr val="51B848"/>
              </a:buClr>
              <a:buSzPct val="100000"/>
              <a:buFont typeface="Arial" panose="020B0604020202020204" pitchFamily="34" charset="0"/>
              <a:buChar char="–"/>
            </a:pPr>
            <a:r>
              <a:rPr lang="en-US" noProof="0" dirty="0"/>
              <a:t> ISTH major bleeding</a:t>
            </a:r>
          </a:p>
        </p:txBody>
      </p:sp>
      <p:sp>
        <p:nvSpPr>
          <p:cNvPr id="4" name="Right Brace 3">
            <a:extLst>
              <a:ext uri="{FF2B5EF4-FFF2-40B4-BE49-F238E27FC236}">
                <a16:creationId xmlns:a16="http://schemas.microsoft.com/office/drawing/2014/main" id="{B1F7A138-6209-C124-65FB-6119CE388284}"/>
              </a:ext>
            </a:extLst>
          </p:cNvPr>
          <p:cNvSpPr/>
          <p:nvPr/>
        </p:nvSpPr>
        <p:spPr>
          <a:xfrm>
            <a:off x="2677839" y="2487564"/>
            <a:ext cx="224830" cy="353807"/>
          </a:xfrm>
          <a:prstGeom prst="rightBrace">
            <a:avLst>
              <a:gd name="adj1" fmla="val 0"/>
              <a:gd name="adj2" fmla="val 50000"/>
            </a:avLst>
          </a:prstGeom>
          <a:ln w="12700">
            <a:solidFill>
              <a:srgbClr val="10478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67" noProof="0" dirty="0">
              <a:solidFill>
                <a:srgbClr val="104788"/>
              </a:solidFill>
            </a:endParaRPr>
          </a:p>
        </p:txBody>
      </p:sp>
      <p:sp>
        <p:nvSpPr>
          <p:cNvPr id="6" name="TextBox 5">
            <a:extLst>
              <a:ext uri="{FF2B5EF4-FFF2-40B4-BE49-F238E27FC236}">
                <a16:creationId xmlns:a16="http://schemas.microsoft.com/office/drawing/2014/main" id="{618A80DE-3CDE-83E4-7E49-1466FAF1D5EC}"/>
              </a:ext>
            </a:extLst>
          </p:cNvPr>
          <p:cNvSpPr txBox="1"/>
          <p:nvPr/>
        </p:nvSpPr>
        <p:spPr>
          <a:xfrm>
            <a:off x="2928973" y="2487564"/>
            <a:ext cx="1959191" cy="276999"/>
          </a:xfrm>
          <a:prstGeom prst="rect">
            <a:avLst/>
          </a:prstGeom>
          <a:noFill/>
        </p:spPr>
        <p:txBody>
          <a:bodyPr wrap="none" rtlCol="0" anchor="ctr">
            <a:spAutoFit/>
          </a:bodyPr>
          <a:lstStyle/>
          <a:p>
            <a:r>
              <a:rPr lang="en-US" sz="1200" noProof="0" dirty="0"/>
              <a:t>By baseline infarct pattern</a:t>
            </a:r>
          </a:p>
        </p:txBody>
      </p:sp>
      <p:sp>
        <p:nvSpPr>
          <p:cNvPr id="7" name="TextBox 6">
            <a:extLst>
              <a:ext uri="{FF2B5EF4-FFF2-40B4-BE49-F238E27FC236}">
                <a16:creationId xmlns:a16="http://schemas.microsoft.com/office/drawing/2014/main" id="{C1C7F765-3B5C-48CA-8A14-DC38E8B12800}"/>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csHR, cause-specific hazard ratio; DAPT, dual antiplatelet therapy; MRI, magnetic resonance imaging.</a:t>
            </a:r>
          </a:p>
        </p:txBody>
      </p:sp>
    </p:spTree>
    <p:custDataLst>
      <p:tags r:id="rId1"/>
    </p:custDataLst>
    <p:extLst>
      <p:ext uri="{BB962C8B-B14F-4D97-AF65-F5344CB8AC3E}">
        <p14:creationId xmlns:p14="http://schemas.microsoft.com/office/powerpoint/2010/main" val="93220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208FACE5-701E-DA9B-806F-7B77DFEB55D4}"/>
              </a:ext>
            </a:extLst>
          </p:cNvPr>
          <p:cNvSpPr>
            <a:spLocks noGrp="1"/>
          </p:cNvSpPr>
          <p:nvPr>
            <p:ph type="title"/>
          </p:nvPr>
        </p:nvSpPr>
        <p:spPr>
          <a:xfrm>
            <a:off x="311151" y="451636"/>
            <a:ext cx="6551508" cy="573087"/>
          </a:xfrm>
        </p:spPr>
        <p:txBody>
          <a:bodyPr/>
          <a:lstStyle/>
          <a:p>
            <a:r>
              <a:rPr lang="en-US" noProof="0" dirty="0"/>
              <a:t>MRI sub-study participant flow</a:t>
            </a:r>
          </a:p>
        </p:txBody>
      </p:sp>
      <p:grpSp>
        <p:nvGrpSpPr>
          <p:cNvPr id="27" name="Group 26">
            <a:extLst>
              <a:ext uri="{FF2B5EF4-FFF2-40B4-BE49-F238E27FC236}">
                <a16:creationId xmlns:a16="http://schemas.microsoft.com/office/drawing/2014/main" id="{AA14CAB7-FF16-7FF0-A8B5-136FBFC9E348}"/>
              </a:ext>
            </a:extLst>
          </p:cNvPr>
          <p:cNvGrpSpPr/>
          <p:nvPr/>
        </p:nvGrpSpPr>
        <p:grpSpPr>
          <a:xfrm>
            <a:off x="1623848" y="1301344"/>
            <a:ext cx="6755613" cy="3118850"/>
            <a:chOff x="1527315" y="1128589"/>
            <a:chExt cx="7712379" cy="3560558"/>
          </a:xfrm>
        </p:grpSpPr>
        <p:sp>
          <p:nvSpPr>
            <p:cNvPr id="3" name="Rounded Rectangle 2"/>
            <p:cNvSpPr/>
            <p:nvPr/>
          </p:nvSpPr>
          <p:spPr>
            <a:xfrm>
              <a:off x="1527315" y="1128589"/>
              <a:ext cx="5006340" cy="493776"/>
            </a:xfrm>
            <a:prstGeom prst="roundRect">
              <a:avLst/>
            </a:prstGeom>
            <a:solidFill>
              <a:srgbClr val="E8EFF6"/>
            </a:solidFill>
            <a:ln w="17780">
              <a:solidFill>
                <a:srgbClr val="19375A"/>
              </a:solidFill>
            </a:ln>
            <a:effectLst/>
          </p:spPr>
          <p:style>
            <a:lnRef idx="1">
              <a:schemeClr val="accent1"/>
            </a:lnRef>
            <a:fillRef idx="3">
              <a:schemeClr val="accent1"/>
            </a:fillRef>
            <a:effectRef idx="2">
              <a:schemeClr val="accent1"/>
            </a:effectRef>
            <a:fontRef idx="minor">
              <a:schemeClr val="lt1"/>
            </a:fontRef>
          </p:style>
          <p:txBody>
            <a:bodyPr lIns="82296" tIns="48007" rIns="82296" rtlCol="0" anchor="ctr"/>
            <a:lstStyle/>
            <a:p>
              <a:pPr algn="ctr"/>
              <a:r>
                <a:rPr lang="en-US" sz="1051" b="1" noProof="0" dirty="0">
                  <a:solidFill>
                    <a:srgbClr val="1E252C"/>
                  </a:solidFill>
                  <a:latin typeface="Arial" panose="020B0604020202020204" pitchFamily="34" charset="0"/>
                </a:rPr>
                <a:t>Patients consented to the MRI sub-study</a:t>
              </a:r>
            </a:p>
            <a:p>
              <a:pPr algn="ctr"/>
              <a:r>
                <a:rPr lang="en-US" sz="863" noProof="0" dirty="0">
                  <a:solidFill>
                    <a:srgbClr val="5C6771"/>
                  </a:solidFill>
                  <a:latin typeface="Arial" panose="020B0604020202020204" pitchFamily="34" charset="0"/>
                </a:rPr>
                <a:t>Overall 1310   |   Asundexian 686   |   Placebo 624</a:t>
              </a:r>
            </a:p>
          </p:txBody>
        </p:sp>
        <p:cxnSp>
          <p:nvCxnSpPr>
            <p:cNvPr id="4" name="Connector 3"/>
            <p:cNvCxnSpPr>
              <a:cxnSpLocks/>
              <a:endCxn id="7" idx="0"/>
            </p:cNvCxnSpPr>
            <p:nvPr/>
          </p:nvCxnSpPr>
          <p:spPr>
            <a:xfrm>
              <a:off x="4030483" y="1622365"/>
              <a:ext cx="0" cy="260603"/>
            </a:xfrm>
            <a:prstGeom prst="line">
              <a:avLst/>
            </a:prstGeom>
            <a:ln w="22860">
              <a:solidFill>
                <a:srgbClr val="436C94"/>
              </a:solidFill>
              <a:tailEnd type="arrow"/>
            </a:ln>
            <a:effectLst/>
          </p:spPr>
          <p:style>
            <a:lnRef idx="2">
              <a:schemeClr val="accent1"/>
            </a:lnRef>
            <a:fillRef idx="0">
              <a:schemeClr val="accent1"/>
            </a:fillRef>
            <a:effectRef idx="1">
              <a:schemeClr val="accent1"/>
            </a:effectRef>
            <a:fontRef idx="minor">
              <a:schemeClr val="tx1"/>
            </a:fontRef>
          </p:style>
        </p:cxnSp>
        <p:sp>
          <p:nvSpPr>
            <p:cNvPr id="5" name="Rounded Rectangle 4"/>
            <p:cNvSpPr/>
            <p:nvPr/>
          </p:nvSpPr>
          <p:spPr>
            <a:xfrm>
              <a:off x="6938177" y="1468847"/>
              <a:ext cx="2301517" cy="493776"/>
            </a:xfrm>
            <a:prstGeom prst="roundRect">
              <a:avLst/>
            </a:prstGeom>
            <a:solidFill>
              <a:srgbClr val="FCF4F4"/>
            </a:solidFill>
            <a:ln w="15240">
              <a:solidFill>
                <a:srgbClr val="9D373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63" noProof="0" dirty="0">
                  <a:solidFill>
                    <a:srgbClr val="1E252C"/>
                  </a:solidFill>
                  <a:latin typeface="Arial" panose="020B0604020202020204" pitchFamily="34" charset="0"/>
                </a:rPr>
                <a:t>Excluded: index TIA
37 (2.8%)  |  20 (2.9%)  |  17 (2.7%)</a:t>
              </a:r>
            </a:p>
          </p:txBody>
        </p:sp>
        <p:cxnSp>
          <p:nvCxnSpPr>
            <p:cNvPr id="6" name="Connector 5"/>
            <p:cNvCxnSpPr>
              <a:cxnSpLocks/>
            </p:cNvCxnSpPr>
            <p:nvPr/>
          </p:nvCxnSpPr>
          <p:spPr>
            <a:xfrm>
              <a:off x="4030484" y="1715735"/>
              <a:ext cx="2907693" cy="0"/>
            </a:xfrm>
            <a:prstGeom prst="line">
              <a:avLst/>
            </a:prstGeom>
            <a:ln w="15240">
              <a:solidFill>
                <a:srgbClr val="9D3737"/>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1527315" y="1882967"/>
              <a:ext cx="5006340" cy="493776"/>
            </a:xfrm>
            <a:prstGeom prst="roundRect">
              <a:avLst/>
            </a:prstGeom>
            <a:solidFill>
              <a:srgbClr val="F1F5F9"/>
            </a:solidFill>
            <a:ln w="17780">
              <a:solidFill>
                <a:srgbClr val="19375A"/>
              </a:solidFill>
            </a:ln>
            <a:effectLst/>
          </p:spPr>
          <p:style>
            <a:lnRef idx="1">
              <a:schemeClr val="accent1"/>
            </a:lnRef>
            <a:fillRef idx="3">
              <a:schemeClr val="accent1"/>
            </a:fillRef>
            <a:effectRef idx="2">
              <a:schemeClr val="accent1"/>
            </a:effectRef>
            <a:fontRef idx="minor">
              <a:schemeClr val="lt1"/>
            </a:fontRef>
          </p:style>
          <p:txBody>
            <a:bodyPr lIns="82296" tIns="48007" rIns="82296" rtlCol="0" anchor="ctr"/>
            <a:lstStyle/>
            <a:p>
              <a:pPr algn="ctr"/>
              <a:r>
                <a:rPr lang="en-US" sz="1051" b="1" noProof="0" dirty="0">
                  <a:solidFill>
                    <a:srgbClr val="1E252C"/>
                  </a:solidFill>
                  <a:latin typeface="Arial" panose="020B0604020202020204" pitchFamily="34" charset="0"/>
                </a:rPr>
                <a:t>Index ischemic stroke event</a:t>
              </a:r>
            </a:p>
            <a:p>
              <a:pPr algn="ctr"/>
              <a:r>
                <a:rPr lang="en-US" sz="863" noProof="0" dirty="0">
                  <a:solidFill>
                    <a:srgbClr val="5C6771"/>
                  </a:solidFill>
                  <a:latin typeface="Arial" panose="020B0604020202020204" pitchFamily="34" charset="0"/>
                </a:rPr>
                <a:t>Overall 1273 (97.2%)   |   Asundexian 666 (97.1%)   |   Placebo 607 (97.3%)</a:t>
              </a:r>
            </a:p>
          </p:txBody>
        </p:sp>
        <p:cxnSp>
          <p:nvCxnSpPr>
            <p:cNvPr id="8" name="Connector 7"/>
            <p:cNvCxnSpPr>
              <a:cxnSpLocks/>
              <a:endCxn id="9" idx="0"/>
            </p:cNvCxnSpPr>
            <p:nvPr/>
          </p:nvCxnSpPr>
          <p:spPr>
            <a:xfrm>
              <a:off x="4030483" y="2376748"/>
              <a:ext cx="0" cy="240031"/>
            </a:xfrm>
            <a:prstGeom prst="line">
              <a:avLst/>
            </a:prstGeom>
            <a:ln w="22860">
              <a:solidFill>
                <a:srgbClr val="436C94"/>
              </a:solidFill>
              <a:tailEnd type="arrow"/>
            </a:ln>
            <a:effectLst/>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1527315" y="2616775"/>
              <a:ext cx="5006340" cy="493776"/>
            </a:xfrm>
            <a:prstGeom prst="roundRect">
              <a:avLst/>
            </a:prstGeom>
            <a:solidFill>
              <a:srgbClr val="F1F5F9"/>
            </a:solidFill>
            <a:ln w="17780">
              <a:solidFill>
                <a:srgbClr val="19375A"/>
              </a:solidFill>
            </a:ln>
            <a:effectLst/>
          </p:spPr>
          <p:style>
            <a:lnRef idx="1">
              <a:schemeClr val="accent1"/>
            </a:lnRef>
            <a:fillRef idx="3">
              <a:schemeClr val="accent1"/>
            </a:fillRef>
            <a:effectRef idx="2">
              <a:schemeClr val="accent1"/>
            </a:effectRef>
            <a:fontRef idx="minor">
              <a:schemeClr val="lt1"/>
            </a:fontRef>
          </p:style>
          <p:txBody>
            <a:bodyPr lIns="82296" tIns="48007" rIns="82296" rtlCol="0" anchor="ctr"/>
            <a:lstStyle/>
            <a:p>
              <a:pPr algn="ctr"/>
              <a:r>
                <a:rPr lang="en-US" sz="1051" b="1" noProof="0" dirty="0">
                  <a:solidFill>
                    <a:srgbClr val="1E252C"/>
                  </a:solidFill>
                  <a:latin typeface="Arial" panose="020B0604020202020204" pitchFamily="34" charset="0"/>
                </a:rPr>
                <a:t>Baseline MRI scan completed</a:t>
              </a:r>
            </a:p>
            <a:p>
              <a:pPr algn="ctr"/>
              <a:r>
                <a:rPr lang="en-US" sz="863" noProof="0" dirty="0">
                  <a:solidFill>
                    <a:srgbClr val="5C6771"/>
                  </a:solidFill>
                  <a:latin typeface="Arial" panose="020B0604020202020204" pitchFamily="34" charset="0"/>
                </a:rPr>
                <a:t>Overall 1227 (96.4%)   |   Asundexian 646 (97.0%)   |   Placebo 581 (95.7%)</a:t>
              </a:r>
            </a:p>
          </p:txBody>
        </p:sp>
        <p:cxnSp>
          <p:nvCxnSpPr>
            <p:cNvPr id="10" name="Connector 9"/>
            <p:cNvCxnSpPr>
              <a:cxnSpLocks/>
              <a:endCxn id="11" idx="0"/>
            </p:cNvCxnSpPr>
            <p:nvPr/>
          </p:nvCxnSpPr>
          <p:spPr>
            <a:xfrm>
              <a:off x="4030483" y="3110552"/>
              <a:ext cx="0" cy="240029"/>
            </a:xfrm>
            <a:prstGeom prst="line">
              <a:avLst/>
            </a:prstGeom>
            <a:ln w="22860">
              <a:solidFill>
                <a:srgbClr val="436C94"/>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1527315" y="3350581"/>
              <a:ext cx="5006340" cy="493776"/>
            </a:xfrm>
            <a:prstGeom prst="roundRect">
              <a:avLst/>
            </a:prstGeom>
            <a:solidFill>
              <a:srgbClr val="F1F5F9"/>
            </a:solidFill>
            <a:ln w="17780">
              <a:solidFill>
                <a:srgbClr val="19375A"/>
              </a:solidFill>
            </a:ln>
            <a:effectLst/>
          </p:spPr>
          <p:style>
            <a:lnRef idx="1">
              <a:schemeClr val="accent1"/>
            </a:lnRef>
            <a:fillRef idx="3">
              <a:schemeClr val="accent1"/>
            </a:fillRef>
            <a:effectRef idx="2">
              <a:schemeClr val="accent1"/>
            </a:effectRef>
            <a:fontRef idx="minor">
              <a:schemeClr val="lt1"/>
            </a:fontRef>
          </p:style>
          <p:txBody>
            <a:bodyPr lIns="82296" tIns="48007" rIns="82296" rtlCol="0" anchor="ctr"/>
            <a:lstStyle/>
            <a:p>
              <a:pPr algn="ctr"/>
              <a:r>
                <a:rPr lang="en-US" sz="1051" b="1" noProof="0" dirty="0">
                  <a:solidFill>
                    <a:srgbClr val="1E252C"/>
                  </a:solidFill>
                  <a:latin typeface="Arial" panose="020B0604020202020204" pitchFamily="34" charset="0"/>
                </a:rPr>
                <a:t>Interpretable baseline MRI scan</a:t>
              </a:r>
            </a:p>
            <a:p>
              <a:pPr algn="ctr"/>
              <a:r>
                <a:rPr lang="en-US" sz="863" noProof="0" dirty="0">
                  <a:solidFill>
                    <a:srgbClr val="5C6771"/>
                  </a:solidFill>
                  <a:latin typeface="Arial" panose="020B0604020202020204" pitchFamily="34" charset="0"/>
                </a:rPr>
                <a:t>Overall 1126 (88.5%)   |   Asundexian 590 (88.6%)   |   Placebo 536 (88.3%)</a:t>
              </a:r>
            </a:p>
          </p:txBody>
        </p:sp>
        <p:cxnSp>
          <p:nvCxnSpPr>
            <p:cNvPr id="12" name="Connector 11"/>
            <p:cNvCxnSpPr>
              <a:cxnSpLocks/>
              <a:endCxn id="13" idx="0"/>
            </p:cNvCxnSpPr>
            <p:nvPr/>
          </p:nvCxnSpPr>
          <p:spPr>
            <a:xfrm>
              <a:off x="4030483" y="3844360"/>
              <a:ext cx="0" cy="240031"/>
            </a:xfrm>
            <a:prstGeom prst="line">
              <a:avLst/>
            </a:prstGeom>
            <a:ln w="22860">
              <a:solidFill>
                <a:srgbClr val="436C94"/>
              </a:solidFill>
              <a:tailEnd type="arrow"/>
            </a:ln>
            <a:effectLst/>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1527315" y="4084387"/>
              <a:ext cx="5006340" cy="604760"/>
            </a:xfrm>
            <a:prstGeom prst="roundRect">
              <a:avLst/>
            </a:prstGeom>
            <a:solidFill>
              <a:srgbClr val="E0ECE6"/>
            </a:solidFill>
            <a:ln w="17780">
              <a:solidFill>
                <a:srgbClr val="376E50"/>
              </a:solidFill>
            </a:ln>
            <a:effectLst/>
          </p:spPr>
          <p:style>
            <a:lnRef idx="1">
              <a:schemeClr val="accent1"/>
            </a:lnRef>
            <a:fillRef idx="3">
              <a:schemeClr val="accent1"/>
            </a:fillRef>
            <a:effectRef idx="2">
              <a:schemeClr val="accent1"/>
            </a:effectRef>
            <a:fontRef idx="minor">
              <a:schemeClr val="lt1"/>
            </a:fontRef>
          </p:style>
          <p:txBody>
            <a:bodyPr lIns="82296" tIns="48007" rIns="82296" rtlCol="0" anchor="ctr"/>
            <a:lstStyle/>
            <a:p>
              <a:pPr algn="ctr"/>
              <a:r>
                <a:rPr lang="en-US" sz="1051" b="1" noProof="0" dirty="0">
                  <a:solidFill>
                    <a:srgbClr val="1E252C"/>
                  </a:solidFill>
                  <a:latin typeface="Arial" panose="020B0604020202020204" pitchFamily="34" charset="0"/>
                </a:rPr>
                <a:t>Patients with baseline MRI included in analysis</a:t>
              </a:r>
            </a:p>
            <a:p>
              <a:pPr algn="ctr"/>
              <a:r>
                <a:rPr lang="en-US" sz="863" noProof="0" dirty="0">
                  <a:solidFill>
                    <a:srgbClr val="5C6771"/>
                  </a:solidFill>
                  <a:latin typeface="Arial" panose="020B0604020202020204" pitchFamily="34" charset="0"/>
                </a:rPr>
                <a:t>Overall 1126   |   Asundexian 590   |   Placebo 536</a:t>
              </a:r>
            </a:p>
            <a:p>
              <a:pPr algn="ctr"/>
              <a:r>
                <a:rPr lang="en-US" sz="863" noProof="0" dirty="0">
                  <a:solidFill>
                    <a:srgbClr val="5C6771"/>
                  </a:solidFill>
                  <a:latin typeface="Arial" panose="020B0604020202020204" pitchFamily="34" charset="0"/>
                </a:rPr>
                <a:t>DWI+ infarcts: 1076 (95.6%): Asundexian, </a:t>
              </a:r>
              <a:r>
                <a:rPr lang="en-US" sz="863" dirty="0">
                  <a:solidFill>
                    <a:srgbClr val="5C6771"/>
                  </a:solidFill>
                  <a:latin typeface="Arial" panose="020B0604020202020204" pitchFamily="34" charset="0"/>
                </a:rPr>
                <a:t>95.4%; placebo, </a:t>
              </a:r>
              <a:r>
                <a:rPr lang="en-US" sz="863" noProof="0" dirty="0">
                  <a:solidFill>
                    <a:srgbClr val="5C6771"/>
                  </a:solidFill>
                  <a:latin typeface="Arial" panose="020B0604020202020204" pitchFamily="34" charset="0"/>
                </a:rPr>
                <a:t>95.7%</a:t>
              </a:r>
            </a:p>
          </p:txBody>
        </p:sp>
      </p:grpSp>
      <p:sp>
        <p:nvSpPr>
          <p:cNvPr id="14" name="TextBox 13">
            <a:extLst>
              <a:ext uri="{FF2B5EF4-FFF2-40B4-BE49-F238E27FC236}">
                <a16:creationId xmlns:a16="http://schemas.microsoft.com/office/drawing/2014/main" id="{245EFF38-B619-FBA7-08ED-CDDE8C1BA3D8}"/>
              </a:ext>
            </a:extLst>
          </p:cNvPr>
          <p:cNvSpPr txBox="1"/>
          <p:nvPr/>
        </p:nvSpPr>
        <p:spPr>
          <a:xfrm>
            <a:off x="1623849" y="993608"/>
            <a:ext cx="4385274" cy="276999"/>
          </a:xfrm>
          <a:prstGeom prst="rect">
            <a:avLst/>
          </a:prstGeom>
          <a:noFill/>
        </p:spPr>
        <p:txBody>
          <a:bodyPr wrap="square" rtlCol="0">
            <a:spAutoFit/>
          </a:bodyPr>
          <a:lstStyle/>
          <a:p>
            <a:pPr algn="ctr"/>
            <a:r>
              <a:rPr lang="en-US" sz="1200" b="1" noProof="0" dirty="0"/>
              <a:t>27 countries and 172 sites</a:t>
            </a:r>
          </a:p>
        </p:txBody>
      </p:sp>
      <p:sp>
        <p:nvSpPr>
          <p:cNvPr id="15" name="Title 1">
            <a:extLst>
              <a:ext uri="{FF2B5EF4-FFF2-40B4-BE49-F238E27FC236}">
                <a16:creationId xmlns:a16="http://schemas.microsoft.com/office/drawing/2014/main" id="{46B1C9A1-970B-A26C-556C-62FDA08F742B}"/>
              </a:ext>
            </a:extLst>
          </p:cNvPr>
          <p:cNvSpPr txBox="1">
            <a:spLocks/>
          </p:cNvSpPr>
          <p:nvPr/>
        </p:nvSpPr>
        <p:spPr>
          <a:xfrm>
            <a:off x="0" y="-857250"/>
            <a:ext cx="6626941" cy="763600"/>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rgbClr val="1D429C"/>
              </a:buClr>
              <a:buSzPts val="2700"/>
            </a:pPr>
            <a:endParaRPr lang="en-US" sz="3200" b="1" noProof="0" dirty="0">
              <a:solidFill>
                <a:srgbClr val="1D429C"/>
              </a:solidFill>
            </a:endParaRPr>
          </a:p>
        </p:txBody>
      </p:sp>
      <p:sp>
        <p:nvSpPr>
          <p:cNvPr id="16" name="TextBox 15">
            <a:extLst>
              <a:ext uri="{FF2B5EF4-FFF2-40B4-BE49-F238E27FC236}">
                <a16:creationId xmlns:a16="http://schemas.microsoft.com/office/drawing/2014/main" id="{919ED8A5-BDB2-14B8-834D-09C206E6FDE1}"/>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DWI+, diffusion-weighted imaging positive; MRI, magnetic resonance imaging; TIA, transient ischemic attack.</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2A4C55-A208-02E2-64AA-FC594917EEF2}"/>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DAPT, dual antiplatelet therapy; IQR, interquartile range; IV, intravenous; MRI, magnetic resonance imaging; NIHSS, National Institutes of Health Stroke Scale; SD, standard deviation; TIA, transient ischemic attack; </a:t>
            </a:r>
            <a:br>
              <a:rPr lang="en-US" sz="600" noProof="0" dirty="0"/>
            </a:br>
            <a:r>
              <a:rPr lang="en-US" sz="600" noProof="0" dirty="0"/>
              <a:t>TOAST, Trial of Org 10172 in Acute Stroke Treatment.</a:t>
            </a:r>
          </a:p>
        </p:txBody>
      </p:sp>
      <p:graphicFrame>
        <p:nvGraphicFramePr>
          <p:cNvPr id="3" name="Table 2">
            <a:extLst>
              <a:ext uri="{FF2B5EF4-FFF2-40B4-BE49-F238E27FC236}">
                <a16:creationId xmlns:a16="http://schemas.microsoft.com/office/drawing/2014/main" id="{8DF6A7F4-DC0C-B29E-5BE7-37CE1A7131C8}"/>
              </a:ext>
            </a:extLst>
          </p:cNvPr>
          <p:cNvGraphicFramePr>
            <a:graphicFrameLocks noGrp="1"/>
          </p:cNvGraphicFramePr>
          <p:nvPr>
            <p:extLst>
              <p:ext uri="{D42A27DB-BD31-4B8C-83A1-F6EECF244321}">
                <p14:modId xmlns:p14="http://schemas.microsoft.com/office/powerpoint/2010/main" val="664160970"/>
              </p:ext>
            </p:extLst>
          </p:nvPr>
        </p:nvGraphicFramePr>
        <p:xfrm>
          <a:off x="404813" y="949316"/>
          <a:ext cx="7254000" cy="3488400"/>
        </p:xfrm>
        <a:graphic>
          <a:graphicData uri="http://schemas.openxmlformats.org/drawingml/2006/table">
            <a:tbl>
              <a:tblPr>
                <a:tableStyleId>{5C22544A-7EE6-4342-B048-85BDC9FD1C3A}</a:tableStyleId>
              </a:tblPr>
              <a:tblGrid>
                <a:gridCol w="3906000">
                  <a:extLst>
                    <a:ext uri="{9D8B030D-6E8A-4147-A177-3AD203B41FA5}">
                      <a16:colId xmlns:a16="http://schemas.microsoft.com/office/drawing/2014/main" val="2284480839"/>
                    </a:ext>
                  </a:extLst>
                </a:gridCol>
                <a:gridCol w="1674000">
                  <a:extLst>
                    <a:ext uri="{9D8B030D-6E8A-4147-A177-3AD203B41FA5}">
                      <a16:colId xmlns:a16="http://schemas.microsoft.com/office/drawing/2014/main" val="2983923091"/>
                    </a:ext>
                  </a:extLst>
                </a:gridCol>
                <a:gridCol w="1674000">
                  <a:extLst>
                    <a:ext uri="{9D8B030D-6E8A-4147-A177-3AD203B41FA5}">
                      <a16:colId xmlns:a16="http://schemas.microsoft.com/office/drawing/2014/main" val="1646892801"/>
                    </a:ext>
                  </a:extLst>
                </a:gridCol>
              </a:tblGrid>
              <a:tr h="63212">
                <a:tc>
                  <a:txBody>
                    <a:bodyPr/>
                    <a:lstStyle/>
                    <a:p>
                      <a:pPr>
                        <a:lnSpc>
                          <a:spcPct val="100000"/>
                        </a:lnSpc>
                        <a:spcAft>
                          <a:spcPts val="1000"/>
                        </a:spcAft>
                        <a:buNone/>
                      </a:pPr>
                      <a:br>
                        <a:rPr lang="en-US" sz="1000" b="1" noProof="0" dirty="0">
                          <a:solidFill>
                            <a:schemeClr val="bg1"/>
                          </a:solidFill>
                          <a:effectLst/>
                        </a:rPr>
                      </a:br>
                      <a:r>
                        <a:rPr lang="en-US" sz="1000" b="1" noProof="0" dirty="0">
                          <a:solidFill>
                            <a:schemeClr val="bg1"/>
                          </a:solidFill>
                          <a:effectLst/>
                        </a:rPr>
                        <a:t>Characteristic</a:t>
                      </a:r>
                      <a:endParaRPr lang="en-US" sz="1000" b="1" noProof="0" dirty="0">
                        <a:solidFill>
                          <a:schemeClr val="bg1"/>
                        </a:solidFill>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solidFill>
                      <a:srgbClr val="104788"/>
                    </a:solidFill>
                  </a:tcPr>
                </a:tc>
                <a:tc>
                  <a:txBody>
                    <a:bodyPr/>
                    <a:lstStyle/>
                    <a:p>
                      <a:pPr algn="ctr">
                        <a:lnSpc>
                          <a:spcPct val="100000"/>
                        </a:lnSpc>
                        <a:spcAft>
                          <a:spcPts val="1000"/>
                        </a:spcAft>
                        <a:buNone/>
                      </a:pPr>
                      <a:r>
                        <a:rPr lang="en-US" sz="1000" b="1" noProof="0" dirty="0">
                          <a:solidFill>
                            <a:schemeClr val="bg1"/>
                          </a:solidFill>
                          <a:effectLst/>
                        </a:rPr>
                        <a:t>Asundexian 50 mg </a:t>
                      </a:r>
                      <a:br>
                        <a:rPr lang="en-US" sz="1000" b="1" noProof="0" dirty="0">
                          <a:solidFill>
                            <a:schemeClr val="bg1"/>
                          </a:solidFill>
                          <a:effectLst/>
                        </a:rPr>
                      </a:br>
                      <a:r>
                        <a:rPr lang="en-US" sz="1000" b="1" noProof="0" dirty="0">
                          <a:solidFill>
                            <a:schemeClr val="bg1"/>
                          </a:solidFill>
                          <a:effectLst/>
                        </a:rPr>
                        <a:t>N=590</a:t>
                      </a:r>
                      <a:endParaRPr lang="en-US" sz="1000" b="1" noProof="0" dirty="0">
                        <a:solidFill>
                          <a:schemeClr val="bg1"/>
                        </a:solidFill>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solidFill>
                      <a:srgbClr val="104788"/>
                    </a:solidFill>
                  </a:tcPr>
                </a:tc>
                <a:tc>
                  <a:txBody>
                    <a:bodyPr/>
                    <a:lstStyle/>
                    <a:p>
                      <a:pPr algn="ctr">
                        <a:lnSpc>
                          <a:spcPct val="100000"/>
                        </a:lnSpc>
                        <a:spcAft>
                          <a:spcPts val="1000"/>
                        </a:spcAft>
                        <a:buNone/>
                      </a:pPr>
                      <a:r>
                        <a:rPr lang="en-US" sz="1000" b="1" noProof="0" dirty="0">
                          <a:solidFill>
                            <a:schemeClr val="bg1"/>
                          </a:solidFill>
                          <a:effectLst/>
                        </a:rPr>
                        <a:t>Placebo</a:t>
                      </a:r>
                      <a:br>
                        <a:rPr lang="en-US" sz="1000" b="1" noProof="0" dirty="0">
                          <a:solidFill>
                            <a:schemeClr val="bg1"/>
                          </a:solidFill>
                          <a:effectLst/>
                        </a:rPr>
                      </a:br>
                      <a:r>
                        <a:rPr lang="en-US" sz="1000" b="1" noProof="0" dirty="0">
                          <a:solidFill>
                            <a:schemeClr val="bg1"/>
                          </a:solidFill>
                          <a:effectLst/>
                        </a:rPr>
                        <a:t>N=536</a:t>
                      </a:r>
                      <a:endParaRPr lang="en-US" sz="1000" b="1" noProof="0" dirty="0">
                        <a:solidFill>
                          <a:schemeClr val="bg1"/>
                        </a:solidFill>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solidFill>
                      <a:srgbClr val="104788"/>
                    </a:solidFill>
                  </a:tcPr>
                </a:tc>
                <a:extLst>
                  <a:ext uri="{0D108BD9-81ED-4DB2-BD59-A6C34878D82A}">
                    <a16:rowId xmlns:a16="http://schemas.microsoft.com/office/drawing/2014/main" val="3792812038"/>
                  </a:ext>
                </a:extLst>
              </a:tr>
              <a:tr h="96304">
                <a:tc>
                  <a:txBody>
                    <a:bodyPr/>
                    <a:lstStyle/>
                    <a:p>
                      <a:pPr>
                        <a:lnSpc>
                          <a:spcPct val="100000"/>
                        </a:lnSpc>
                        <a:spcAft>
                          <a:spcPts val="1000"/>
                        </a:spcAft>
                        <a:buNone/>
                      </a:pPr>
                      <a:r>
                        <a:rPr lang="en-US" sz="1000" b="1" noProof="0" dirty="0">
                          <a:effectLst/>
                        </a:rPr>
                        <a:t>Age</a:t>
                      </a:r>
                      <a:r>
                        <a:rPr lang="en-US" sz="1000" b="0" noProof="0" dirty="0">
                          <a:effectLst/>
                        </a:rPr>
                        <a:t>, mean (SD), years</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ap="flat" cmpd="sng" algn="ctr">
                      <a:solidFill>
                        <a:srgbClr val="104788"/>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67.7 (10.2)</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ap="flat" cmpd="sng" algn="ctr">
                      <a:solidFill>
                        <a:srgbClr val="104788"/>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67.0 (10.5)</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ap="flat" cmpd="sng" algn="ctr">
                      <a:solidFill>
                        <a:srgbClr val="104788"/>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25868964"/>
                  </a:ext>
                </a:extLst>
              </a:tr>
              <a:tr h="0">
                <a:tc>
                  <a:txBody>
                    <a:bodyPr/>
                    <a:lstStyle/>
                    <a:p>
                      <a:pPr>
                        <a:lnSpc>
                          <a:spcPct val="100000"/>
                        </a:lnSpc>
                        <a:spcAft>
                          <a:spcPts val="1000"/>
                        </a:spcAft>
                        <a:buNone/>
                      </a:pPr>
                      <a:r>
                        <a:rPr lang="en-US" sz="1000" b="1" noProof="0" dirty="0">
                          <a:effectLst/>
                        </a:rPr>
                        <a:t>Female sex</a:t>
                      </a:r>
                      <a:r>
                        <a:rPr lang="en-US" sz="1000" b="0" noProof="0" dirty="0">
                          <a:effectLst/>
                        </a:rPr>
                        <a:t>, n (%)</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194 (32.9)</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160 (29.9)</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3735633897"/>
                  </a:ext>
                </a:extLst>
              </a:tr>
              <a:tr h="0">
                <a:tc>
                  <a:txBody>
                    <a:bodyPr/>
                    <a:lstStyle/>
                    <a:p>
                      <a:pPr>
                        <a:lnSpc>
                          <a:spcPct val="100000"/>
                        </a:lnSpc>
                        <a:spcAft>
                          <a:spcPts val="1000"/>
                        </a:spcAft>
                        <a:buNone/>
                      </a:pPr>
                      <a:r>
                        <a:rPr lang="en-US" sz="1000" b="1" noProof="0" dirty="0">
                          <a:effectLst/>
                        </a:rPr>
                        <a:t>Medical history</a:t>
                      </a:r>
                      <a:r>
                        <a:rPr lang="en-US" sz="1000" b="0" noProof="0" dirty="0">
                          <a:effectLst/>
                        </a:rPr>
                        <a:t>, n (%)</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 </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 </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18072568"/>
                  </a:ext>
                </a:extLst>
              </a:tr>
              <a:tr h="0">
                <a:tc>
                  <a:txBody>
                    <a:bodyPr/>
                    <a:lstStyle/>
                    <a:p>
                      <a:pPr>
                        <a:lnSpc>
                          <a:spcPct val="100000"/>
                        </a:lnSpc>
                        <a:spcAft>
                          <a:spcPts val="1000"/>
                        </a:spcAft>
                        <a:buNone/>
                      </a:pPr>
                      <a:r>
                        <a:rPr lang="en-US" sz="1000" noProof="0" dirty="0">
                          <a:effectLst/>
                        </a:rPr>
                        <a:t>  Current or former tobacco use</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276 (46.8)</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293 (54.7)</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24263582"/>
                  </a:ext>
                </a:extLst>
              </a:tr>
              <a:tr h="0">
                <a:tc>
                  <a:txBody>
                    <a:bodyPr/>
                    <a:lstStyle/>
                    <a:p>
                      <a:pPr>
                        <a:lnSpc>
                          <a:spcPct val="100000"/>
                        </a:lnSpc>
                        <a:spcAft>
                          <a:spcPts val="1000"/>
                        </a:spcAft>
                        <a:buNone/>
                      </a:pPr>
                      <a:r>
                        <a:rPr lang="en-US" sz="1000" noProof="0" dirty="0">
                          <a:effectLst/>
                        </a:rPr>
                        <a:t>  Hypertension</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460 (78.0)</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419 (78.2)</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92955812"/>
                  </a:ext>
                </a:extLst>
              </a:tr>
              <a:tr h="0">
                <a:tc>
                  <a:txBody>
                    <a:bodyPr/>
                    <a:lstStyle/>
                    <a:p>
                      <a:pPr>
                        <a:lnSpc>
                          <a:spcPct val="100000"/>
                        </a:lnSpc>
                        <a:spcAft>
                          <a:spcPts val="1000"/>
                        </a:spcAft>
                        <a:buNone/>
                      </a:pPr>
                      <a:r>
                        <a:rPr lang="en-US" sz="1000" noProof="0" dirty="0">
                          <a:effectLst/>
                        </a:rPr>
                        <a:t>  Diabetes</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202 (34.2)</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185 (34.5)</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7798190"/>
                  </a:ext>
                </a:extLst>
              </a:tr>
              <a:tr h="0">
                <a:tc>
                  <a:txBody>
                    <a:bodyPr/>
                    <a:lstStyle/>
                    <a:p>
                      <a:pPr>
                        <a:lnSpc>
                          <a:spcPct val="100000"/>
                        </a:lnSpc>
                        <a:spcAft>
                          <a:spcPts val="1000"/>
                        </a:spcAft>
                        <a:buNone/>
                      </a:pPr>
                      <a:r>
                        <a:rPr lang="en-US" sz="1000" noProof="0" dirty="0">
                          <a:effectLst/>
                        </a:rPr>
                        <a:t>  Previous stroke or TIA</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112 (19.0)</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113 (21.1)</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82958118"/>
                  </a:ext>
                </a:extLst>
              </a:tr>
              <a:tr h="0">
                <a:tc>
                  <a:txBody>
                    <a:bodyPr/>
                    <a:lstStyle/>
                    <a:p>
                      <a:pPr>
                        <a:lnSpc>
                          <a:spcPct val="100000"/>
                        </a:lnSpc>
                        <a:spcAft>
                          <a:spcPts val="1000"/>
                        </a:spcAft>
                        <a:buNone/>
                      </a:pPr>
                      <a:r>
                        <a:rPr lang="en-US" sz="1000" noProof="0" dirty="0">
                          <a:effectLst/>
                        </a:rPr>
                        <a:t>  Coronary artery disease</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92 (15.6)</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77 (14.4)</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78449127"/>
                  </a:ext>
                </a:extLst>
              </a:tr>
              <a:tr h="0">
                <a:tc>
                  <a:txBody>
                    <a:bodyPr/>
                    <a:lstStyle/>
                    <a:p>
                      <a:pPr>
                        <a:lnSpc>
                          <a:spcPct val="100000"/>
                        </a:lnSpc>
                        <a:spcAft>
                          <a:spcPts val="1000"/>
                        </a:spcAft>
                        <a:buNone/>
                      </a:pPr>
                      <a:r>
                        <a:rPr lang="en-US" sz="1000" b="1" noProof="0" dirty="0">
                          <a:effectLst/>
                        </a:rPr>
                        <a:t>TOAST classification</a:t>
                      </a:r>
                      <a:r>
                        <a:rPr lang="en-US" sz="1000" b="0" noProof="0" dirty="0">
                          <a:effectLst/>
                        </a:rPr>
                        <a:t>, n (%)</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 </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 </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804467692"/>
                  </a:ext>
                </a:extLst>
              </a:tr>
              <a:tr h="0">
                <a:tc>
                  <a:txBody>
                    <a:bodyPr/>
                    <a:lstStyle/>
                    <a:p>
                      <a:pPr>
                        <a:lnSpc>
                          <a:spcPct val="100000"/>
                        </a:lnSpc>
                        <a:spcAft>
                          <a:spcPts val="1000"/>
                        </a:spcAft>
                        <a:buNone/>
                      </a:pPr>
                      <a:r>
                        <a:rPr lang="en-US" sz="1000" noProof="0" dirty="0">
                          <a:effectLst/>
                        </a:rPr>
                        <a:t>  Large-artery atherosclerosis</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248 (42.0)</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229 (42.7)</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654515561"/>
                  </a:ext>
                </a:extLst>
              </a:tr>
              <a:tr h="0">
                <a:tc>
                  <a:txBody>
                    <a:bodyPr/>
                    <a:lstStyle/>
                    <a:p>
                      <a:pPr>
                        <a:lnSpc>
                          <a:spcPct val="100000"/>
                        </a:lnSpc>
                        <a:spcAft>
                          <a:spcPts val="1000"/>
                        </a:spcAft>
                        <a:buNone/>
                      </a:pPr>
                      <a:r>
                        <a:rPr lang="en-US" sz="1000" noProof="0" dirty="0">
                          <a:effectLst/>
                        </a:rPr>
                        <a:t>  Small-vessel occlusion (lacune)</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122 (20.7)</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117 (21.8)</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107658422"/>
                  </a:ext>
                </a:extLst>
              </a:tr>
              <a:tr h="0">
                <a:tc>
                  <a:txBody>
                    <a:bodyPr/>
                    <a:lstStyle/>
                    <a:p>
                      <a:pPr>
                        <a:lnSpc>
                          <a:spcPct val="100000"/>
                        </a:lnSpc>
                        <a:spcAft>
                          <a:spcPts val="1000"/>
                        </a:spcAft>
                        <a:buNone/>
                      </a:pPr>
                      <a:r>
                        <a:rPr lang="en-US" sz="1000" noProof="0" dirty="0">
                          <a:effectLst/>
                        </a:rPr>
                        <a:t>  Other determined etiology</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13 (2.2)</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16 (3.0)</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2091318349"/>
                  </a:ext>
                </a:extLst>
              </a:tr>
              <a:tr h="0">
                <a:tc>
                  <a:txBody>
                    <a:bodyPr/>
                    <a:lstStyle/>
                    <a:p>
                      <a:pPr>
                        <a:lnSpc>
                          <a:spcPct val="100000"/>
                        </a:lnSpc>
                        <a:spcAft>
                          <a:spcPts val="1000"/>
                        </a:spcAft>
                        <a:buNone/>
                      </a:pPr>
                      <a:r>
                        <a:rPr lang="en-US" sz="1000" noProof="0" dirty="0">
                          <a:effectLst/>
                        </a:rPr>
                        <a:t>  Undetermined etiology</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197 (33.4)</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160 (29.9)</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1922140905"/>
                  </a:ext>
                </a:extLst>
              </a:tr>
              <a:tr h="0">
                <a:tc>
                  <a:txBody>
                    <a:bodyPr/>
                    <a:lstStyle/>
                    <a:p>
                      <a:pPr>
                        <a:lnSpc>
                          <a:spcPct val="100000"/>
                        </a:lnSpc>
                        <a:spcAft>
                          <a:spcPts val="1000"/>
                        </a:spcAft>
                        <a:buNone/>
                      </a:pPr>
                      <a:r>
                        <a:rPr lang="en-US" sz="1000" noProof="0" dirty="0">
                          <a:effectLst/>
                        </a:rPr>
                        <a:t>  Cardioembolism</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10 (1.7)</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14 (2.6)</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3775089318"/>
                  </a:ext>
                </a:extLst>
              </a:tr>
              <a:tr h="0">
                <a:tc>
                  <a:txBody>
                    <a:bodyPr/>
                    <a:lstStyle/>
                    <a:p>
                      <a:pPr>
                        <a:lnSpc>
                          <a:spcPct val="100000"/>
                        </a:lnSpc>
                        <a:spcAft>
                          <a:spcPts val="1000"/>
                        </a:spcAft>
                        <a:buNone/>
                      </a:pPr>
                      <a:r>
                        <a:rPr lang="en-US" sz="1000" b="1" noProof="0" dirty="0">
                          <a:effectLst/>
                        </a:rPr>
                        <a:t>NIHSS at randomization</a:t>
                      </a:r>
                      <a:r>
                        <a:rPr lang="en-US" sz="1000" b="0" noProof="0" dirty="0">
                          <a:effectLst/>
                        </a:rPr>
                        <a:t>, median (IQR)</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2.0 (1.0–4.0)</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2.0 (1.0–4.0)</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9153351"/>
                  </a:ext>
                </a:extLst>
              </a:tr>
              <a:tr h="0">
                <a:tc>
                  <a:txBody>
                    <a:bodyPr/>
                    <a:lstStyle/>
                    <a:p>
                      <a:pPr>
                        <a:lnSpc>
                          <a:spcPct val="100000"/>
                        </a:lnSpc>
                        <a:spcAft>
                          <a:spcPts val="1000"/>
                        </a:spcAft>
                        <a:buNone/>
                      </a:pPr>
                      <a:r>
                        <a:rPr lang="en-US" sz="1000" b="1" noProof="0" dirty="0">
                          <a:effectLst/>
                        </a:rPr>
                        <a:t>Intravenous thrombolysis only</a:t>
                      </a:r>
                      <a:r>
                        <a:rPr lang="en-US" sz="1000" b="0" noProof="0" dirty="0">
                          <a:effectLst/>
                        </a:rPr>
                        <a:t>, n (%)</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123 (20.8)</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115 (21.5)</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2136121796"/>
                  </a:ext>
                </a:extLst>
              </a:tr>
              <a:tr h="0">
                <a:tc>
                  <a:txBody>
                    <a:bodyPr/>
                    <a:lstStyle/>
                    <a:p>
                      <a:pPr>
                        <a:lnSpc>
                          <a:spcPct val="100000"/>
                        </a:lnSpc>
                        <a:spcAft>
                          <a:spcPts val="1000"/>
                        </a:spcAft>
                        <a:buNone/>
                      </a:pPr>
                      <a:r>
                        <a:rPr lang="en-US" sz="1000" b="1" noProof="0" dirty="0">
                          <a:effectLst/>
                        </a:rPr>
                        <a:t>Endovascular therapy ± IV thrombolysis</a:t>
                      </a:r>
                      <a:r>
                        <a:rPr lang="en-US" sz="1000" b="0" noProof="0" dirty="0">
                          <a:effectLst/>
                        </a:rPr>
                        <a:t>, n (%)</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32 (5.4)</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43 (8.0)</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61240195"/>
                  </a:ext>
                </a:extLst>
              </a:tr>
              <a:tr h="0">
                <a:tc>
                  <a:txBody>
                    <a:bodyPr/>
                    <a:lstStyle/>
                    <a:p>
                      <a:pPr>
                        <a:lnSpc>
                          <a:spcPct val="100000"/>
                        </a:lnSpc>
                        <a:spcAft>
                          <a:spcPts val="1000"/>
                        </a:spcAft>
                        <a:buNone/>
                      </a:pPr>
                      <a:r>
                        <a:rPr lang="en-US" sz="1000" b="1" noProof="0" dirty="0">
                          <a:effectLst/>
                        </a:rPr>
                        <a:t>Planned DAPT</a:t>
                      </a:r>
                      <a:r>
                        <a:rPr lang="en-US" sz="1000" b="0" noProof="0" dirty="0">
                          <a:effectLst/>
                        </a:rPr>
                        <a:t>, n (%)</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352 (59.7)</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tc>
                  <a:txBody>
                    <a:bodyPr/>
                    <a:lstStyle/>
                    <a:p>
                      <a:pPr algn="ctr">
                        <a:lnSpc>
                          <a:spcPct val="100000"/>
                        </a:lnSpc>
                        <a:spcAft>
                          <a:spcPts val="1000"/>
                        </a:spcAft>
                        <a:buNone/>
                      </a:pPr>
                      <a:r>
                        <a:rPr lang="en-US" sz="1000" noProof="0" dirty="0">
                          <a:effectLst/>
                        </a:rPr>
                        <a:t>311 (58.0)</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104788">
                        <a:alpha val="10000"/>
                      </a:srgbClr>
                    </a:solidFill>
                  </a:tcPr>
                </a:tc>
                <a:extLst>
                  <a:ext uri="{0D108BD9-81ED-4DB2-BD59-A6C34878D82A}">
                    <a16:rowId xmlns:a16="http://schemas.microsoft.com/office/drawing/2014/main" val="3293580704"/>
                  </a:ext>
                </a:extLst>
              </a:tr>
              <a:tr h="0">
                <a:tc>
                  <a:txBody>
                    <a:bodyPr/>
                    <a:lstStyle/>
                    <a:p>
                      <a:pPr>
                        <a:lnSpc>
                          <a:spcPct val="100000"/>
                        </a:lnSpc>
                        <a:spcAft>
                          <a:spcPts val="1000"/>
                        </a:spcAft>
                        <a:buNone/>
                      </a:pPr>
                      <a:r>
                        <a:rPr lang="en-US" sz="1000" b="1" noProof="0" dirty="0">
                          <a:effectLst/>
                        </a:rPr>
                        <a:t>Time from index event to baseline MRI</a:t>
                      </a:r>
                      <a:r>
                        <a:rPr lang="en-US" sz="1000" b="0" noProof="0" dirty="0">
                          <a:effectLst/>
                        </a:rPr>
                        <a:t>, mean (SD), hours</a:t>
                      </a:r>
                      <a:endParaRPr lang="en-US" sz="1000" b="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58.2 (39.9)</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1000"/>
                        </a:spcAft>
                        <a:buNone/>
                      </a:pPr>
                      <a:r>
                        <a:rPr lang="en-US" sz="1000" noProof="0" dirty="0">
                          <a:effectLst/>
                        </a:rPr>
                        <a:t>56.5 (34.3)</a:t>
                      </a:r>
                      <a:endParaRPr lang="en-US" sz="1000" noProof="0" dirty="0">
                        <a:effectLst/>
                        <a:latin typeface="Arial" panose="020B0604020202020204" pitchFamily="34" charset="0"/>
                        <a:ea typeface="Arial" panose="020B0604020202020204" pitchFamily="34" charset="0"/>
                        <a:cs typeface="Arial" panose="020B0604020202020204" pitchFamily="34" charset="0"/>
                      </a:endParaRPr>
                    </a:p>
                  </a:txBody>
                  <a:tcPr marL="76601" marR="76601" marT="7200" marB="7200" anchor="ctr">
                    <a:lnL w="12700" cmpd="sng">
                      <a:noFill/>
                    </a:lnL>
                    <a:lnR w="12700" cmpd="sng">
                      <a:noFill/>
                    </a:lnR>
                    <a:lnT w="12700" cmpd="sng">
                      <a:noFill/>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1943710"/>
                  </a:ext>
                </a:extLst>
              </a:tr>
            </a:tbl>
          </a:graphicData>
        </a:graphic>
      </p:graphicFrame>
      <p:sp>
        <p:nvSpPr>
          <p:cNvPr id="6" name="Title 5">
            <a:extLst>
              <a:ext uri="{FF2B5EF4-FFF2-40B4-BE49-F238E27FC236}">
                <a16:creationId xmlns:a16="http://schemas.microsoft.com/office/drawing/2014/main" id="{4BCEE38F-9F9A-CBEE-2930-AE660CF27551}"/>
              </a:ext>
            </a:extLst>
          </p:cNvPr>
          <p:cNvSpPr>
            <a:spLocks noGrp="1"/>
          </p:cNvSpPr>
          <p:nvPr>
            <p:ph type="title"/>
          </p:nvPr>
        </p:nvSpPr>
        <p:spPr/>
        <p:txBody>
          <a:bodyPr/>
          <a:lstStyle/>
          <a:p>
            <a:r>
              <a:rPr lang="en-US" noProof="0" dirty="0"/>
              <a:t>Baseline characteristics of MRI substudy participants by treatment arms</a:t>
            </a:r>
          </a:p>
        </p:txBody>
      </p:sp>
    </p:spTree>
    <p:custDataLst>
      <p:tags r:id="rId1"/>
    </p:custDataLst>
    <p:extLst>
      <p:ext uri="{BB962C8B-B14F-4D97-AF65-F5344CB8AC3E}">
        <p14:creationId xmlns:p14="http://schemas.microsoft.com/office/powerpoint/2010/main" val="2594083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048BEB-0F70-C5A0-C12D-C2C99708C364}"/>
              </a:ext>
            </a:extLst>
          </p:cNvPr>
          <p:cNvSpPr txBox="1"/>
          <p:nvPr/>
        </p:nvSpPr>
        <p:spPr>
          <a:xfrm>
            <a:off x="0" y="-857250"/>
            <a:ext cx="6424653" cy="461665"/>
          </a:xfrm>
          <a:prstGeom prst="rect">
            <a:avLst/>
          </a:prstGeom>
          <a:noFill/>
        </p:spPr>
        <p:txBody>
          <a:bodyPr wrap="square" rtlCol="0">
            <a:spAutoFit/>
          </a:bodyPr>
          <a:lstStyle/>
          <a:p>
            <a:endParaRPr lang="en-US" sz="2400" b="1" noProof="0" dirty="0">
              <a:solidFill>
                <a:srgbClr val="1D429C"/>
              </a:solidFill>
            </a:endParaRPr>
          </a:p>
        </p:txBody>
      </p:sp>
      <p:sp>
        <p:nvSpPr>
          <p:cNvPr id="4" name="Title 3">
            <a:extLst>
              <a:ext uri="{FF2B5EF4-FFF2-40B4-BE49-F238E27FC236}">
                <a16:creationId xmlns:a16="http://schemas.microsoft.com/office/drawing/2014/main" id="{7BE6A642-ADCB-42C7-CC5A-140AB2D4CB44}"/>
              </a:ext>
            </a:extLst>
          </p:cNvPr>
          <p:cNvSpPr>
            <a:spLocks noGrp="1"/>
          </p:cNvSpPr>
          <p:nvPr>
            <p:ph type="title"/>
          </p:nvPr>
        </p:nvSpPr>
        <p:spPr>
          <a:xfrm>
            <a:off x="311151" y="465704"/>
            <a:ext cx="7314104" cy="573087"/>
          </a:xfrm>
        </p:spPr>
        <p:txBody>
          <a:bodyPr/>
          <a:lstStyle/>
          <a:p>
            <a:r>
              <a:rPr lang="en-US" sz="2150" noProof="0" dirty="0"/>
              <a:t>Baseline hemorrhagic transformation and white matter hyperintensity severity by treatment (DWI+ population)</a:t>
            </a:r>
          </a:p>
        </p:txBody>
      </p:sp>
      <p:sp>
        <p:nvSpPr>
          <p:cNvPr id="6" name="TextBox 5">
            <a:extLst>
              <a:ext uri="{FF2B5EF4-FFF2-40B4-BE49-F238E27FC236}">
                <a16:creationId xmlns:a16="http://schemas.microsoft.com/office/drawing/2014/main" id="{90A2D343-1EF6-A9B4-91E7-90ED4A0FA018}"/>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DWI+, diffusion-weighted imaging–positive; HI, hemorrhagic infarction; PH, parenchymal hematoma.</a:t>
            </a:r>
          </a:p>
        </p:txBody>
      </p:sp>
      <p:graphicFrame>
        <p:nvGraphicFramePr>
          <p:cNvPr id="2" name="Table 1">
            <a:extLst>
              <a:ext uri="{FF2B5EF4-FFF2-40B4-BE49-F238E27FC236}">
                <a16:creationId xmlns:a16="http://schemas.microsoft.com/office/drawing/2014/main" id="{5505F0DF-2919-13B7-96E5-29AE44CEE99F}"/>
              </a:ext>
            </a:extLst>
          </p:cNvPr>
          <p:cNvGraphicFramePr>
            <a:graphicFrameLocks noGrp="1"/>
          </p:cNvGraphicFramePr>
          <p:nvPr>
            <p:extLst>
              <p:ext uri="{D42A27DB-BD31-4B8C-83A1-F6EECF244321}">
                <p14:modId xmlns:p14="http://schemas.microsoft.com/office/powerpoint/2010/main" val="4091058036"/>
              </p:ext>
            </p:extLst>
          </p:nvPr>
        </p:nvGraphicFramePr>
        <p:xfrm>
          <a:off x="404813" y="1106268"/>
          <a:ext cx="7254001" cy="3302245"/>
        </p:xfrm>
        <a:graphic>
          <a:graphicData uri="http://schemas.openxmlformats.org/drawingml/2006/table">
            <a:tbl>
              <a:tblPr>
                <a:effectLst/>
                <a:tableStyleId>{2D5ABB26-0587-4C30-8999-92F81FD0307C}</a:tableStyleId>
              </a:tblPr>
              <a:tblGrid>
                <a:gridCol w="3906367">
                  <a:extLst>
                    <a:ext uri="{9D8B030D-6E8A-4147-A177-3AD203B41FA5}">
                      <a16:colId xmlns:a16="http://schemas.microsoft.com/office/drawing/2014/main" val="728594304"/>
                    </a:ext>
                  </a:extLst>
                </a:gridCol>
                <a:gridCol w="1673817">
                  <a:extLst>
                    <a:ext uri="{9D8B030D-6E8A-4147-A177-3AD203B41FA5}">
                      <a16:colId xmlns:a16="http://schemas.microsoft.com/office/drawing/2014/main" val="4166729978"/>
                    </a:ext>
                  </a:extLst>
                </a:gridCol>
                <a:gridCol w="1673817">
                  <a:extLst>
                    <a:ext uri="{9D8B030D-6E8A-4147-A177-3AD203B41FA5}">
                      <a16:colId xmlns:a16="http://schemas.microsoft.com/office/drawing/2014/main" val="3145002651"/>
                    </a:ext>
                  </a:extLst>
                </a:gridCol>
              </a:tblGrid>
              <a:tr h="323653">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t>Hemorrhagic transformation of any DWI+ infarcts </a:t>
                      </a:r>
                      <a:b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b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t>(highest class observed), n (%)</a:t>
                      </a:r>
                    </a:p>
                  </a:txBody>
                  <a:tcPr marL="76601" marR="76601" marT="7200" marB="7200" anchor="ctr">
                    <a:lnR w="12700" cap="flat" cmpd="sng" algn="ctr">
                      <a:solidFill>
                        <a:srgbClr val="104788">
                          <a:lumMod val="100000"/>
                        </a:srgbClr>
                      </a:solidFill>
                      <a:prstDash val="solid"/>
                      <a:round/>
                      <a:headEnd type="none" w="med" len="med"/>
                      <a:tailEnd type="none" w="med" len="med"/>
                    </a:lnR>
                    <a:lnB w="12700" cap="flat" cmpd="sng" algn="ctr">
                      <a:solidFill>
                        <a:srgbClr val="104788">
                          <a:lumMod val="100000"/>
                        </a:srgbClr>
                      </a:solidFill>
                      <a:prstDash val="solid"/>
                      <a:round/>
                      <a:headEnd type="none" w="med" len="med"/>
                      <a:tailEnd type="none" w="med" len="med"/>
                    </a:lnB>
                    <a:solidFill>
                      <a:srgbClr val="104788">
                        <a:lumMod val="10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bg1">
                              <a:lumMod val="100000"/>
                            </a:schemeClr>
                          </a:solidFill>
                          <a:effectLst/>
                          <a:latin typeface="Arial" panose="020B0604020202020204" pitchFamily="34" charset="0"/>
                          <a:cs typeface="Arial" panose="020B0604020202020204" pitchFamily="34" charset="0"/>
                          <a:sym typeface="Arial" panose="020B0604020202020204" pitchFamily="34" charset="0"/>
                        </a:rPr>
                        <a:t>Asundexian 50 mg</a:t>
                      </a:r>
                      <a:br>
                        <a:rPr lang="en-US" sz="1000" b="1" i="0" u="none" strike="noStrike" kern="0" cap="none" spc="0" normalizeH="0" baseline="0" noProof="0" dirty="0">
                          <a:solidFill>
                            <a:schemeClr val="bg1">
                              <a:lumMod val="100000"/>
                            </a:schemeClr>
                          </a:solidFill>
                          <a:effectLst/>
                          <a:latin typeface="Arial" panose="020B0604020202020204" pitchFamily="34" charset="0"/>
                          <a:cs typeface="Arial" panose="020B0604020202020204" pitchFamily="34" charset="0"/>
                          <a:sym typeface="Arial" panose="020B0604020202020204" pitchFamily="34" charset="0"/>
                        </a:rPr>
                      </a:br>
                      <a:r>
                        <a:rPr lang="en-US" sz="1000" b="1" i="0" u="none" strike="noStrike" kern="0" cap="none" spc="0" normalizeH="0" baseline="0" noProof="0" dirty="0">
                          <a:solidFill>
                            <a:schemeClr val="bg1">
                              <a:lumMod val="100000"/>
                            </a:schemeClr>
                          </a:solidFill>
                          <a:effectLst/>
                          <a:latin typeface="Arial" panose="020B0604020202020204" pitchFamily="34" charset="0"/>
                          <a:cs typeface="Arial" panose="020B0604020202020204" pitchFamily="34" charset="0"/>
                          <a:sym typeface="Arial" panose="020B0604020202020204" pitchFamily="34" charset="0"/>
                        </a:rPr>
                        <a:t>N=563</a:t>
                      </a:r>
                      <a:endParaRPr lang="en-US" sz="1000" b="1" i="0" u="none" strike="noStrike" kern="0" cap="none" spc="0" normalizeH="0" baseline="0" noProof="0" dirty="0">
                        <a:solidFill>
                          <a:schemeClr val="bg1">
                            <a:lumMod val="100000"/>
                          </a:schemeClr>
                        </a:solidFill>
                        <a:effectLst/>
                        <a:latin typeface="Arial" panose="020B0604020202020204" pitchFamily="34" charset="0"/>
                        <a:ea typeface="Arial" panose="020B0604020202020204" pitchFamily="34" charset="0"/>
                        <a:cs typeface="Arial" panose="020B0604020202020204" pitchFamily="34" charset="0"/>
                        <a:sym typeface="Arial" panose="020B0604020202020204" pitchFamily="34" charset="0"/>
                      </a:endParaRPr>
                    </a:p>
                  </a:txBody>
                  <a:tcPr marL="76601" marR="76601" marT="7200" marB="7200" anchor="ctr">
                    <a:lnL w="12700" cap="flat" cmpd="sng" algn="ctr">
                      <a:solidFill>
                        <a:srgbClr val="104788">
                          <a:lumMod val="100000"/>
                        </a:srgbClr>
                      </a:solidFill>
                      <a:prstDash val="solid"/>
                      <a:round/>
                      <a:headEnd type="none" w="med" len="med"/>
                      <a:tailEnd type="none" w="med" len="med"/>
                    </a:lnL>
                    <a:lnB w="12700" cap="flat" cmpd="sng" algn="ctr">
                      <a:solidFill>
                        <a:srgbClr val="104788">
                          <a:lumMod val="100000"/>
                        </a:srgbClr>
                      </a:solidFill>
                      <a:prstDash val="solid"/>
                      <a:round/>
                      <a:headEnd type="none" w="med" len="med"/>
                      <a:tailEnd type="none" w="med" len="med"/>
                    </a:lnB>
                    <a:solidFill>
                      <a:srgbClr val="104788">
                        <a:lumMod val="10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t>Placebo</a:t>
                      </a:r>
                      <a:b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b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t>N=513</a:t>
                      </a:r>
                    </a:p>
                  </a:txBody>
                  <a:tcPr marL="76601" marR="76601" marT="7200" marB="7200" anchor="ctr">
                    <a:lnB w="12700" cap="flat" cmpd="sng" algn="ctr">
                      <a:solidFill>
                        <a:srgbClr val="104788">
                          <a:lumMod val="100000"/>
                        </a:srgbClr>
                      </a:solidFill>
                      <a:prstDash val="solid"/>
                      <a:round/>
                      <a:headEnd type="none" w="med" len="med"/>
                      <a:tailEnd type="none" w="med" len="med"/>
                    </a:lnB>
                    <a:solidFill>
                      <a:srgbClr val="104788">
                        <a:lumMod val="100000"/>
                      </a:srgbClr>
                    </a:solidFill>
                  </a:tcPr>
                </a:tc>
                <a:extLst>
                  <a:ext uri="{0D108BD9-81ED-4DB2-BD59-A6C34878D82A}">
                    <a16:rowId xmlns:a16="http://schemas.microsoft.com/office/drawing/2014/main" val="238547062"/>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None</a:t>
                      </a:r>
                    </a:p>
                  </a:txBody>
                  <a:tcPr marL="76601" marR="76601" marT="7200" marB="7200" anchor="ctr">
                    <a:lnT w="12700" cap="flat" cmpd="sng" algn="ctr">
                      <a:solidFill>
                        <a:srgbClr val="104788">
                          <a:lumMod val="100000"/>
                        </a:srgbClr>
                      </a:solidFill>
                      <a:prstDash val="solid"/>
                      <a:round/>
                      <a:headEnd type="none" w="med" len="med"/>
                      <a:tailEnd type="none" w="med" len="med"/>
                    </a:lnT>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404 (71.8)</a:t>
                      </a:r>
                    </a:p>
                  </a:txBody>
                  <a:tcPr marL="76601" marR="76601" marT="7200" marB="7200" anchor="ctr">
                    <a:lnT w="12700" cap="flat" cmpd="sng" algn="ctr">
                      <a:solidFill>
                        <a:srgbClr val="104788">
                          <a:lumMod val="100000"/>
                        </a:srgbClr>
                      </a:solidFill>
                      <a:prstDash val="solid"/>
                      <a:round/>
                      <a:headEnd type="none" w="med" len="med"/>
                      <a:tailEnd type="none" w="med" len="med"/>
                    </a:lnT>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375 (73.1)</a:t>
                      </a:r>
                    </a:p>
                  </a:txBody>
                  <a:tcPr marL="76601" marR="76601" marT="7200" marB="7200" anchor="ctr">
                    <a:lnT w="12700" cap="flat" cmpd="sng" algn="ctr">
                      <a:solidFill>
                        <a:srgbClr val="104788">
                          <a:lumMod val="100000"/>
                        </a:srgbClr>
                      </a:solidFill>
                      <a:prstDash val="solid"/>
                      <a:round/>
                      <a:headEnd type="none" w="med" len="med"/>
                      <a:tailEnd type="none" w="med" len="med"/>
                    </a:lnT>
                  </a:tcPr>
                </a:tc>
                <a:extLst>
                  <a:ext uri="{0D108BD9-81ED-4DB2-BD59-A6C34878D82A}">
                    <a16:rowId xmlns:a16="http://schemas.microsoft.com/office/drawing/2014/main" val="319420267"/>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Yes</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159 (28.2)</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138 (26.9)</a:t>
                      </a:r>
                    </a:p>
                  </a:txBody>
                  <a:tcPr marL="76601" marR="76601" marT="7200" marB="7200" anchor="ctr">
                    <a:solidFill>
                      <a:srgbClr val="104788">
                        <a:lumMod val="100000"/>
                        <a:alpha val="10000"/>
                      </a:srgbClr>
                    </a:solidFill>
                  </a:tcPr>
                </a:tc>
                <a:extLst>
                  <a:ext uri="{0D108BD9-81ED-4DB2-BD59-A6C34878D82A}">
                    <a16:rowId xmlns:a16="http://schemas.microsoft.com/office/drawing/2014/main" val="1450466063"/>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HI1</a:t>
                      </a:r>
                      <a:endPar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endParaRP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94 (16.7)</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77 (15.0)</a:t>
                      </a:r>
                    </a:p>
                  </a:txBody>
                  <a:tcPr marL="76601" marR="76601" marT="7200" marB="7200" anchor="ctr">
                    <a:solidFill>
                      <a:srgbClr val="104788">
                        <a:lumMod val="100000"/>
                        <a:alpha val="10000"/>
                      </a:srgbClr>
                    </a:solidFill>
                  </a:tcPr>
                </a:tc>
                <a:extLst>
                  <a:ext uri="{0D108BD9-81ED-4DB2-BD59-A6C34878D82A}">
                    <a16:rowId xmlns:a16="http://schemas.microsoft.com/office/drawing/2014/main" val="858838636"/>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HI2</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62 (11.0)</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60 (11.7)</a:t>
                      </a:r>
                    </a:p>
                  </a:txBody>
                  <a:tcPr marL="76601" marR="76601" marT="7200" marB="7200" anchor="ctr">
                    <a:solidFill>
                      <a:srgbClr val="104788">
                        <a:lumMod val="100000"/>
                        <a:alpha val="10000"/>
                      </a:srgbClr>
                    </a:solidFill>
                  </a:tcPr>
                </a:tc>
                <a:extLst>
                  <a:ext uri="{0D108BD9-81ED-4DB2-BD59-A6C34878D82A}">
                    <a16:rowId xmlns:a16="http://schemas.microsoft.com/office/drawing/2014/main" val="150948204"/>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PH1</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3 (0.5)</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 (0.2)</a:t>
                      </a:r>
                    </a:p>
                  </a:txBody>
                  <a:tcPr marL="76601" marR="76601" marT="7200" marB="7200" anchor="ctr">
                    <a:solidFill>
                      <a:srgbClr val="104788">
                        <a:lumMod val="100000"/>
                        <a:alpha val="10000"/>
                      </a:srgbClr>
                    </a:solidFill>
                  </a:tcPr>
                </a:tc>
                <a:extLst>
                  <a:ext uri="{0D108BD9-81ED-4DB2-BD59-A6C34878D82A}">
                    <a16:rowId xmlns:a16="http://schemas.microsoft.com/office/drawing/2014/main" val="1535967401"/>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PH2</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0 (0.0)</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0 (0.0)</a:t>
                      </a:r>
                    </a:p>
                  </a:txBody>
                  <a:tcPr marL="76601" marR="76601" marT="7200" marB="7200" anchor="ctr">
                    <a:solidFill>
                      <a:srgbClr val="104788">
                        <a:lumMod val="100000"/>
                        <a:alpha val="10000"/>
                      </a:srgbClr>
                    </a:solidFill>
                  </a:tcPr>
                </a:tc>
                <a:extLst>
                  <a:ext uri="{0D108BD9-81ED-4DB2-BD59-A6C34878D82A}">
                    <a16:rowId xmlns:a16="http://schemas.microsoft.com/office/drawing/2014/main" val="45543609"/>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Fazekas score: Peri-ventricular</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p>
                  </a:txBody>
                  <a:tcPr marL="76601" marR="76601" marT="7200" marB="7200" anchor="ctr"/>
                </a:tc>
                <a:extLst>
                  <a:ext uri="{0D108BD9-81ED-4DB2-BD59-A6C34878D82A}">
                    <a16:rowId xmlns:a16="http://schemas.microsoft.com/office/drawing/2014/main" val="2215059111"/>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0: Absent</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67 (11.9)</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78 (15.2)</a:t>
                      </a:r>
                    </a:p>
                  </a:txBody>
                  <a:tcPr marL="76601" marR="76601" marT="7200" marB="7200" anchor="ctr"/>
                </a:tc>
                <a:extLst>
                  <a:ext uri="{0D108BD9-81ED-4DB2-BD59-A6C34878D82A}">
                    <a16:rowId xmlns:a16="http://schemas.microsoft.com/office/drawing/2014/main" val="214237156"/>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1: Caps or pencil-thin lining</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261 (46.4)</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238 (46.4)</a:t>
                      </a:r>
                    </a:p>
                  </a:txBody>
                  <a:tcPr marL="76601" marR="76601" marT="7200" marB="7200" anchor="ctr"/>
                </a:tc>
                <a:extLst>
                  <a:ext uri="{0D108BD9-81ED-4DB2-BD59-A6C34878D82A}">
                    <a16:rowId xmlns:a16="http://schemas.microsoft.com/office/drawing/2014/main" val="1004378328"/>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2: Smooth halo</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174 (30.9)</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145 (28.3)</a:t>
                      </a:r>
                    </a:p>
                  </a:txBody>
                  <a:tcPr marL="76601" marR="76601" marT="7200" marB="7200" anchor="ctr"/>
                </a:tc>
                <a:extLst>
                  <a:ext uri="{0D108BD9-81ED-4DB2-BD59-A6C34878D82A}">
                    <a16:rowId xmlns:a16="http://schemas.microsoft.com/office/drawing/2014/main" val="3382545684"/>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3: Irregular periventricular signal extending into deep white matter</a:t>
                      </a:r>
                    </a:p>
                  </a:txBody>
                  <a:tcPr marL="76601" marR="0"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61 (10.8)</a:t>
                      </a:r>
                    </a:p>
                  </a:txBody>
                  <a:tcPr marL="76601" marR="76601" marT="7200" marB="7200" anchor="ct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52 (10.1)</a:t>
                      </a:r>
                    </a:p>
                  </a:txBody>
                  <a:tcPr marL="76601" marR="76601" marT="7200" marB="7200" anchor="ctr"/>
                </a:tc>
                <a:extLst>
                  <a:ext uri="{0D108BD9-81ED-4DB2-BD59-A6C34878D82A}">
                    <a16:rowId xmlns:a16="http://schemas.microsoft.com/office/drawing/2014/main" val="2357123164"/>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Deep white matter Fazekas score</a:t>
                      </a:r>
                    </a:p>
                  </a:txBody>
                  <a:tcPr marL="76601" marR="76601" marT="7200" marB="7200" anchor="ctr">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p>
                  </a:txBody>
                  <a:tcPr marL="76601" marR="76601" marT="7200" marB="7200" anchor="ctr">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p>
                  </a:txBody>
                  <a:tcPr marL="76601" marR="76601" marT="7200" marB="7200" anchor="ctr">
                    <a:solidFill>
                      <a:srgbClr val="104788">
                        <a:alpha val="10000"/>
                      </a:srgbClr>
                    </a:solidFill>
                  </a:tcPr>
                </a:tc>
                <a:extLst>
                  <a:ext uri="{0D108BD9-81ED-4DB2-BD59-A6C34878D82A}">
                    <a16:rowId xmlns:a16="http://schemas.microsoft.com/office/drawing/2014/main" val="632648230"/>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0: Absent</a:t>
                      </a:r>
                    </a:p>
                  </a:txBody>
                  <a:tcPr marL="76601" marR="76601" marT="7200" marB="7200" anchor="ctr">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39 (6.9)</a:t>
                      </a:r>
                    </a:p>
                  </a:txBody>
                  <a:tcPr marL="76601" marR="76601" marT="7200" marB="7200" anchor="ctr">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61 (11.9)</a:t>
                      </a:r>
                    </a:p>
                  </a:txBody>
                  <a:tcPr marL="76601" marR="76601" marT="7200" marB="7200" anchor="ctr">
                    <a:solidFill>
                      <a:srgbClr val="104788">
                        <a:alpha val="10000"/>
                      </a:srgbClr>
                    </a:solidFill>
                  </a:tcPr>
                </a:tc>
                <a:extLst>
                  <a:ext uri="{0D108BD9-81ED-4DB2-BD59-A6C34878D82A}">
                    <a16:rowId xmlns:a16="http://schemas.microsoft.com/office/drawing/2014/main" val="338988983"/>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1: Punctuate foci</a:t>
                      </a:r>
                    </a:p>
                  </a:txBody>
                  <a:tcPr marL="76601" marR="76601" marT="7200" marB="7200" anchor="ctr">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269 (47.8)</a:t>
                      </a:r>
                    </a:p>
                  </a:txBody>
                  <a:tcPr marL="76601" marR="76601" marT="7200" marB="7200" anchor="ctr">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244 (47.6)</a:t>
                      </a:r>
                    </a:p>
                  </a:txBody>
                  <a:tcPr marL="76601" marR="76601" marT="7200" marB="7200" anchor="ctr">
                    <a:solidFill>
                      <a:srgbClr val="104788">
                        <a:alpha val="10000"/>
                      </a:srgbClr>
                    </a:solidFill>
                  </a:tcPr>
                </a:tc>
                <a:extLst>
                  <a:ext uri="{0D108BD9-81ED-4DB2-BD59-A6C34878D82A}">
                    <a16:rowId xmlns:a16="http://schemas.microsoft.com/office/drawing/2014/main" val="2900414791"/>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2: Beginning confluence</a:t>
                      </a:r>
                    </a:p>
                  </a:txBody>
                  <a:tcPr marL="76601" marR="76601" marT="7200" marB="7200" anchor="ctr">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189 (33.6)</a:t>
                      </a:r>
                    </a:p>
                  </a:txBody>
                  <a:tcPr marL="76601" marR="76601" marT="7200" marB="7200" anchor="ctr">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157 (30.6)</a:t>
                      </a:r>
                    </a:p>
                  </a:txBody>
                  <a:tcPr marL="76601" marR="76601" marT="7200" marB="7200" anchor="ctr">
                    <a:solidFill>
                      <a:srgbClr val="104788">
                        <a:alpha val="10000"/>
                      </a:srgbClr>
                    </a:solidFill>
                  </a:tcPr>
                </a:tc>
                <a:extLst>
                  <a:ext uri="{0D108BD9-81ED-4DB2-BD59-A6C34878D82A}">
                    <a16:rowId xmlns:a16="http://schemas.microsoft.com/office/drawing/2014/main" val="690984827"/>
                  </a:ext>
                </a:extLst>
              </a:tr>
              <a:tr h="18616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3: Large confluent areas</a:t>
                      </a:r>
                    </a:p>
                  </a:txBody>
                  <a:tcPr marL="76601" marR="76601" marT="7200" marB="7200" anchor="ctr">
                    <a:lnB w="12700" cap="flat" cmpd="sng" algn="ctr">
                      <a:solidFill>
                        <a:srgbClr val="104788">
                          <a:lumMod val="100000"/>
                        </a:srgbClr>
                      </a:solidFill>
                      <a:prstDash val="solid"/>
                      <a:round/>
                      <a:headEnd type="none" w="med" len="med"/>
                      <a:tailEnd type="none" w="med" len="med"/>
                    </a:lnB>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66 (11.7)</a:t>
                      </a:r>
                    </a:p>
                  </a:txBody>
                  <a:tcPr marL="76601" marR="76601" marT="7200" marB="7200" anchor="ctr">
                    <a:lnB w="12700" cap="flat" cmpd="sng" algn="ctr">
                      <a:solidFill>
                        <a:srgbClr val="104788">
                          <a:lumMod val="100000"/>
                        </a:srgbClr>
                      </a:solidFill>
                      <a:prstDash val="solid"/>
                      <a:round/>
                      <a:headEnd type="none" w="med" len="med"/>
                      <a:tailEnd type="none" w="med" len="med"/>
                    </a:lnB>
                    <a:solidFill>
                      <a:srgbClr val="104788">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51 (9.9)</a:t>
                      </a:r>
                    </a:p>
                  </a:txBody>
                  <a:tcPr marL="76601" marR="76601" marT="7200" marB="7200" anchor="ctr">
                    <a:lnB w="12700" cap="flat" cmpd="sng" algn="ctr">
                      <a:solidFill>
                        <a:srgbClr val="104788">
                          <a:lumMod val="100000"/>
                        </a:srgbClr>
                      </a:solidFill>
                      <a:prstDash val="solid"/>
                      <a:round/>
                      <a:headEnd type="none" w="med" len="med"/>
                      <a:tailEnd type="none" w="med" len="med"/>
                    </a:lnB>
                    <a:solidFill>
                      <a:srgbClr val="104788">
                        <a:alpha val="10000"/>
                      </a:srgbClr>
                    </a:solidFill>
                  </a:tcPr>
                </a:tc>
                <a:extLst>
                  <a:ext uri="{0D108BD9-81ED-4DB2-BD59-A6C34878D82A}">
                    <a16:rowId xmlns:a16="http://schemas.microsoft.com/office/drawing/2014/main" val="3965234347"/>
                  </a:ext>
                </a:extLst>
              </a:tr>
            </a:tbl>
          </a:graphicData>
        </a:graphic>
      </p:graphicFrame>
    </p:spTree>
    <p:custDataLst>
      <p:tags r:id="rId1"/>
    </p:custDataLst>
    <p:extLst>
      <p:ext uri="{BB962C8B-B14F-4D97-AF65-F5344CB8AC3E}">
        <p14:creationId xmlns:p14="http://schemas.microsoft.com/office/powerpoint/2010/main" val="2547843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C01E7A-C7F3-5CEA-4586-9592AA68E0BC}"/>
              </a:ext>
            </a:extLst>
          </p:cNvPr>
          <p:cNvSpPr>
            <a:spLocks noGrp="1"/>
          </p:cNvSpPr>
          <p:nvPr>
            <p:ph type="title"/>
          </p:nvPr>
        </p:nvSpPr>
        <p:spPr/>
        <p:txBody>
          <a:bodyPr/>
          <a:lstStyle/>
          <a:p>
            <a:r>
              <a:rPr lang="en-US" noProof="0" dirty="0"/>
              <a:t>Baseline microbleed severity by treatment</a:t>
            </a:r>
          </a:p>
        </p:txBody>
      </p:sp>
      <p:sp>
        <p:nvSpPr>
          <p:cNvPr id="6" name="TextBox 5">
            <a:extLst>
              <a:ext uri="{FF2B5EF4-FFF2-40B4-BE49-F238E27FC236}">
                <a16:creationId xmlns:a16="http://schemas.microsoft.com/office/drawing/2014/main" id="{BBD4FF89-5C99-D299-4DF5-F4B292172031}"/>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CMB, cerebral microbleed; IQR, interquartile range.</a:t>
            </a:r>
          </a:p>
        </p:txBody>
      </p:sp>
      <p:graphicFrame>
        <p:nvGraphicFramePr>
          <p:cNvPr id="2" name="Table 1">
            <a:extLst>
              <a:ext uri="{FF2B5EF4-FFF2-40B4-BE49-F238E27FC236}">
                <a16:creationId xmlns:a16="http://schemas.microsoft.com/office/drawing/2014/main" id="{4CAB8177-33C6-91CA-9951-77AC6B254E17}"/>
              </a:ext>
            </a:extLst>
          </p:cNvPr>
          <p:cNvGraphicFramePr>
            <a:graphicFrameLocks noGrp="1"/>
          </p:cNvGraphicFramePr>
          <p:nvPr>
            <p:extLst>
              <p:ext uri="{D42A27DB-BD31-4B8C-83A1-F6EECF244321}">
                <p14:modId xmlns:p14="http://schemas.microsoft.com/office/powerpoint/2010/main" val="1831858622"/>
              </p:ext>
            </p:extLst>
          </p:nvPr>
        </p:nvGraphicFramePr>
        <p:xfrm>
          <a:off x="404813" y="949316"/>
          <a:ext cx="7254000" cy="3488735"/>
        </p:xfrm>
        <a:graphic>
          <a:graphicData uri="http://schemas.openxmlformats.org/drawingml/2006/table">
            <a:tbl>
              <a:tblPr>
                <a:effectLst/>
                <a:tableStyleId>{2D5ABB26-0587-4C30-8999-92F81FD0307C}</a:tableStyleId>
              </a:tblPr>
              <a:tblGrid>
                <a:gridCol w="3906000">
                  <a:extLst>
                    <a:ext uri="{9D8B030D-6E8A-4147-A177-3AD203B41FA5}">
                      <a16:colId xmlns:a16="http://schemas.microsoft.com/office/drawing/2014/main" val="535867975"/>
                    </a:ext>
                  </a:extLst>
                </a:gridCol>
                <a:gridCol w="1674000">
                  <a:extLst>
                    <a:ext uri="{9D8B030D-6E8A-4147-A177-3AD203B41FA5}">
                      <a16:colId xmlns:a16="http://schemas.microsoft.com/office/drawing/2014/main" val="4071108"/>
                    </a:ext>
                  </a:extLst>
                </a:gridCol>
                <a:gridCol w="1674000">
                  <a:extLst>
                    <a:ext uri="{9D8B030D-6E8A-4147-A177-3AD203B41FA5}">
                      <a16:colId xmlns:a16="http://schemas.microsoft.com/office/drawing/2014/main" val="1412953120"/>
                    </a:ext>
                  </a:extLst>
                </a:gridCol>
              </a:tblGrid>
              <a:tr h="318870">
                <a:tc>
                  <a:txBody>
                    <a:bodyPr/>
                    <a:lstStyle/>
                    <a:p>
                      <a:pPr marL="0" marR="0" lvl="0" indent="0" algn="l" defTabSz="914400" rtl="0" eaLnBrk="1" fontAlgn="auto" hangingPunct="1">
                        <a:lnSpc>
                          <a:spcPct val="100000"/>
                        </a:lnSpc>
                        <a:spcBef>
                          <a:spcPts val="0"/>
                        </a:spcBef>
                        <a:spcAft>
                          <a:spcPts val="0"/>
                        </a:spcAft>
                        <a:buFontTx/>
                        <a:buNone/>
                      </a:pPr>
                      <a:b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b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t>Microbleeds</a:t>
                      </a:r>
                      <a:endParaRPr lang="en-US" sz="1000" b="1" i="0" u="none" strike="noStrike" kern="0" cap="none" spc="0" normalizeH="0" baseline="30000" noProof="0" dirty="0">
                        <a:solidFill>
                          <a:schemeClr val="bg1">
                            <a:lumMod val="100000"/>
                          </a:schemeClr>
                        </a:solidFill>
                        <a:effectLst/>
                        <a:latin typeface="Arial" panose="020B0604020202020204" pitchFamily="34" charset="0"/>
                        <a:ea typeface="+mn-ea"/>
                        <a:cs typeface="+mn-cs"/>
                        <a:sym typeface="Arial" panose="020B0604020202020204" pitchFamily="34" charset="0"/>
                      </a:endParaRPr>
                    </a:p>
                  </a:txBody>
                  <a:tcPr marL="76601" marR="76601" marT="7200" marB="7200" anchor="ctr">
                    <a:lnR w="12700" cap="flat" cmpd="sng" algn="ctr">
                      <a:solidFill>
                        <a:srgbClr val="104788">
                          <a:lumMod val="100000"/>
                        </a:srgbClr>
                      </a:solidFill>
                      <a:prstDash val="solid"/>
                      <a:round/>
                      <a:headEnd type="none" w="med" len="med"/>
                      <a:tailEnd type="none" w="med" len="med"/>
                    </a:lnR>
                    <a:lnB w="12700" cap="flat" cmpd="sng" algn="ctr">
                      <a:solidFill>
                        <a:srgbClr val="104788">
                          <a:lumMod val="100000"/>
                        </a:srgbClr>
                      </a:solidFill>
                      <a:prstDash val="solid"/>
                      <a:round/>
                      <a:headEnd type="none" w="med" len="med"/>
                      <a:tailEnd type="none" w="med" len="med"/>
                    </a:lnB>
                    <a:solidFill>
                      <a:srgbClr val="104788">
                        <a:lumMod val="10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Arial" panose="020B0604020202020204" pitchFamily="34" charset="0"/>
                          <a:sym typeface="Arial" panose="020B0604020202020204" pitchFamily="34" charset="0"/>
                        </a:rPr>
                        <a:t>Asundexian 50 mg</a:t>
                      </a:r>
                      <a:b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Arial" panose="020B0604020202020204" pitchFamily="34" charset="0"/>
                          <a:sym typeface="Arial" panose="020B0604020202020204" pitchFamily="34" charset="0"/>
                        </a:rPr>
                      </a:b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Arial" panose="020B0604020202020204" pitchFamily="34" charset="0"/>
                          <a:sym typeface="Arial" panose="020B0604020202020204" pitchFamily="34" charset="0"/>
                        </a:rPr>
                        <a:t>N=590</a:t>
                      </a:r>
                    </a:p>
                  </a:txBody>
                  <a:tcPr marL="76601" marR="76601" marT="7200" marB="7200" anchor="ctr">
                    <a:lnL w="12700" cap="flat" cmpd="sng" algn="ctr">
                      <a:solidFill>
                        <a:srgbClr val="104788">
                          <a:lumMod val="100000"/>
                        </a:srgbClr>
                      </a:solidFill>
                      <a:prstDash val="solid"/>
                      <a:round/>
                      <a:headEnd type="none" w="med" len="med"/>
                      <a:tailEnd type="none" w="med" len="med"/>
                    </a:lnL>
                    <a:lnB w="12700" cap="flat" cmpd="sng" algn="ctr">
                      <a:solidFill>
                        <a:srgbClr val="104788">
                          <a:lumMod val="100000"/>
                        </a:srgbClr>
                      </a:solidFill>
                      <a:prstDash val="solid"/>
                      <a:round/>
                      <a:headEnd type="none" w="med" len="med"/>
                      <a:tailEnd type="none" w="med" len="med"/>
                    </a:lnB>
                    <a:solidFill>
                      <a:srgbClr val="104788">
                        <a:lumMod val="10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t>Placebo</a:t>
                      </a:r>
                      <a:b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br>
                      <a:r>
                        <a:rPr lang="en-US" sz="1000" b="1" i="0" u="none" strike="noStrike" kern="0" cap="none" spc="0" normalizeH="0" baseline="0" noProof="0" dirty="0">
                          <a:solidFill>
                            <a:schemeClr val="bg1">
                              <a:lumMod val="100000"/>
                            </a:schemeClr>
                          </a:solidFill>
                          <a:effectLst/>
                          <a:latin typeface="Arial" panose="020B0604020202020204" pitchFamily="34" charset="0"/>
                          <a:ea typeface="+mn-ea"/>
                          <a:cs typeface="+mn-cs"/>
                          <a:sym typeface="Arial" panose="020B0604020202020204" pitchFamily="34" charset="0"/>
                        </a:rPr>
                        <a:t>N=536</a:t>
                      </a:r>
                    </a:p>
                  </a:txBody>
                  <a:tcPr marL="76601" marR="76601" marT="7200" marB="7200" anchor="ctr">
                    <a:lnB w="12700" cap="flat" cmpd="sng" algn="ctr">
                      <a:solidFill>
                        <a:srgbClr val="104788">
                          <a:lumMod val="100000"/>
                        </a:srgbClr>
                      </a:solidFill>
                      <a:prstDash val="solid"/>
                      <a:round/>
                      <a:headEnd type="none" w="med" len="med"/>
                      <a:tailEnd type="none" w="med" len="med"/>
                    </a:lnB>
                    <a:solidFill>
                      <a:srgbClr val="104788">
                        <a:lumMod val="100000"/>
                      </a:srgbClr>
                    </a:solidFill>
                  </a:tcPr>
                </a:tc>
                <a:extLst>
                  <a:ext uri="{0D108BD9-81ED-4DB2-BD59-A6C34878D82A}">
                    <a16:rowId xmlns:a16="http://schemas.microsoft.com/office/drawing/2014/main" val="1745200881"/>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No</a:t>
                      </a:r>
                    </a:p>
                  </a:txBody>
                  <a:tcPr marL="76601" marR="76601" marT="7200" marB="7200" anchor="ctr">
                    <a:lnT w="12700" cap="flat" cmpd="sng" algn="ctr">
                      <a:solidFill>
                        <a:srgbClr val="104788">
                          <a:lumMod val="100000"/>
                        </a:srgbClr>
                      </a:solidFill>
                      <a:prstDash val="solid"/>
                      <a:round/>
                      <a:headEnd type="none" w="med" len="med"/>
                      <a:tailEnd type="none" w="med" len="med"/>
                    </a:lnT>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361 (61.2)</a:t>
                      </a:r>
                    </a:p>
                  </a:txBody>
                  <a:tcPr marL="76601" marR="76601" marT="7200" marB="7200" anchor="ctr">
                    <a:lnT w="12700" cap="flat" cmpd="sng" algn="ctr">
                      <a:solidFill>
                        <a:srgbClr val="104788">
                          <a:lumMod val="100000"/>
                        </a:srgbClr>
                      </a:solidFill>
                      <a:prstDash val="solid"/>
                      <a:round/>
                      <a:headEnd type="none" w="med" len="med"/>
                      <a:tailEnd type="none" w="med" len="med"/>
                    </a:lnT>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316 (59.0)</a:t>
                      </a:r>
                    </a:p>
                  </a:txBody>
                  <a:tcPr marL="76601" marR="76601" marT="7200" marB="7200" anchor="ctr">
                    <a:lnT w="12700" cap="flat" cmpd="sng" algn="ctr">
                      <a:solidFill>
                        <a:srgbClr val="104788">
                          <a:lumMod val="100000"/>
                        </a:srgbClr>
                      </a:solidFill>
                      <a:prstDash val="solid"/>
                      <a:round/>
                      <a:headEnd type="none" w="med" len="med"/>
                      <a:tailEnd type="none" w="med" len="med"/>
                    </a:lnT>
                  </a:tcPr>
                </a:tc>
                <a:extLst>
                  <a:ext uri="{0D108BD9-81ED-4DB2-BD59-A6C34878D82A}">
                    <a16:rowId xmlns:a16="http://schemas.microsoft.com/office/drawing/2014/main" val="3667625790"/>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Yes</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229 (38.8)</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220 (41.0)</a:t>
                      </a:r>
                    </a:p>
                  </a:txBody>
                  <a:tcPr marL="76601" marR="76601" marT="7200" marB="7200" anchor="ctr">
                    <a:solidFill>
                      <a:srgbClr val="104788">
                        <a:lumMod val="100000"/>
                        <a:alpha val="10000"/>
                      </a:srgbClr>
                    </a:solidFill>
                  </a:tcPr>
                </a:tc>
                <a:extLst>
                  <a:ext uri="{0D108BD9-81ED-4DB2-BD59-A6C34878D82A}">
                    <a16:rowId xmlns:a16="http://schemas.microsoft.com/office/drawing/2014/main" val="1930308251"/>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Microbleed count</a:t>
                      </a:r>
                    </a:p>
                  </a:txBody>
                  <a:tcPr marL="76601" marR="76601" marT="7200" marB="7200" anchor="ctr">
                    <a:no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p>
                  </a:txBody>
                  <a:tcPr marL="76601" marR="76601" marT="7200" marB="7200" anchor="ctr">
                    <a:no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p>
                  </a:txBody>
                  <a:tcPr marL="76601" marR="76601" marT="7200" marB="7200" anchor="ctr">
                    <a:noFill/>
                  </a:tcPr>
                </a:tc>
                <a:extLst>
                  <a:ext uri="{0D108BD9-81ED-4DB2-BD59-A6C34878D82A}">
                    <a16:rowId xmlns:a16="http://schemas.microsoft.com/office/drawing/2014/main" val="2948713311"/>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Mean (SD)</a:t>
                      </a:r>
                    </a:p>
                  </a:txBody>
                  <a:tcPr marL="76601" marR="76601" marT="7200" marB="7200" anchor="ctr">
                    <a:no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4.5 (10.1)</a:t>
                      </a:r>
                    </a:p>
                  </a:txBody>
                  <a:tcPr marL="76601" marR="76601" marT="7200" marB="7200" anchor="ctr">
                    <a:no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5.5 (11.2)</a:t>
                      </a:r>
                    </a:p>
                  </a:txBody>
                  <a:tcPr marL="76601" marR="76601" marT="7200" marB="7200" anchor="ctr">
                    <a:noFill/>
                  </a:tcPr>
                </a:tc>
                <a:extLst>
                  <a:ext uri="{0D108BD9-81ED-4DB2-BD59-A6C34878D82A}">
                    <a16:rowId xmlns:a16="http://schemas.microsoft.com/office/drawing/2014/main" val="1298534500"/>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Median (IQR)</a:t>
                      </a:r>
                    </a:p>
                  </a:txBody>
                  <a:tcPr marL="76601" marR="76601" marT="7200" marB="7200" anchor="ctr">
                    <a:no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 (1</a:t>
                      </a:r>
                      <a:r>
                        <a:rPr lang="en-US" sz="1000" noProof="0" dirty="0">
                          <a:effectLst/>
                        </a:rPr>
                        <a:t>–</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4)</a:t>
                      </a:r>
                    </a:p>
                  </a:txBody>
                  <a:tcPr marL="76601" marR="76601" marT="7200" marB="7200" anchor="ctr">
                    <a:no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 (1</a:t>
                      </a:r>
                      <a:r>
                        <a:rPr lang="en-US" sz="1000" noProof="0" dirty="0">
                          <a:effectLst/>
                        </a:rPr>
                        <a:t>–</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4)</a:t>
                      </a:r>
                    </a:p>
                  </a:txBody>
                  <a:tcPr marL="76601" marR="76601" marT="7200" marB="7200" anchor="ctr">
                    <a:noFill/>
                  </a:tcPr>
                </a:tc>
                <a:extLst>
                  <a:ext uri="{0D108BD9-81ED-4DB2-BD59-A6C34878D82A}">
                    <a16:rowId xmlns:a16="http://schemas.microsoft.com/office/drawing/2014/main" val="400526472"/>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Median (min, max)</a:t>
                      </a:r>
                    </a:p>
                  </a:txBody>
                  <a:tcPr marL="76601" marR="76601" marT="7200" marB="7200" anchor="ctr">
                    <a:no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 (1</a:t>
                      </a:r>
                      <a:r>
                        <a:rPr lang="en-US" sz="1000" noProof="0" dirty="0">
                          <a:effectLst/>
                        </a:rPr>
                        <a:t>–</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127)</a:t>
                      </a:r>
                    </a:p>
                  </a:txBody>
                  <a:tcPr marL="76601" marR="76601" marT="7200" marB="7200" anchor="ctr">
                    <a:no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 (1</a:t>
                      </a:r>
                      <a:r>
                        <a:rPr lang="en-US" sz="1000" noProof="0" dirty="0">
                          <a:effectLst/>
                        </a:rPr>
                        <a:t>–</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108)</a:t>
                      </a:r>
                    </a:p>
                  </a:txBody>
                  <a:tcPr marL="76601" marR="76601" marT="7200" marB="7200" anchor="ctr">
                    <a:noFill/>
                  </a:tcPr>
                </a:tc>
                <a:extLst>
                  <a:ext uri="{0D108BD9-81ED-4DB2-BD59-A6C34878D82A}">
                    <a16:rowId xmlns:a16="http://schemas.microsoft.com/office/drawing/2014/main" val="1908186700"/>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Microbleed severity</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p>
                  </a:txBody>
                  <a:tcPr marL="76601" marR="76601" marT="7200" marB="7200" anchor="ctr">
                    <a:solidFill>
                      <a:srgbClr val="104788">
                        <a:lumMod val="100000"/>
                        <a:alpha val="10000"/>
                      </a:srgbClr>
                    </a:solidFill>
                  </a:tcPr>
                </a:tc>
                <a:extLst>
                  <a:ext uri="{0D108BD9-81ED-4DB2-BD59-A6C34878D82A}">
                    <a16:rowId xmlns:a16="http://schemas.microsoft.com/office/drawing/2014/main" val="3893945075"/>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a:t>
                      </a:r>
                      <a:r>
                        <a:rPr lang="en-US" sz="1000" noProof="0" dirty="0">
                          <a:effectLst/>
                        </a:rPr>
                        <a:t>–</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 CMBs</a:t>
                      </a:r>
                      <a:endPar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endParaRP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143 (62.4)</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135 (61.4)</a:t>
                      </a:r>
                    </a:p>
                  </a:txBody>
                  <a:tcPr marL="76601" marR="76601" marT="7200" marB="7200" anchor="ctr">
                    <a:solidFill>
                      <a:srgbClr val="104788">
                        <a:lumMod val="100000"/>
                        <a:alpha val="10000"/>
                      </a:srgbClr>
                    </a:solidFill>
                  </a:tcPr>
                </a:tc>
                <a:extLst>
                  <a:ext uri="{0D108BD9-81ED-4DB2-BD59-A6C34878D82A}">
                    <a16:rowId xmlns:a16="http://schemas.microsoft.com/office/drawing/2014/main" val="2127903021"/>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3</a:t>
                      </a:r>
                      <a:r>
                        <a:rPr lang="en-US" sz="1000" noProof="0" dirty="0">
                          <a:effectLst/>
                        </a:rPr>
                        <a:t>–</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10 CMBs</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66 (28.8)</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63 (28.6)</a:t>
                      </a:r>
                    </a:p>
                  </a:txBody>
                  <a:tcPr marL="76601" marR="76601" marT="7200" marB="7200" anchor="ctr">
                    <a:solidFill>
                      <a:srgbClr val="104788">
                        <a:lumMod val="100000"/>
                        <a:alpha val="10000"/>
                      </a:srgbClr>
                    </a:solidFill>
                  </a:tcPr>
                </a:tc>
                <a:extLst>
                  <a:ext uri="{0D108BD9-81ED-4DB2-BD59-A6C34878D82A}">
                    <a16:rowId xmlns:a16="http://schemas.microsoft.com/office/drawing/2014/main" val="4171423985"/>
                  </a:ext>
                </a:extLst>
              </a:tr>
              <a:tr h="266042">
                <a:tc>
                  <a:txBody>
                    <a:bodyPr/>
                    <a:lstStyle/>
                    <a:p>
                      <a:pPr marL="0" marR="0" lvl="0" indent="0" algn="l"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&gt;10 CMBs</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20 (8.7)</a:t>
                      </a:r>
                    </a:p>
                  </a:txBody>
                  <a:tcPr marL="76601" marR="76601" marT="7200" marB="7200" anchor="ctr">
                    <a:solidFill>
                      <a:srgbClr val="104788">
                        <a:lumMod val="100000"/>
                        <a:alpha val="10000"/>
                      </a:srgbClr>
                    </a:solidFill>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22 (10.0)</a:t>
                      </a:r>
                    </a:p>
                  </a:txBody>
                  <a:tcPr marL="76601" marR="76601" marT="7200" marB="7200" anchor="ctr">
                    <a:solidFill>
                      <a:srgbClr val="104788">
                        <a:lumMod val="100000"/>
                        <a:alpha val="10000"/>
                      </a:srgbClr>
                    </a:solidFill>
                  </a:tcPr>
                </a:tc>
                <a:extLst>
                  <a:ext uri="{0D108BD9-81ED-4DB2-BD59-A6C34878D82A}">
                    <a16:rowId xmlns:a16="http://schemas.microsoft.com/office/drawing/2014/main" val="874633"/>
                  </a:ext>
                </a:extLst>
              </a:tr>
              <a:tr h="509115">
                <a:tc>
                  <a:txBody>
                    <a:bodyPr/>
                    <a:lstStyle/>
                    <a:p>
                      <a:pPr marL="0" marR="0" lvl="0" indent="0" algn="l" defTabSz="914400" rtl="0" eaLnBrk="1" fontAlgn="auto" hangingPunct="1">
                        <a:lnSpc>
                          <a:spcPct val="100000"/>
                        </a:lnSpc>
                        <a:spcBef>
                          <a:spcPts val="0"/>
                        </a:spcBef>
                        <a:spcAft>
                          <a:spcPts val="0"/>
                        </a:spcAft>
                        <a:buFontTx/>
                        <a:buNone/>
                      </a:pPr>
                      <a:r>
                        <a:rPr lang="en-US" sz="1000" b="1"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Chronic intraparenchymal macrobleeds (&gt;10 mm) present (excluding hemorrhagic transformation of infarcts)</a:t>
                      </a:r>
                    </a:p>
                  </a:txBody>
                  <a:tcPr marL="76601" marR="76601" marT="7200" marB="7200" anchor="ctr">
                    <a:lnB w="12700" cap="flat" cmpd="sng" algn="ctr">
                      <a:solidFill>
                        <a:srgbClr val="104788">
                          <a:lumMod val="100000"/>
                        </a:srgbClr>
                      </a:solidFill>
                      <a:prstDash val="solid"/>
                      <a:round/>
                      <a:headEnd type="none" w="med" len="med"/>
                      <a:tailEnd type="none" w="med" len="med"/>
                    </a:lnB>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15 (2.5)</a:t>
                      </a:r>
                    </a:p>
                  </a:txBody>
                  <a:tcPr marL="76601" marR="76601" marT="7200" marB="7200" anchor="ctr">
                    <a:lnB w="12700" cap="flat" cmpd="sng" algn="ctr">
                      <a:solidFill>
                        <a:srgbClr val="104788">
                          <a:lumMod val="100000"/>
                        </a:srgbClr>
                      </a:solidFill>
                      <a:prstDash val="solid"/>
                      <a:round/>
                      <a:headEnd type="none" w="med" len="med"/>
                      <a:tailEnd type="none" w="med" len="med"/>
                    </a:lnB>
                  </a:tcPr>
                </a:tc>
                <a:tc>
                  <a:txBody>
                    <a:bodyPr/>
                    <a:lstStyle/>
                    <a:p>
                      <a:pPr marL="0" marR="0" lvl="0" indent="0" algn="ctr" defTabSz="914400" rtl="0" eaLnBrk="1" fontAlgn="auto" hangingPunct="1">
                        <a:lnSpc>
                          <a:spcPct val="100000"/>
                        </a:lnSpc>
                        <a:spcBef>
                          <a:spcPts val="0"/>
                        </a:spcBef>
                        <a:spcAft>
                          <a:spcPts val="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11 (2.1)</a:t>
                      </a:r>
                    </a:p>
                  </a:txBody>
                  <a:tcPr marL="76601" marR="76601" marT="7200" marB="7200" anchor="ctr">
                    <a:lnB w="12700" cap="flat" cmpd="sng" algn="ctr">
                      <a:solidFill>
                        <a:srgbClr val="104788">
                          <a:lumMod val="100000"/>
                        </a:srgbClr>
                      </a:solidFill>
                      <a:prstDash val="solid"/>
                      <a:round/>
                      <a:headEnd type="none" w="med" len="med"/>
                      <a:tailEnd type="none" w="med" len="med"/>
                    </a:lnB>
                  </a:tcPr>
                </a:tc>
                <a:extLst>
                  <a:ext uri="{0D108BD9-81ED-4DB2-BD59-A6C34878D82A}">
                    <a16:rowId xmlns:a16="http://schemas.microsoft.com/office/drawing/2014/main" val="3530315172"/>
                  </a:ext>
                </a:extLst>
              </a:tr>
            </a:tbl>
          </a:graphicData>
        </a:graphic>
      </p:graphicFrame>
    </p:spTree>
    <p:custDataLst>
      <p:tags r:id="rId1"/>
    </p:custDataLst>
    <p:extLst>
      <p:ext uri="{BB962C8B-B14F-4D97-AF65-F5344CB8AC3E}">
        <p14:creationId xmlns:p14="http://schemas.microsoft.com/office/powerpoint/2010/main" val="1636601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B6C75-C67B-ABA6-0C0C-145AC451F25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22CB1C6-7F17-D246-ED4C-22E7426CA89E}"/>
              </a:ext>
            </a:extLst>
          </p:cNvPr>
          <p:cNvSpPr txBox="1"/>
          <p:nvPr/>
        </p:nvSpPr>
        <p:spPr>
          <a:xfrm>
            <a:off x="311150" y="4304211"/>
            <a:ext cx="8586483" cy="376131"/>
          </a:xfrm>
          <a:prstGeom prst="rect">
            <a:avLst/>
          </a:prstGeom>
          <a:noFill/>
        </p:spPr>
        <p:txBody>
          <a:bodyPr wrap="square" rtlCol="0" anchor="b">
            <a:noAutofit/>
          </a:bodyPr>
          <a:lstStyle/>
          <a:p>
            <a:r>
              <a:rPr lang="en-US" sz="600" kern="1200" baseline="30000" noProof="0" dirty="0">
                <a:solidFill>
                  <a:prstClr val="black"/>
                </a:solidFill>
                <a:latin typeface="Arial" panose="020B0604020202020204" pitchFamily="34" charset="0"/>
              </a:rPr>
              <a:t>†</a:t>
            </a:r>
            <a:r>
              <a:rPr lang="en-US" sz="600" noProof="0" dirty="0"/>
              <a:t>Lesion categories overlap and need not sum to 100%. </a:t>
            </a:r>
          </a:p>
          <a:p>
            <a:r>
              <a:rPr lang="en-US" sz="600" noProof="0" dirty="0"/>
              <a:t>DWI+, diffusion-weighted imaging–positive; MRI, magnetic resonance imaging.</a:t>
            </a:r>
          </a:p>
        </p:txBody>
      </p:sp>
      <p:sp>
        <p:nvSpPr>
          <p:cNvPr id="7" name="Title 1">
            <a:extLst>
              <a:ext uri="{FF2B5EF4-FFF2-40B4-BE49-F238E27FC236}">
                <a16:creationId xmlns:a16="http://schemas.microsoft.com/office/drawing/2014/main" id="{46D59DEF-56B9-986A-BC35-85209DBB563B}"/>
              </a:ext>
            </a:extLst>
          </p:cNvPr>
          <p:cNvSpPr txBox="1">
            <a:spLocks/>
          </p:cNvSpPr>
          <p:nvPr/>
        </p:nvSpPr>
        <p:spPr>
          <a:xfrm>
            <a:off x="311150" y="463158"/>
            <a:ext cx="7287828" cy="877351"/>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700"/>
              <a:buFont typeface="Arial"/>
              <a:buNone/>
              <a:defRPr sz="2400" b="1" i="0" u="none" strike="noStrike" cap="none">
                <a:solidFill>
                  <a:srgbClr val="1D429C"/>
                </a:solidFill>
                <a:latin typeface="Arial"/>
                <a:ea typeface="Arial"/>
                <a:cs typeface="Arial"/>
                <a:sym typeface="Arial"/>
              </a:defRPr>
            </a:lvl1pPr>
            <a:lvl2pPr marR="0" lvl="1" algn="l" rtl="0">
              <a:lnSpc>
                <a:spcPct val="100000"/>
              </a:lnSpc>
              <a:spcBef>
                <a:spcPts val="0"/>
              </a:spcBef>
              <a:spcAft>
                <a:spcPts val="0"/>
              </a:spcAft>
              <a:buClr>
                <a:srgbClr val="000000"/>
              </a:buClr>
              <a:buSzPts val="28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1867" b="0" i="0" u="none" strike="noStrike" cap="none">
                <a:solidFill>
                  <a:srgbClr val="000000"/>
                </a:solidFill>
                <a:latin typeface="Arial"/>
                <a:ea typeface="Arial"/>
                <a:cs typeface="Arial"/>
                <a:sym typeface="Arial"/>
              </a:defRPr>
            </a:lvl9pPr>
          </a:lstStyle>
          <a:p>
            <a:r>
              <a:rPr lang="en-US" noProof="0" dirty="0"/>
              <a:t>Prevalence of baseline MRI lesion types was comparable between treatment arms</a:t>
            </a:r>
            <a:r>
              <a:rPr lang="en-US" dirty="0"/>
              <a:t> </a:t>
            </a:r>
            <a:br>
              <a:rPr lang="en-US" dirty="0"/>
            </a:br>
            <a:r>
              <a:rPr lang="en-US" dirty="0"/>
              <a:t>(DWI+ population)</a:t>
            </a:r>
            <a:r>
              <a:rPr lang="en-US" baseline="30000" noProof="0" dirty="0"/>
              <a:t>†</a:t>
            </a:r>
          </a:p>
        </p:txBody>
      </p:sp>
      <p:sp>
        <p:nvSpPr>
          <p:cNvPr id="2" name="TextBox 1">
            <a:extLst>
              <a:ext uri="{FF2B5EF4-FFF2-40B4-BE49-F238E27FC236}">
                <a16:creationId xmlns:a16="http://schemas.microsoft.com/office/drawing/2014/main" id="{E6557CFC-CA89-DF8F-7A17-839A61DC8021}"/>
              </a:ext>
            </a:extLst>
          </p:cNvPr>
          <p:cNvSpPr txBox="1"/>
          <p:nvPr/>
        </p:nvSpPr>
        <p:spPr>
          <a:xfrm>
            <a:off x="1532423" y="3939664"/>
            <a:ext cx="1199146" cy="424732"/>
          </a:xfrm>
          <a:prstGeom prst="rect">
            <a:avLst/>
          </a:prstGeom>
          <a:noFill/>
        </p:spPr>
        <p:txBody>
          <a:bodyPr wrap="square" rtlCol="0" anchor="ctr">
            <a:spAutoFit/>
          </a:bodyPr>
          <a:lstStyle/>
          <a:p>
            <a:pPr algn="ctr">
              <a:lnSpc>
                <a:spcPct val="90000"/>
              </a:lnSpc>
            </a:pPr>
            <a:r>
              <a:rPr lang="en-GB" sz="1200" dirty="0"/>
              <a:t>Single small</a:t>
            </a:r>
          </a:p>
          <a:p>
            <a:pPr algn="ctr">
              <a:lnSpc>
                <a:spcPct val="90000"/>
              </a:lnSpc>
            </a:pPr>
            <a:r>
              <a:rPr lang="en-GB" sz="1200" dirty="0"/>
              <a:t> subcortical</a:t>
            </a:r>
            <a:endParaRPr lang="en-US" sz="2400" noProof="0" dirty="0"/>
          </a:p>
        </p:txBody>
      </p:sp>
      <p:graphicFrame>
        <p:nvGraphicFramePr>
          <p:cNvPr id="3" name="Chart 2">
            <a:extLst>
              <a:ext uri="{FF2B5EF4-FFF2-40B4-BE49-F238E27FC236}">
                <a16:creationId xmlns:a16="http://schemas.microsoft.com/office/drawing/2014/main" id="{502F5E85-BBCE-9E08-C610-FC7B9DB1012B}"/>
              </a:ext>
            </a:extLst>
          </p:cNvPr>
          <p:cNvGraphicFramePr/>
          <p:nvPr>
            <p:extLst>
              <p:ext uri="{D42A27DB-BD31-4B8C-83A1-F6EECF244321}">
                <p14:modId xmlns:p14="http://schemas.microsoft.com/office/powerpoint/2010/main" val="3640232883"/>
              </p:ext>
            </p:extLst>
          </p:nvPr>
        </p:nvGraphicFramePr>
        <p:xfrm>
          <a:off x="1007375" y="1544029"/>
          <a:ext cx="7488455" cy="2524774"/>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3B3C62AD-1DD3-0496-8B90-990394186C3B}"/>
              </a:ext>
            </a:extLst>
          </p:cNvPr>
          <p:cNvSpPr txBox="1"/>
          <p:nvPr/>
        </p:nvSpPr>
        <p:spPr>
          <a:xfrm rot="16200000">
            <a:off x="-282084" y="2609719"/>
            <a:ext cx="2252658" cy="276999"/>
          </a:xfrm>
          <a:prstGeom prst="rect">
            <a:avLst/>
          </a:prstGeom>
          <a:noFill/>
        </p:spPr>
        <p:txBody>
          <a:bodyPr wrap="square" rtlCol="0" anchor="ctr">
            <a:spAutoFit/>
          </a:bodyPr>
          <a:lstStyle/>
          <a:p>
            <a:pPr algn="ctr"/>
            <a:r>
              <a:rPr lang="en-GB" sz="1200" b="1" dirty="0"/>
              <a:t>Patients with pattern (%)</a:t>
            </a:r>
            <a:endParaRPr lang="en-US" sz="2400" b="1" noProof="0" dirty="0"/>
          </a:p>
        </p:txBody>
      </p:sp>
      <p:sp>
        <p:nvSpPr>
          <p:cNvPr id="8" name="TextBox 7">
            <a:extLst>
              <a:ext uri="{FF2B5EF4-FFF2-40B4-BE49-F238E27FC236}">
                <a16:creationId xmlns:a16="http://schemas.microsoft.com/office/drawing/2014/main" id="{6F4198AB-9BE2-02AA-CCD7-E4BE2CDADD7E}"/>
              </a:ext>
            </a:extLst>
          </p:cNvPr>
          <p:cNvSpPr txBox="1"/>
          <p:nvPr/>
        </p:nvSpPr>
        <p:spPr>
          <a:xfrm>
            <a:off x="2919898" y="3939664"/>
            <a:ext cx="1199146" cy="424732"/>
          </a:xfrm>
          <a:prstGeom prst="rect">
            <a:avLst/>
          </a:prstGeom>
          <a:noFill/>
        </p:spPr>
        <p:txBody>
          <a:bodyPr wrap="square" rtlCol="0" anchor="ctr">
            <a:spAutoFit/>
          </a:bodyPr>
          <a:lstStyle/>
          <a:p>
            <a:pPr algn="ctr">
              <a:lnSpc>
                <a:spcPct val="90000"/>
              </a:lnSpc>
            </a:pPr>
            <a:r>
              <a:rPr lang="en-GB" sz="1200" dirty="0"/>
              <a:t>Multiple, large or cortical</a:t>
            </a:r>
            <a:endParaRPr lang="en-US" sz="2400" noProof="0" dirty="0"/>
          </a:p>
        </p:txBody>
      </p:sp>
      <p:sp>
        <p:nvSpPr>
          <p:cNvPr id="10" name="TextBox 9">
            <a:extLst>
              <a:ext uri="{FF2B5EF4-FFF2-40B4-BE49-F238E27FC236}">
                <a16:creationId xmlns:a16="http://schemas.microsoft.com/office/drawing/2014/main" id="{98D019E4-99B7-C663-CA0F-E2D8B7DC04D2}"/>
              </a:ext>
            </a:extLst>
          </p:cNvPr>
          <p:cNvSpPr txBox="1"/>
          <p:nvPr/>
        </p:nvSpPr>
        <p:spPr>
          <a:xfrm>
            <a:off x="4281973" y="3939664"/>
            <a:ext cx="1199146" cy="424732"/>
          </a:xfrm>
          <a:prstGeom prst="rect">
            <a:avLst/>
          </a:prstGeom>
          <a:noFill/>
        </p:spPr>
        <p:txBody>
          <a:bodyPr wrap="square" rtlCol="0" anchor="ctr">
            <a:spAutoFit/>
          </a:bodyPr>
          <a:lstStyle/>
          <a:p>
            <a:pPr algn="ctr">
              <a:lnSpc>
                <a:spcPct val="90000"/>
              </a:lnSpc>
            </a:pPr>
            <a:r>
              <a:rPr lang="en-GB" sz="1200" dirty="0"/>
              <a:t>Multiple infarcts</a:t>
            </a:r>
            <a:endParaRPr lang="en-US" sz="2400" noProof="0" dirty="0"/>
          </a:p>
        </p:txBody>
      </p:sp>
      <p:sp>
        <p:nvSpPr>
          <p:cNvPr id="12" name="TextBox 11">
            <a:extLst>
              <a:ext uri="{FF2B5EF4-FFF2-40B4-BE49-F238E27FC236}">
                <a16:creationId xmlns:a16="http://schemas.microsoft.com/office/drawing/2014/main" id="{7D551399-7B23-98BA-6D42-E8E7828DD4AC}"/>
              </a:ext>
            </a:extLst>
          </p:cNvPr>
          <p:cNvSpPr txBox="1"/>
          <p:nvPr/>
        </p:nvSpPr>
        <p:spPr>
          <a:xfrm>
            <a:off x="5637698" y="3939664"/>
            <a:ext cx="1199146" cy="424732"/>
          </a:xfrm>
          <a:prstGeom prst="rect">
            <a:avLst/>
          </a:prstGeom>
          <a:noFill/>
        </p:spPr>
        <p:txBody>
          <a:bodyPr wrap="square" rtlCol="0" anchor="ctr">
            <a:spAutoFit/>
          </a:bodyPr>
          <a:lstStyle/>
          <a:p>
            <a:pPr algn="ctr">
              <a:lnSpc>
                <a:spcPct val="90000"/>
              </a:lnSpc>
            </a:pPr>
            <a:r>
              <a:rPr lang="en-GB" sz="1200" dirty="0"/>
              <a:t>Large infarcts (&gt;15 mm)</a:t>
            </a:r>
            <a:endParaRPr lang="en-US" sz="2400" noProof="0" dirty="0"/>
          </a:p>
        </p:txBody>
      </p:sp>
      <p:sp>
        <p:nvSpPr>
          <p:cNvPr id="14" name="TextBox 13">
            <a:extLst>
              <a:ext uri="{FF2B5EF4-FFF2-40B4-BE49-F238E27FC236}">
                <a16:creationId xmlns:a16="http://schemas.microsoft.com/office/drawing/2014/main" id="{1A1C2415-C00B-D781-175F-2F6A7C09D669}"/>
              </a:ext>
            </a:extLst>
          </p:cNvPr>
          <p:cNvSpPr txBox="1"/>
          <p:nvPr/>
        </p:nvSpPr>
        <p:spPr>
          <a:xfrm>
            <a:off x="7044223" y="3939664"/>
            <a:ext cx="1199146" cy="424732"/>
          </a:xfrm>
          <a:prstGeom prst="rect">
            <a:avLst/>
          </a:prstGeom>
          <a:noFill/>
        </p:spPr>
        <p:txBody>
          <a:bodyPr wrap="square" rtlCol="0" anchor="ctr">
            <a:spAutoFit/>
          </a:bodyPr>
          <a:lstStyle/>
          <a:p>
            <a:pPr algn="ctr">
              <a:lnSpc>
                <a:spcPct val="90000"/>
              </a:lnSpc>
            </a:pPr>
            <a:r>
              <a:rPr lang="en-GB" sz="1200" dirty="0"/>
              <a:t>Cortical infarcts</a:t>
            </a:r>
            <a:endParaRPr lang="en-US" sz="2400" noProof="0" dirty="0"/>
          </a:p>
        </p:txBody>
      </p:sp>
      <p:sp>
        <p:nvSpPr>
          <p:cNvPr id="15" name="TextBox 14">
            <a:extLst>
              <a:ext uri="{FF2B5EF4-FFF2-40B4-BE49-F238E27FC236}">
                <a16:creationId xmlns:a16="http://schemas.microsoft.com/office/drawing/2014/main" id="{03660EE0-81F0-B5AC-B4A9-3E428B333B5E}"/>
              </a:ext>
            </a:extLst>
          </p:cNvPr>
          <p:cNvSpPr txBox="1"/>
          <p:nvPr/>
        </p:nvSpPr>
        <p:spPr>
          <a:xfrm>
            <a:off x="1347269" y="4330739"/>
            <a:ext cx="7068554" cy="258532"/>
          </a:xfrm>
          <a:prstGeom prst="rect">
            <a:avLst/>
          </a:prstGeom>
          <a:noFill/>
        </p:spPr>
        <p:txBody>
          <a:bodyPr wrap="square" rtlCol="0" anchor="ctr">
            <a:spAutoFit/>
          </a:bodyPr>
          <a:lstStyle/>
          <a:p>
            <a:pPr algn="ctr">
              <a:lnSpc>
                <a:spcPct val="90000"/>
              </a:lnSpc>
            </a:pPr>
            <a:r>
              <a:rPr lang="en-GB" sz="1200" b="1" dirty="0"/>
              <a:t>Baseline MRI patterns </a:t>
            </a:r>
            <a:endParaRPr lang="en-US" sz="2400" b="1" noProof="0" dirty="0"/>
          </a:p>
        </p:txBody>
      </p:sp>
      <p:grpSp>
        <p:nvGrpSpPr>
          <p:cNvPr id="16" name="Group 15">
            <a:extLst>
              <a:ext uri="{FF2B5EF4-FFF2-40B4-BE49-F238E27FC236}">
                <a16:creationId xmlns:a16="http://schemas.microsoft.com/office/drawing/2014/main" id="{C31AB058-EFA6-B312-1A7C-2D4B840DE76F}"/>
              </a:ext>
            </a:extLst>
          </p:cNvPr>
          <p:cNvGrpSpPr/>
          <p:nvPr/>
        </p:nvGrpSpPr>
        <p:grpSpPr>
          <a:xfrm>
            <a:off x="1501541" y="1631091"/>
            <a:ext cx="1375946" cy="443420"/>
            <a:chOff x="2935705" y="1183516"/>
            <a:chExt cx="1375946" cy="443420"/>
          </a:xfrm>
        </p:grpSpPr>
        <p:grpSp>
          <p:nvGrpSpPr>
            <p:cNvPr id="17" name="Group 16">
              <a:extLst>
                <a:ext uri="{FF2B5EF4-FFF2-40B4-BE49-F238E27FC236}">
                  <a16:creationId xmlns:a16="http://schemas.microsoft.com/office/drawing/2014/main" id="{D611A50D-7777-6185-3304-3169E15EC194}"/>
                </a:ext>
              </a:extLst>
            </p:cNvPr>
            <p:cNvGrpSpPr/>
            <p:nvPr/>
          </p:nvGrpSpPr>
          <p:grpSpPr>
            <a:xfrm>
              <a:off x="2935705" y="1183516"/>
              <a:ext cx="1375946" cy="230832"/>
              <a:chOff x="2935705" y="1183516"/>
              <a:chExt cx="1375946" cy="230832"/>
            </a:xfrm>
          </p:grpSpPr>
          <p:sp>
            <p:nvSpPr>
              <p:cNvPr id="21" name="Rectangle 20">
                <a:extLst>
                  <a:ext uri="{FF2B5EF4-FFF2-40B4-BE49-F238E27FC236}">
                    <a16:creationId xmlns:a16="http://schemas.microsoft.com/office/drawing/2014/main" id="{E2F4118B-879A-FB51-EDE3-FFE3DB064DA4}"/>
                  </a:ext>
                </a:extLst>
              </p:cNvPr>
              <p:cNvSpPr/>
              <p:nvPr/>
            </p:nvSpPr>
            <p:spPr>
              <a:xfrm>
                <a:off x="2935705" y="1230614"/>
                <a:ext cx="136637" cy="136637"/>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FEABF97E-156A-A2E9-E6CF-D7D676C07C6A}"/>
                  </a:ext>
                </a:extLst>
              </p:cNvPr>
              <p:cNvSpPr txBox="1"/>
              <p:nvPr/>
            </p:nvSpPr>
            <p:spPr>
              <a:xfrm>
                <a:off x="3070113" y="1183516"/>
                <a:ext cx="1241538" cy="230832"/>
              </a:xfrm>
              <a:prstGeom prst="rect">
                <a:avLst/>
              </a:prstGeom>
              <a:noFill/>
            </p:spPr>
            <p:txBody>
              <a:bodyPr wrap="square" rtlCol="0" anchor="ctr">
                <a:spAutoFit/>
              </a:bodyPr>
              <a:lstStyle/>
              <a:p>
                <a:pPr>
                  <a:lnSpc>
                    <a:spcPct val="90000"/>
                  </a:lnSpc>
                </a:pPr>
                <a:r>
                  <a:rPr lang="en-GB" sz="1000" dirty="0"/>
                  <a:t>Asundexian 50 mg</a:t>
                </a:r>
                <a:endParaRPr lang="en-US" sz="1600" noProof="0" dirty="0"/>
              </a:p>
            </p:txBody>
          </p:sp>
        </p:grpSp>
        <p:grpSp>
          <p:nvGrpSpPr>
            <p:cNvPr id="18" name="Group 17">
              <a:extLst>
                <a:ext uri="{FF2B5EF4-FFF2-40B4-BE49-F238E27FC236}">
                  <a16:creationId xmlns:a16="http://schemas.microsoft.com/office/drawing/2014/main" id="{B3C563FE-F0B7-3270-68B3-62CD67347348}"/>
                </a:ext>
              </a:extLst>
            </p:cNvPr>
            <p:cNvGrpSpPr/>
            <p:nvPr/>
          </p:nvGrpSpPr>
          <p:grpSpPr>
            <a:xfrm>
              <a:off x="2936424" y="1396104"/>
              <a:ext cx="817356" cy="230832"/>
              <a:chOff x="1436765" y="1396104"/>
              <a:chExt cx="817356" cy="230832"/>
            </a:xfrm>
          </p:grpSpPr>
          <p:sp>
            <p:nvSpPr>
              <p:cNvPr id="19" name="Rectangle 18">
                <a:extLst>
                  <a:ext uri="{FF2B5EF4-FFF2-40B4-BE49-F238E27FC236}">
                    <a16:creationId xmlns:a16="http://schemas.microsoft.com/office/drawing/2014/main" id="{495F6FFD-0461-E0FB-9319-F3DBD1E1FAB2}"/>
                  </a:ext>
                </a:extLst>
              </p:cNvPr>
              <p:cNvSpPr/>
              <p:nvPr/>
            </p:nvSpPr>
            <p:spPr>
              <a:xfrm>
                <a:off x="1436765" y="1443202"/>
                <a:ext cx="136637" cy="136637"/>
              </a:xfrm>
              <a:prstGeom prst="rect">
                <a:avLst/>
              </a:prstGeom>
              <a:solidFill>
                <a:srgbClr val="2E6C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a:extLst>
                  <a:ext uri="{FF2B5EF4-FFF2-40B4-BE49-F238E27FC236}">
                    <a16:creationId xmlns:a16="http://schemas.microsoft.com/office/drawing/2014/main" id="{2E5D5635-4A9D-B47E-C7C9-EF7BA40ADE28}"/>
                  </a:ext>
                </a:extLst>
              </p:cNvPr>
              <p:cNvSpPr txBox="1"/>
              <p:nvPr/>
            </p:nvSpPr>
            <p:spPr>
              <a:xfrm>
                <a:off x="1571173" y="1396104"/>
                <a:ext cx="682948" cy="230832"/>
              </a:xfrm>
              <a:prstGeom prst="rect">
                <a:avLst/>
              </a:prstGeom>
              <a:noFill/>
            </p:spPr>
            <p:txBody>
              <a:bodyPr wrap="square" rtlCol="0" anchor="ctr">
                <a:spAutoFit/>
              </a:bodyPr>
              <a:lstStyle/>
              <a:p>
                <a:pPr>
                  <a:lnSpc>
                    <a:spcPct val="90000"/>
                  </a:lnSpc>
                </a:pPr>
                <a:r>
                  <a:rPr lang="en-GB" sz="1000" dirty="0"/>
                  <a:t>Placebo</a:t>
                </a:r>
                <a:endParaRPr lang="en-US" sz="1600" noProof="0" dirty="0"/>
              </a:p>
            </p:txBody>
          </p:sp>
        </p:grpSp>
      </p:grpSp>
      <p:sp>
        <p:nvSpPr>
          <p:cNvPr id="23" name="Right Brace 22">
            <a:extLst>
              <a:ext uri="{FF2B5EF4-FFF2-40B4-BE49-F238E27FC236}">
                <a16:creationId xmlns:a16="http://schemas.microsoft.com/office/drawing/2014/main" id="{46217665-642A-0FBF-D047-7EA20BDD9F6A}"/>
              </a:ext>
            </a:extLst>
          </p:cNvPr>
          <p:cNvSpPr/>
          <p:nvPr/>
        </p:nvSpPr>
        <p:spPr>
          <a:xfrm rot="16200000">
            <a:off x="6096601" y="142841"/>
            <a:ext cx="265498" cy="3441700"/>
          </a:xfrm>
          <a:prstGeom prst="rightBrace">
            <a:avLst>
              <a:gd name="adj1" fmla="val 0"/>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nvGrpSpPr>
          <p:cNvPr id="28" name="Group 27">
            <a:extLst>
              <a:ext uri="{FF2B5EF4-FFF2-40B4-BE49-F238E27FC236}">
                <a16:creationId xmlns:a16="http://schemas.microsoft.com/office/drawing/2014/main" id="{668456F1-D847-4ACF-00EA-3CE6490293F9}"/>
              </a:ext>
            </a:extLst>
          </p:cNvPr>
          <p:cNvGrpSpPr/>
          <p:nvPr/>
        </p:nvGrpSpPr>
        <p:grpSpPr>
          <a:xfrm>
            <a:off x="3457365" y="1391908"/>
            <a:ext cx="2828921" cy="247962"/>
            <a:chOff x="3536529" y="1391908"/>
            <a:chExt cx="2749758" cy="247962"/>
          </a:xfrm>
        </p:grpSpPr>
        <p:sp>
          <p:nvSpPr>
            <p:cNvPr id="24" name="Arrow: Bent 23">
              <a:extLst>
                <a:ext uri="{FF2B5EF4-FFF2-40B4-BE49-F238E27FC236}">
                  <a16:creationId xmlns:a16="http://schemas.microsoft.com/office/drawing/2014/main" id="{22E73FD7-4B8C-5838-16B3-0EC2211F73BF}"/>
                </a:ext>
              </a:extLst>
            </p:cNvPr>
            <p:cNvSpPr/>
            <p:nvPr/>
          </p:nvSpPr>
          <p:spPr>
            <a:xfrm rot="5400000">
              <a:off x="4793826" y="147409"/>
              <a:ext cx="238760" cy="2746162"/>
            </a:xfrm>
            <a:prstGeom prst="bentArrow">
              <a:avLst>
                <a:gd name="adj1" fmla="val 0"/>
                <a:gd name="adj2" fmla="val 25000"/>
                <a:gd name="adj3" fmla="val 25000"/>
                <a:gd name="adj4" fmla="val 44814"/>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cxnSp>
          <p:nvCxnSpPr>
            <p:cNvPr id="27" name="Straight Connector 26">
              <a:extLst>
                <a:ext uri="{FF2B5EF4-FFF2-40B4-BE49-F238E27FC236}">
                  <a16:creationId xmlns:a16="http://schemas.microsoft.com/office/drawing/2014/main" id="{9ACAC4E4-CA19-54D5-08A2-5324D9D587E5}"/>
                </a:ext>
              </a:extLst>
            </p:cNvPr>
            <p:cNvCxnSpPr>
              <a:cxnSpLocks/>
            </p:cNvCxnSpPr>
            <p:nvPr/>
          </p:nvCxnSpPr>
          <p:spPr>
            <a:xfrm>
              <a:off x="3536529" y="1391908"/>
              <a:ext cx="0" cy="229981"/>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506675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67A1344-48ED-7914-6690-D4FC7EB760E1}"/>
              </a:ext>
            </a:extLst>
          </p:cNvPr>
          <p:cNvGraphicFramePr>
            <a:graphicFrameLocks noGrp="1"/>
          </p:cNvGraphicFramePr>
          <p:nvPr>
            <p:extLst>
              <p:ext uri="{D42A27DB-BD31-4B8C-83A1-F6EECF244321}">
                <p14:modId xmlns:p14="http://schemas.microsoft.com/office/powerpoint/2010/main" val="1252239604"/>
              </p:ext>
            </p:extLst>
          </p:nvPr>
        </p:nvGraphicFramePr>
        <p:xfrm>
          <a:off x="411000" y="1494302"/>
          <a:ext cx="8308800" cy="2564133"/>
        </p:xfrm>
        <a:graphic>
          <a:graphicData uri="http://schemas.openxmlformats.org/drawingml/2006/table">
            <a:tbl>
              <a:tblPr/>
              <a:tblGrid>
                <a:gridCol w="3137418">
                  <a:extLst>
                    <a:ext uri="{9D8B030D-6E8A-4147-A177-3AD203B41FA5}">
                      <a16:colId xmlns:a16="http://schemas.microsoft.com/office/drawing/2014/main" val="4239420312"/>
                    </a:ext>
                  </a:extLst>
                </a:gridCol>
                <a:gridCol w="1236582">
                  <a:extLst>
                    <a:ext uri="{9D8B030D-6E8A-4147-A177-3AD203B41FA5}">
                      <a16:colId xmlns:a16="http://schemas.microsoft.com/office/drawing/2014/main" val="1136697583"/>
                    </a:ext>
                  </a:extLst>
                </a:gridCol>
                <a:gridCol w="1479600">
                  <a:extLst>
                    <a:ext uri="{9D8B030D-6E8A-4147-A177-3AD203B41FA5}">
                      <a16:colId xmlns:a16="http://schemas.microsoft.com/office/drawing/2014/main" val="3343720431"/>
                    </a:ext>
                  </a:extLst>
                </a:gridCol>
                <a:gridCol w="1227600">
                  <a:extLst>
                    <a:ext uri="{9D8B030D-6E8A-4147-A177-3AD203B41FA5}">
                      <a16:colId xmlns:a16="http://schemas.microsoft.com/office/drawing/2014/main" val="965678244"/>
                    </a:ext>
                  </a:extLst>
                </a:gridCol>
                <a:gridCol w="1227600">
                  <a:extLst>
                    <a:ext uri="{9D8B030D-6E8A-4147-A177-3AD203B41FA5}">
                      <a16:colId xmlns:a16="http://schemas.microsoft.com/office/drawing/2014/main" val="1309502796"/>
                    </a:ext>
                  </a:extLst>
                </a:gridCol>
              </a:tblGrid>
              <a:tr h="0">
                <a:tc>
                  <a:txBody>
                    <a:bodyPr/>
                    <a:lstStyle/>
                    <a:p>
                      <a:pPr algn="l">
                        <a:lnSpc>
                          <a:spcPct val="115000"/>
                        </a:lnSpc>
                        <a:spcBef>
                          <a:spcPts val="300"/>
                        </a:spcBef>
                        <a:spcAft>
                          <a:spcPts val="300"/>
                        </a:spcAft>
                        <a:buNone/>
                      </a:pPr>
                      <a:br>
                        <a:rPr lang="en-US" sz="1100" b="1" kern="100" noProof="0" dirty="0">
                          <a:solidFill>
                            <a:schemeClr val="bg1"/>
                          </a:solidFill>
                          <a:effectLst/>
                          <a:latin typeface="Arial" panose="020B0604020202020204" pitchFamily="34" charset="0"/>
                          <a:ea typeface="Arial" panose="020B0604020202020204" pitchFamily="34" charset="0"/>
                        </a:rPr>
                      </a:br>
                      <a:br>
                        <a:rPr lang="en-US" sz="1100" b="1" kern="100" noProof="0" dirty="0">
                          <a:solidFill>
                            <a:schemeClr val="bg1"/>
                          </a:solidFill>
                          <a:effectLst/>
                          <a:latin typeface="Arial" panose="020B0604020202020204" pitchFamily="34" charset="0"/>
                          <a:ea typeface="Arial" panose="020B0604020202020204" pitchFamily="34" charset="0"/>
                        </a:rPr>
                      </a:br>
                      <a:r>
                        <a:rPr lang="en-US" sz="1100" b="1" kern="100" noProof="0" dirty="0">
                          <a:solidFill>
                            <a:schemeClr val="bg1"/>
                          </a:solidFill>
                          <a:effectLst/>
                          <a:latin typeface="Arial" panose="020B0604020202020204" pitchFamily="34" charset="0"/>
                          <a:ea typeface="Arial" panose="020B0604020202020204" pitchFamily="34" charset="0"/>
                        </a:rPr>
                        <a:t>Variable, n (%)</a:t>
                      </a:r>
                      <a:endParaRPr lang="en-US" sz="1100" kern="100" noProof="0" dirty="0">
                        <a:solidFill>
                          <a:schemeClr val="bg1"/>
                        </a:solidFill>
                        <a:effectLst/>
                        <a:latin typeface="Arial" panose="020B0604020202020204" pitchFamily="34" charset="0"/>
                      </a:endParaRP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solidFill>
                  </a:tcPr>
                </a:tc>
                <a:tc>
                  <a:txBody>
                    <a:bodyPr/>
                    <a:lstStyle/>
                    <a:p>
                      <a:pPr algn="ctr">
                        <a:lnSpc>
                          <a:spcPct val="115000"/>
                        </a:lnSpc>
                        <a:spcBef>
                          <a:spcPts val="300"/>
                        </a:spcBef>
                        <a:spcAft>
                          <a:spcPts val="300"/>
                        </a:spcAft>
                        <a:buNone/>
                      </a:pPr>
                      <a:r>
                        <a:rPr lang="en-US" sz="1100" b="1" kern="100" noProof="0" dirty="0">
                          <a:solidFill>
                            <a:schemeClr val="bg1"/>
                          </a:solidFill>
                          <a:effectLst/>
                          <a:latin typeface="Arial" panose="020B0604020202020204" pitchFamily="34" charset="0"/>
                          <a:ea typeface="Arial" panose="020B0604020202020204" pitchFamily="34" charset="0"/>
                        </a:rPr>
                        <a:t>Overall with baseline scan</a:t>
                      </a:r>
                      <a:endParaRPr lang="en-US" sz="1100" kern="100" noProof="0" dirty="0">
                        <a:solidFill>
                          <a:schemeClr val="bg1"/>
                        </a:solidFill>
                        <a:effectLst/>
                        <a:latin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solidFill>
                  </a:tcPr>
                </a:tc>
                <a:tc>
                  <a:txBody>
                    <a:bodyPr/>
                    <a:lstStyle/>
                    <a:p>
                      <a:pPr algn="ctr">
                        <a:lnSpc>
                          <a:spcPct val="115000"/>
                        </a:lnSpc>
                        <a:spcBef>
                          <a:spcPts val="300"/>
                        </a:spcBef>
                        <a:spcAft>
                          <a:spcPts val="300"/>
                        </a:spcAft>
                        <a:buNone/>
                      </a:pPr>
                      <a:br>
                        <a:rPr lang="en-US" sz="1100" b="1" kern="100" noProof="0" dirty="0">
                          <a:solidFill>
                            <a:schemeClr val="bg1"/>
                          </a:solidFill>
                          <a:effectLst/>
                          <a:latin typeface="Arial" panose="020B0604020202020204" pitchFamily="34" charset="0"/>
                          <a:ea typeface="Arial" panose="020B0604020202020204" pitchFamily="34" charset="0"/>
                        </a:rPr>
                      </a:br>
                      <a:r>
                        <a:rPr lang="en-US" sz="1100" b="1" kern="100" noProof="0" dirty="0">
                          <a:solidFill>
                            <a:schemeClr val="bg1"/>
                          </a:solidFill>
                          <a:effectLst/>
                          <a:latin typeface="Arial" panose="020B0604020202020204" pitchFamily="34" charset="0"/>
                          <a:ea typeface="Arial" panose="020B0604020202020204" pitchFamily="34" charset="0"/>
                        </a:rPr>
                        <a:t>Asundexian 50 mg</a:t>
                      </a:r>
                      <a:endParaRPr lang="en-US" sz="1100" kern="100" noProof="0" dirty="0">
                        <a:solidFill>
                          <a:schemeClr val="bg1"/>
                        </a:solidFill>
                        <a:effectLst/>
                        <a:latin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solidFill>
                  </a:tcPr>
                </a:tc>
                <a:tc>
                  <a:txBody>
                    <a:bodyPr/>
                    <a:lstStyle/>
                    <a:p>
                      <a:pPr algn="ctr">
                        <a:lnSpc>
                          <a:spcPct val="115000"/>
                        </a:lnSpc>
                        <a:spcBef>
                          <a:spcPts val="300"/>
                        </a:spcBef>
                        <a:spcAft>
                          <a:spcPts val="300"/>
                        </a:spcAft>
                        <a:buNone/>
                      </a:pPr>
                      <a:br>
                        <a:rPr lang="en-US" sz="1100" b="1" kern="100" noProof="0" dirty="0">
                          <a:solidFill>
                            <a:schemeClr val="bg1"/>
                          </a:solidFill>
                          <a:effectLst/>
                          <a:latin typeface="Arial" panose="020B0604020202020204" pitchFamily="34" charset="0"/>
                          <a:ea typeface="Arial" panose="020B0604020202020204" pitchFamily="34" charset="0"/>
                        </a:rPr>
                      </a:br>
                      <a:r>
                        <a:rPr lang="en-US" sz="1100" b="1" kern="100" noProof="0" dirty="0">
                          <a:solidFill>
                            <a:schemeClr val="bg1"/>
                          </a:solidFill>
                          <a:effectLst/>
                          <a:latin typeface="Arial" panose="020B0604020202020204" pitchFamily="34" charset="0"/>
                          <a:ea typeface="Arial" panose="020B0604020202020204" pitchFamily="34" charset="0"/>
                        </a:rPr>
                        <a:t>Placebo</a:t>
                      </a:r>
                      <a:endParaRPr lang="en-US" sz="1100" kern="100" noProof="0" dirty="0">
                        <a:solidFill>
                          <a:schemeClr val="bg1"/>
                        </a:solidFill>
                        <a:effectLst/>
                        <a:latin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solidFill>
                  </a:tcPr>
                </a:tc>
                <a:tc>
                  <a:txBody>
                    <a:bodyPr/>
                    <a:lstStyle/>
                    <a:p>
                      <a:pPr algn="ctr">
                        <a:lnSpc>
                          <a:spcPct val="115000"/>
                        </a:lnSpc>
                        <a:spcBef>
                          <a:spcPts val="300"/>
                        </a:spcBef>
                        <a:spcAft>
                          <a:spcPts val="300"/>
                        </a:spcAft>
                        <a:buNone/>
                      </a:pPr>
                      <a:br>
                        <a:rPr lang="en-US" sz="1100" b="1" kern="100" noProof="0" dirty="0">
                          <a:solidFill>
                            <a:schemeClr val="bg1"/>
                          </a:solidFill>
                          <a:effectLst/>
                          <a:latin typeface="Arial" panose="020B0604020202020204" pitchFamily="34" charset="0"/>
                          <a:ea typeface="Arial" panose="020B0604020202020204" pitchFamily="34" charset="0"/>
                        </a:rPr>
                      </a:br>
                      <a:r>
                        <a:rPr lang="en-US" sz="1100" b="1" kern="100" noProof="0" dirty="0">
                          <a:solidFill>
                            <a:schemeClr val="bg1"/>
                          </a:solidFill>
                          <a:effectLst/>
                          <a:latin typeface="Arial" panose="020B0604020202020204" pitchFamily="34" charset="0"/>
                          <a:ea typeface="Arial" panose="020B0604020202020204" pitchFamily="34" charset="0"/>
                        </a:rPr>
                        <a:t>csHR (95% CI)</a:t>
                      </a:r>
                      <a:endParaRPr lang="en-US" sz="1100" kern="100" noProof="0" dirty="0">
                        <a:solidFill>
                          <a:schemeClr val="bg1"/>
                        </a:solidFill>
                        <a:effectLst/>
                        <a:latin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solidFill>
                  </a:tcPr>
                </a:tc>
                <a:extLst>
                  <a:ext uri="{0D108BD9-81ED-4DB2-BD59-A6C34878D82A}">
                    <a16:rowId xmlns:a16="http://schemas.microsoft.com/office/drawing/2014/main" val="3400680415"/>
                  </a:ext>
                </a:extLst>
              </a:tr>
              <a:tr h="0">
                <a:tc>
                  <a:txBody>
                    <a:bodyPr/>
                    <a:lstStyle/>
                    <a:p>
                      <a:pPr>
                        <a:lnSpc>
                          <a:spcPct val="115000"/>
                        </a:lnSpc>
                        <a:spcBef>
                          <a:spcPts val="300"/>
                        </a:spcBef>
                        <a:spcAft>
                          <a:spcPts val="300"/>
                        </a:spcAft>
                        <a:buNone/>
                      </a:pPr>
                      <a:r>
                        <a:rPr lang="en-US" sz="1100" b="1" kern="100" noProof="0" dirty="0">
                          <a:solidFill>
                            <a:srgbClr val="000000"/>
                          </a:solidFill>
                          <a:effectLst/>
                          <a:latin typeface="Arial" panose="020B0604020202020204" pitchFamily="34" charset="0"/>
                          <a:ea typeface="Arial" panose="020B0604020202020204" pitchFamily="34" charset="0"/>
                        </a:rPr>
                        <a:t>Ischemic stroke</a:t>
                      </a:r>
                      <a:endParaRPr lang="en-US" sz="1100" kern="100" noProof="0" dirty="0">
                        <a:effectLst/>
                        <a:latin typeface="Arial" panose="020B0604020202020204" pitchFamily="34" charset="0"/>
                      </a:endParaRP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Bef>
                          <a:spcPts val="300"/>
                        </a:spcBef>
                        <a:spcAft>
                          <a:spcPts val="300"/>
                        </a:spcAft>
                        <a:buNone/>
                      </a:pPr>
                      <a:endParaRPr lang="en-US" sz="1100" kern="100" noProof="0" dirty="0">
                        <a:effectLst/>
                        <a:latin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Bef>
                          <a:spcPts val="300"/>
                        </a:spcBef>
                        <a:spcAft>
                          <a:spcPts val="300"/>
                        </a:spcAft>
                        <a:buNone/>
                      </a:pPr>
                      <a:endParaRPr lang="en-US" sz="1100" kern="100" noProof="0" dirty="0">
                        <a:effectLst/>
                        <a:latin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Bef>
                          <a:spcPts val="300"/>
                        </a:spcBef>
                        <a:spcAft>
                          <a:spcPts val="300"/>
                        </a:spcAft>
                        <a:buNone/>
                      </a:pPr>
                      <a:endParaRPr lang="en-US" sz="1100" kern="100" noProof="0" dirty="0">
                        <a:effectLst/>
                        <a:latin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Bef>
                          <a:spcPts val="300"/>
                        </a:spcBef>
                        <a:spcAft>
                          <a:spcPts val="300"/>
                        </a:spcAft>
                        <a:buNone/>
                      </a:pPr>
                      <a:endParaRPr lang="en-US" sz="1100" kern="100" noProof="0" dirty="0">
                        <a:effectLst/>
                        <a:latin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8122542"/>
                  </a:ext>
                </a:extLst>
              </a:tr>
              <a:tr h="0">
                <a:tc>
                  <a:txBody>
                    <a:bodyPr/>
                    <a:lstStyle/>
                    <a:p>
                      <a:pPr>
                        <a:lnSpc>
                          <a:spcPct val="115000"/>
                        </a:lnSpc>
                        <a:spcBef>
                          <a:spcPts val="300"/>
                        </a:spcBef>
                        <a:spcAft>
                          <a:spcPts val="300"/>
                        </a:spcAft>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All MRI sub-study population*</a:t>
                      </a: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Bef>
                          <a:spcPts val="300"/>
                        </a:spcBef>
                        <a:spcAft>
                          <a:spcPts val="300"/>
                        </a:spcAft>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111/1126 (9.9)</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Bef>
                          <a:spcPts val="300"/>
                        </a:spcBef>
                        <a:spcAft>
                          <a:spcPts val="300"/>
                        </a:spcAft>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47/590 (8.0)</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Bef>
                          <a:spcPts val="300"/>
                        </a:spcBef>
                        <a:spcAft>
                          <a:spcPts val="300"/>
                        </a:spcAft>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64/536 (11.9)</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15000"/>
                        </a:lnSpc>
                        <a:spcBef>
                          <a:spcPts val="300"/>
                        </a:spcBef>
                        <a:spcAft>
                          <a:spcPts val="300"/>
                        </a:spcAft>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0.66 (0.45–0.96)</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7351819"/>
                  </a:ext>
                </a:extLst>
              </a:tr>
              <a:tr h="0">
                <a:tc>
                  <a:txBody>
                    <a:bodyPr/>
                    <a:lstStyle/>
                    <a:p>
                      <a:pPr marR="0" algn="l" rtl="0">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  DWI+ population</a:t>
                      </a: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R="0" algn="ctr" rtl="0">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108/1076 (10.0)</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R="0" algn="ctr" rtl="0">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46/563 (8.2)</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R="0" algn="ctr" rtl="0">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62/513 (12.1)</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R="0" algn="ctr" rtl="0">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0.67 (0.46–0.98)</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8607609"/>
                  </a:ext>
                </a:extLst>
              </a:tr>
              <a:tr h="0">
                <a:tc>
                  <a:txBody>
                    <a:bodyPr/>
                    <a:lstStyle/>
                    <a:p>
                      <a:pPr marL="0" marR="0" lvl="0" indent="0" algn="l" defTabSz="914400" rtl="0" eaLnBrk="1" fontAlgn="auto" hangingPunct="1">
                        <a:lnSpc>
                          <a:spcPct val="115000"/>
                        </a:lnSpc>
                        <a:spcBef>
                          <a:spcPts val="300"/>
                        </a:spcBef>
                        <a:spcAft>
                          <a:spcPts val="300"/>
                        </a:spcAft>
                        <a:buFontTx/>
                        <a:buNone/>
                      </a:pPr>
                      <a:r>
                        <a:rPr lang="en-US" sz="1100" b="1" i="0" u="none" strike="noStrike" kern="100" cap="none" spc="0" normalizeH="0" baseline="0" noProof="0" dirty="0">
                          <a:solidFill>
                            <a:srgbClr val="000000"/>
                          </a:solidFill>
                          <a:effectLst/>
                          <a:latin typeface="Arial" panose="020B0604020202020204" pitchFamily="34" charset="0"/>
                          <a:cs typeface="+mn-cs"/>
                          <a:sym typeface="Arial" panose="020B0604020202020204" pitchFamily="34" charset="0"/>
                        </a:rPr>
                        <a:t>All stroke</a:t>
                      </a:r>
                      <a:r>
                        <a:rPr lang="en-US" sz="1100" b="1" i="0" u="none" strike="noStrike" kern="1200" cap="none" spc="0" normalizeH="0" baseline="30000" noProof="0" dirty="0">
                          <a:solidFill>
                            <a:prstClr val="black"/>
                          </a:solidFill>
                          <a:effectLst/>
                          <a:latin typeface="Arial" panose="020B0604020202020204" pitchFamily="34" charset="0"/>
                          <a:ea typeface="+mn-ea"/>
                          <a:cs typeface="+mn-cs"/>
                          <a:sym typeface="Arial" panose="020B0604020202020204" pitchFamily="34" charset="0"/>
                        </a:rPr>
                        <a:t>†</a:t>
                      </a:r>
                      <a:r>
                        <a:rPr lang="en-US" sz="1100" b="1" i="0" u="none" strike="noStrike" kern="100" cap="none" spc="0" normalizeH="0" baseline="0" noProof="0" dirty="0">
                          <a:solidFill>
                            <a:srgbClr val="000000"/>
                          </a:solidFill>
                          <a:effectLst/>
                          <a:latin typeface="Arial" panose="020B0604020202020204" pitchFamily="34" charset="0"/>
                          <a:cs typeface="+mn-cs"/>
                          <a:sym typeface="Arial" panose="020B0604020202020204" pitchFamily="34" charset="0"/>
                        </a:rPr>
                        <a:t> (ischemic and hemorrhagic stroke)</a:t>
                      </a:r>
                      <a:endParaRPr lang="en-US" sz="1100" b="0" i="0" u="none" strike="noStrike" kern="100" cap="none" spc="0" normalizeH="0" baseline="0" noProof="0" dirty="0">
                        <a:effectLst/>
                        <a:latin typeface="Arial" panose="020B0604020202020204" pitchFamily="34" charset="0"/>
                        <a:cs typeface="+mn-cs"/>
                        <a:sym typeface="Arial" panose="020B0604020202020204" pitchFamily="34" charset="0"/>
                      </a:endParaRPr>
                    </a:p>
                  </a:txBody>
                  <a:tcPr marL="5080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endPar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endParaRP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endPar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endParaRP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endPar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endParaRP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endPar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endParaRP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extLst>
                  <a:ext uri="{0D108BD9-81ED-4DB2-BD59-A6C34878D82A}">
                    <a16:rowId xmlns:a16="http://schemas.microsoft.com/office/drawing/2014/main" val="2952439179"/>
                  </a:ext>
                </a:extLst>
              </a:tr>
              <a:tr h="0">
                <a:tc>
                  <a:txBody>
                    <a:bodyPr/>
                    <a:lstStyle/>
                    <a:p>
                      <a:pPr>
                        <a:lnSpc>
                          <a:spcPct val="115000"/>
                        </a:lnSpc>
                        <a:spcBef>
                          <a:spcPts val="300"/>
                        </a:spcBef>
                        <a:spcAft>
                          <a:spcPts val="300"/>
                        </a:spcAft>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All MRI sub-study</a:t>
                      </a:r>
                    </a:p>
                  </a:txBody>
                  <a:tcPr marL="5080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115/1126 (10.2)</a:t>
                      </a: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49/590 (8.3)</a:t>
                      </a: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66/536 (12.3)</a:t>
                      </a: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0.66 (0.46</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a:rPr>
                        <a:t>–</a:t>
                      </a: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0.96)</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extLst>
                  <a:ext uri="{0D108BD9-81ED-4DB2-BD59-A6C34878D82A}">
                    <a16:rowId xmlns:a16="http://schemas.microsoft.com/office/drawing/2014/main" val="230496486"/>
                  </a:ext>
                </a:extLst>
              </a:tr>
              <a:tr h="0">
                <a:tc>
                  <a:txBody>
                    <a:bodyPr/>
                    <a:lstStyle/>
                    <a:p>
                      <a:pPr marL="0" marR="0" lvl="0" indent="0" algn="l" defTabSz="914400" rtl="0" eaLnBrk="1" fontAlgn="auto" hangingPunct="1">
                        <a:lnSpc>
                          <a:spcPct val="115000"/>
                        </a:lnSpc>
                        <a:spcBef>
                          <a:spcPts val="300"/>
                        </a:spcBef>
                        <a:spcAft>
                          <a:spcPts val="300"/>
                        </a:spcAft>
                        <a:buFontTx/>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  DWI+ population</a:t>
                      </a:r>
                    </a:p>
                  </a:txBody>
                  <a:tcPr marL="5080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112/1076 (10.4)</a:t>
                      </a: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48/563 (8.5)</a:t>
                      </a: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64/513 (12.5)</a:t>
                      </a:r>
                    </a:p>
                  </a:txBody>
                  <a:tcPr marL="50800" marR="508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tc>
                  <a:txBody>
                    <a:bodyPr/>
                    <a:lstStyle/>
                    <a:p>
                      <a:pPr marL="0" marR="0" lvl="0" indent="0" algn="ctr" defTabSz="914400" rtl="0" eaLnBrk="1" fontAlgn="auto" hangingPunct="1">
                        <a:lnSpc>
                          <a:spcPct val="115000"/>
                        </a:lnSpc>
                        <a:spcBef>
                          <a:spcPts val="300"/>
                        </a:spcBef>
                        <a:spcAft>
                          <a:spcPts val="300"/>
                        </a:spcAft>
                        <a:buClr>
                          <a:srgbClr val="000000"/>
                        </a:buClr>
                        <a:buFont typeface="Arial"/>
                        <a:buNone/>
                      </a:pPr>
                      <a:r>
                        <a:rPr lang="en-US" sz="1000" b="0" i="0" u="none" strike="noStrike" kern="0" cap="none" spc="0" normalizeH="0" baseline="0" noProof="0" dirty="0">
                          <a:solidFill>
                            <a:schemeClr val="dk1">
                              <a:lumMod val="100000"/>
                            </a:schemeClr>
                          </a:solidFill>
                          <a:effectLst/>
                          <a:latin typeface="Arial" panose="020B0604020202020204" pitchFamily="34" charset="0"/>
                          <a:ea typeface="+mn-ea"/>
                          <a:cs typeface="+mn-cs"/>
                          <a:sym typeface="Arial" panose="020B0604020202020204" pitchFamily="34" charset="0"/>
                        </a:rPr>
                        <a:t>0.67 (0.46–0.98)</a:t>
                      </a:r>
                    </a:p>
                  </a:txBody>
                  <a:tcPr marL="0" marR="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104788"/>
                      </a:solidFill>
                      <a:prstDash val="solid"/>
                      <a:round/>
                      <a:headEnd type="none" w="med" len="med"/>
                      <a:tailEnd type="none" w="med" len="med"/>
                    </a:lnB>
                    <a:lnTlToBr w="12700" cmpd="sng">
                      <a:noFill/>
                      <a:prstDash val="solid"/>
                    </a:lnTlToBr>
                    <a:lnBlToTr w="12700" cmpd="sng">
                      <a:noFill/>
                      <a:prstDash val="solid"/>
                    </a:lnBlToTr>
                    <a:solidFill>
                      <a:srgbClr val="104788">
                        <a:alpha val="10196"/>
                      </a:srgbClr>
                    </a:solidFill>
                  </a:tcPr>
                </a:tc>
                <a:extLst>
                  <a:ext uri="{0D108BD9-81ED-4DB2-BD59-A6C34878D82A}">
                    <a16:rowId xmlns:a16="http://schemas.microsoft.com/office/drawing/2014/main" val="1233862070"/>
                  </a:ext>
                </a:extLst>
              </a:tr>
            </a:tbl>
          </a:graphicData>
        </a:graphic>
      </p:graphicFrame>
      <p:sp>
        <p:nvSpPr>
          <p:cNvPr id="6" name="TextBox 5">
            <a:extLst>
              <a:ext uri="{FF2B5EF4-FFF2-40B4-BE49-F238E27FC236}">
                <a16:creationId xmlns:a16="http://schemas.microsoft.com/office/drawing/2014/main" id="{CD0B635F-F59F-8517-8AD3-04A5070C7A3D}"/>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CI, confidence interval; csHR, cause-specific hazard ratio; DWI+, diffusion-weighted imaging–positive; MRI, magnetic resonance imaging.</a:t>
            </a:r>
          </a:p>
        </p:txBody>
      </p:sp>
      <p:sp>
        <p:nvSpPr>
          <p:cNvPr id="5" name="Title 4">
            <a:extLst>
              <a:ext uri="{FF2B5EF4-FFF2-40B4-BE49-F238E27FC236}">
                <a16:creationId xmlns:a16="http://schemas.microsoft.com/office/drawing/2014/main" id="{A47A4D53-104E-4EB5-4226-B98D7D3B004A}"/>
              </a:ext>
            </a:extLst>
          </p:cNvPr>
          <p:cNvSpPr>
            <a:spLocks noGrp="1"/>
          </p:cNvSpPr>
          <p:nvPr>
            <p:ph type="title"/>
          </p:nvPr>
        </p:nvSpPr>
        <p:spPr>
          <a:xfrm>
            <a:off x="311151" y="451636"/>
            <a:ext cx="5721159" cy="573087"/>
          </a:xfrm>
        </p:spPr>
        <p:txBody>
          <a:bodyPr/>
          <a:lstStyle/>
          <a:p>
            <a:r>
              <a:rPr lang="en-US" noProof="0" dirty="0"/>
              <a:t>Efficacy endpoints: ischemic stroke and all stroke</a:t>
            </a:r>
          </a:p>
        </p:txBody>
      </p:sp>
      <p:sp>
        <p:nvSpPr>
          <p:cNvPr id="10" name="TextBox 9">
            <a:extLst>
              <a:ext uri="{FF2B5EF4-FFF2-40B4-BE49-F238E27FC236}">
                <a16:creationId xmlns:a16="http://schemas.microsoft.com/office/drawing/2014/main" id="{03178AEC-9303-A610-9CD8-92CF0202891A}"/>
              </a:ext>
            </a:extLst>
          </p:cNvPr>
          <p:cNvSpPr txBox="1"/>
          <p:nvPr/>
        </p:nvSpPr>
        <p:spPr>
          <a:xfrm>
            <a:off x="5015405" y="4150256"/>
            <a:ext cx="3882228" cy="3079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120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b="1" baseline="30000" noProof="0" dirty="0">
                <a:solidFill>
                  <a:srgbClr val="104788"/>
                </a:solidFill>
              </a:rPr>
              <a:t>†</a:t>
            </a:r>
            <a:r>
              <a:rPr lang="en-US" b="1" noProof="0" dirty="0">
                <a:solidFill>
                  <a:srgbClr val="104788"/>
                </a:solidFill>
              </a:rPr>
              <a:t>There were two hemorrhagic strokes in each arm</a:t>
            </a:r>
          </a:p>
        </p:txBody>
      </p:sp>
      <p:sp>
        <p:nvSpPr>
          <p:cNvPr id="3" name="TextBox 2">
            <a:extLst>
              <a:ext uri="{FF2B5EF4-FFF2-40B4-BE49-F238E27FC236}">
                <a16:creationId xmlns:a16="http://schemas.microsoft.com/office/drawing/2014/main" id="{8F0A78CB-4D00-F45D-7E95-11039478B0DE}"/>
              </a:ext>
            </a:extLst>
          </p:cNvPr>
          <p:cNvSpPr txBox="1"/>
          <p:nvPr/>
        </p:nvSpPr>
        <p:spPr>
          <a:xfrm>
            <a:off x="201211" y="4150389"/>
            <a:ext cx="3616696" cy="307777"/>
          </a:xfrm>
          <a:prstGeom prst="rect">
            <a:avLst/>
          </a:prstGeom>
          <a:noFill/>
        </p:spPr>
        <p:txBody>
          <a:bodyPr wrap="none" rtlCol="0">
            <a:spAutoFit/>
          </a:bodyPr>
          <a:lstStyle/>
          <a:p>
            <a:r>
              <a:rPr lang="en-US" dirty="0"/>
              <a:t>*Median follow-up 1.7 years, IQR 1.04-2.07</a:t>
            </a:r>
          </a:p>
        </p:txBody>
      </p:sp>
    </p:spTree>
    <p:custDataLst>
      <p:tags r:id="rId1"/>
    </p:custDataLst>
    <p:extLst>
      <p:ext uri="{BB962C8B-B14F-4D97-AF65-F5344CB8AC3E}">
        <p14:creationId xmlns:p14="http://schemas.microsoft.com/office/powerpoint/2010/main" val="3417699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BFEED-A094-AFF1-E9D1-CBB5708B9C16}"/>
              </a:ext>
            </a:extLst>
          </p:cNvPr>
          <p:cNvSpPr>
            <a:spLocks noGrp="1"/>
          </p:cNvSpPr>
          <p:nvPr>
            <p:ph type="title"/>
          </p:nvPr>
        </p:nvSpPr>
        <p:spPr>
          <a:xfrm>
            <a:off x="311150" y="451636"/>
            <a:ext cx="6790197" cy="890468"/>
          </a:xfrm>
        </p:spPr>
        <p:txBody>
          <a:bodyPr/>
          <a:lstStyle/>
          <a:p>
            <a:r>
              <a:rPr lang="en-US" noProof="0" dirty="0"/>
              <a:t>Occurrence of ischemic stroke by treatment, stratified by baseline infarct pattern </a:t>
            </a:r>
            <a:br>
              <a:rPr lang="en-US" noProof="0" dirty="0"/>
            </a:br>
            <a:r>
              <a:rPr lang="en-US" noProof="0" dirty="0"/>
              <a:t>(DWI+ population)</a:t>
            </a:r>
          </a:p>
        </p:txBody>
      </p:sp>
      <p:sp>
        <p:nvSpPr>
          <p:cNvPr id="3" name="TextBox 2">
            <a:extLst>
              <a:ext uri="{FF2B5EF4-FFF2-40B4-BE49-F238E27FC236}">
                <a16:creationId xmlns:a16="http://schemas.microsoft.com/office/drawing/2014/main" id="{D2452494-CB31-6935-27F4-DAF28A47AB8C}"/>
              </a:ext>
            </a:extLst>
          </p:cNvPr>
          <p:cNvSpPr txBox="1"/>
          <p:nvPr/>
        </p:nvSpPr>
        <p:spPr>
          <a:xfrm>
            <a:off x="1908175" y="3981214"/>
            <a:ext cx="1241424" cy="258532"/>
          </a:xfrm>
          <a:prstGeom prst="rect">
            <a:avLst/>
          </a:prstGeom>
          <a:noFill/>
        </p:spPr>
        <p:txBody>
          <a:bodyPr wrap="square" rtlCol="0" anchor="ctr">
            <a:spAutoFit/>
          </a:bodyPr>
          <a:lstStyle/>
          <a:p>
            <a:pPr algn="ctr">
              <a:lnSpc>
                <a:spcPct val="90000"/>
              </a:lnSpc>
            </a:pPr>
            <a:r>
              <a:rPr lang="en-GB" sz="1200" dirty="0"/>
              <a:t>Overall</a:t>
            </a:r>
            <a:endParaRPr lang="en-US" sz="2400" noProof="0" dirty="0"/>
          </a:p>
        </p:txBody>
      </p:sp>
      <p:graphicFrame>
        <p:nvGraphicFramePr>
          <p:cNvPr id="4" name="Chart 3">
            <a:extLst>
              <a:ext uri="{FF2B5EF4-FFF2-40B4-BE49-F238E27FC236}">
                <a16:creationId xmlns:a16="http://schemas.microsoft.com/office/drawing/2014/main" id="{9C2B576F-A5B3-331F-5AC0-F15EEB556D25}"/>
              </a:ext>
            </a:extLst>
          </p:cNvPr>
          <p:cNvGraphicFramePr/>
          <p:nvPr>
            <p:extLst>
              <p:ext uri="{D42A27DB-BD31-4B8C-83A1-F6EECF244321}">
                <p14:modId xmlns:p14="http://schemas.microsoft.com/office/powerpoint/2010/main" val="846817330"/>
              </p:ext>
            </p:extLst>
          </p:nvPr>
        </p:nvGraphicFramePr>
        <p:xfrm>
          <a:off x="1007375" y="1544029"/>
          <a:ext cx="7488455" cy="252477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812B194B-9424-868B-A529-B4850C1BD282}"/>
              </a:ext>
            </a:extLst>
          </p:cNvPr>
          <p:cNvSpPr txBox="1"/>
          <p:nvPr/>
        </p:nvSpPr>
        <p:spPr>
          <a:xfrm rot="16200000">
            <a:off x="-282084" y="2609719"/>
            <a:ext cx="2252658" cy="276999"/>
          </a:xfrm>
          <a:prstGeom prst="rect">
            <a:avLst/>
          </a:prstGeom>
          <a:noFill/>
        </p:spPr>
        <p:txBody>
          <a:bodyPr wrap="square" rtlCol="0" anchor="ctr">
            <a:spAutoFit/>
          </a:bodyPr>
          <a:lstStyle/>
          <a:p>
            <a:pPr algn="ctr"/>
            <a:r>
              <a:rPr lang="en-GB" sz="1200" b="1" dirty="0"/>
              <a:t>Ischemic stroke (%)</a:t>
            </a:r>
            <a:endParaRPr lang="en-US" sz="2400" b="1" noProof="0" dirty="0"/>
          </a:p>
        </p:txBody>
      </p:sp>
      <p:sp>
        <p:nvSpPr>
          <p:cNvPr id="8" name="TextBox 7">
            <a:extLst>
              <a:ext uri="{FF2B5EF4-FFF2-40B4-BE49-F238E27FC236}">
                <a16:creationId xmlns:a16="http://schemas.microsoft.com/office/drawing/2014/main" id="{007BB068-FDF4-3510-9275-A22F869078B1}"/>
              </a:ext>
            </a:extLst>
          </p:cNvPr>
          <p:cNvSpPr txBox="1"/>
          <p:nvPr/>
        </p:nvSpPr>
        <p:spPr>
          <a:xfrm>
            <a:off x="3860800" y="3981214"/>
            <a:ext cx="2041492" cy="258532"/>
          </a:xfrm>
          <a:prstGeom prst="rect">
            <a:avLst/>
          </a:prstGeom>
          <a:noFill/>
        </p:spPr>
        <p:txBody>
          <a:bodyPr wrap="square" rtlCol="0" anchor="ctr">
            <a:spAutoFit/>
          </a:bodyPr>
          <a:lstStyle/>
          <a:p>
            <a:pPr algn="ctr">
              <a:lnSpc>
                <a:spcPct val="90000"/>
              </a:lnSpc>
            </a:pPr>
            <a:r>
              <a:rPr lang="en-GB" sz="1200" dirty="0"/>
              <a:t>Single small subcortical</a:t>
            </a:r>
            <a:endParaRPr lang="en-US" sz="2400" noProof="0" dirty="0"/>
          </a:p>
        </p:txBody>
      </p:sp>
      <p:sp>
        <p:nvSpPr>
          <p:cNvPr id="9" name="TextBox 8">
            <a:extLst>
              <a:ext uri="{FF2B5EF4-FFF2-40B4-BE49-F238E27FC236}">
                <a16:creationId xmlns:a16="http://schemas.microsoft.com/office/drawing/2014/main" id="{508EADF6-C936-A0A4-FB76-0DBF8E9E78AF}"/>
              </a:ext>
            </a:extLst>
          </p:cNvPr>
          <p:cNvSpPr txBox="1"/>
          <p:nvPr/>
        </p:nvSpPr>
        <p:spPr>
          <a:xfrm>
            <a:off x="6201833" y="3981214"/>
            <a:ext cx="1926662" cy="258532"/>
          </a:xfrm>
          <a:prstGeom prst="rect">
            <a:avLst/>
          </a:prstGeom>
          <a:noFill/>
        </p:spPr>
        <p:txBody>
          <a:bodyPr wrap="square" rtlCol="0" anchor="ctr">
            <a:spAutoFit/>
          </a:bodyPr>
          <a:lstStyle/>
          <a:p>
            <a:pPr algn="ctr">
              <a:lnSpc>
                <a:spcPct val="90000"/>
              </a:lnSpc>
            </a:pPr>
            <a:r>
              <a:rPr lang="en-GB" sz="1200" dirty="0"/>
              <a:t>Multiple, large or cortical</a:t>
            </a:r>
            <a:endParaRPr lang="en-US" sz="2400" noProof="0" dirty="0"/>
          </a:p>
        </p:txBody>
      </p:sp>
      <p:sp>
        <p:nvSpPr>
          <p:cNvPr id="10" name="TextBox 9">
            <a:extLst>
              <a:ext uri="{FF2B5EF4-FFF2-40B4-BE49-F238E27FC236}">
                <a16:creationId xmlns:a16="http://schemas.microsoft.com/office/drawing/2014/main" id="{F9462860-F17A-37AC-2432-E0D9B28A7B68}"/>
              </a:ext>
            </a:extLst>
          </p:cNvPr>
          <p:cNvSpPr txBox="1"/>
          <p:nvPr/>
        </p:nvSpPr>
        <p:spPr>
          <a:xfrm>
            <a:off x="1347269" y="4246073"/>
            <a:ext cx="7068554" cy="258532"/>
          </a:xfrm>
          <a:prstGeom prst="rect">
            <a:avLst/>
          </a:prstGeom>
          <a:noFill/>
        </p:spPr>
        <p:txBody>
          <a:bodyPr wrap="square" rtlCol="0" anchor="ctr">
            <a:spAutoFit/>
          </a:bodyPr>
          <a:lstStyle/>
          <a:p>
            <a:pPr algn="ctr">
              <a:lnSpc>
                <a:spcPct val="90000"/>
              </a:lnSpc>
            </a:pPr>
            <a:r>
              <a:rPr lang="en-GB" sz="1200" b="1" dirty="0"/>
              <a:t>Baseline MRI patterns </a:t>
            </a:r>
            <a:endParaRPr lang="en-US" sz="2400" b="1" noProof="0" dirty="0"/>
          </a:p>
        </p:txBody>
      </p:sp>
      <p:grpSp>
        <p:nvGrpSpPr>
          <p:cNvPr id="11" name="Group 10">
            <a:extLst>
              <a:ext uri="{FF2B5EF4-FFF2-40B4-BE49-F238E27FC236}">
                <a16:creationId xmlns:a16="http://schemas.microsoft.com/office/drawing/2014/main" id="{289BBC47-6E7E-D68D-2532-D12AF8502D6B}"/>
              </a:ext>
            </a:extLst>
          </p:cNvPr>
          <p:cNvGrpSpPr/>
          <p:nvPr/>
        </p:nvGrpSpPr>
        <p:grpSpPr>
          <a:xfrm>
            <a:off x="1501541" y="1482925"/>
            <a:ext cx="1375946" cy="443420"/>
            <a:chOff x="2935705" y="1183516"/>
            <a:chExt cx="1375946" cy="443420"/>
          </a:xfrm>
        </p:grpSpPr>
        <p:grpSp>
          <p:nvGrpSpPr>
            <p:cNvPr id="12" name="Group 11">
              <a:extLst>
                <a:ext uri="{FF2B5EF4-FFF2-40B4-BE49-F238E27FC236}">
                  <a16:creationId xmlns:a16="http://schemas.microsoft.com/office/drawing/2014/main" id="{43AF9790-E13C-67B0-8F2F-8338CAA5C69F}"/>
                </a:ext>
              </a:extLst>
            </p:cNvPr>
            <p:cNvGrpSpPr/>
            <p:nvPr/>
          </p:nvGrpSpPr>
          <p:grpSpPr>
            <a:xfrm>
              <a:off x="2935705" y="1183516"/>
              <a:ext cx="1375946" cy="230832"/>
              <a:chOff x="2935705" y="1183516"/>
              <a:chExt cx="1375946" cy="230832"/>
            </a:xfrm>
          </p:grpSpPr>
          <p:sp>
            <p:nvSpPr>
              <p:cNvPr id="16" name="Rectangle 15">
                <a:extLst>
                  <a:ext uri="{FF2B5EF4-FFF2-40B4-BE49-F238E27FC236}">
                    <a16:creationId xmlns:a16="http://schemas.microsoft.com/office/drawing/2014/main" id="{0509D859-4DD4-F350-D823-687F0F3411B8}"/>
                  </a:ext>
                </a:extLst>
              </p:cNvPr>
              <p:cNvSpPr/>
              <p:nvPr/>
            </p:nvSpPr>
            <p:spPr>
              <a:xfrm>
                <a:off x="2935705" y="1230614"/>
                <a:ext cx="136637" cy="136637"/>
              </a:xfrm>
              <a:prstGeom prst="rect">
                <a:avLst/>
              </a:prstGeom>
              <a:solidFill>
                <a:srgbClr val="4D9B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78D355E0-C6B7-114A-510B-0A124A411A9A}"/>
                  </a:ext>
                </a:extLst>
              </p:cNvPr>
              <p:cNvSpPr txBox="1"/>
              <p:nvPr/>
            </p:nvSpPr>
            <p:spPr>
              <a:xfrm>
                <a:off x="3070113" y="1183516"/>
                <a:ext cx="1241538" cy="230832"/>
              </a:xfrm>
              <a:prstGeom prst="rect">
                <a:avLst/>
              </a:prstGeom>
              <a:noFill/>
            </p:spPr>
            <p:txBody>
              <a:bodyPr wrap="square" rtlCol="0" anchor="ctr">
                <a:spAutoFit/>
              </a:bodyPr>
              <a:lstStyle/>
              <a:p>
                <a:pPr>
                  <a:lnSpc>
                    <a:spcPct val="90000"/>
                  </a:lnSpc>
                </a:pPr>
                <a:r>
                  <a:rPr lang="en-GB" sz="1000" dirty="0"/>
                  <a:t>Asundexian 50 mg</a:t>
                </a:r>
                <a:endParaRPr lang="en-US" sz="1600" noProof="0" dirty="0"/>
              </a:p>
            </p:txBody>
          </p:sp>
        </p:grpSp>
        <p:grpSp>
          <p:nvGrpSpPr>
            <p:cNvPr id="13" name="Group 12">
              <a:extLst>
                <a:ext uri="{FF2B5EF4-FFF2-40B4-BE49-F238E27FC236}">
                  <a16:creationId xmlns:a16="http://schemas.microsoft.com/office/drawing/2014/main" id="{684AE674-58F8-66DA-517A-9EF74583C14F}"/>
                </a:ext>
              </a:extLst>
            </p:cNvPr>
            <p:cNvGrpSpPr/>
            <p:nvPr/>
          </p:nvGrpSpPr>
          <p:grpSpPr>
            <a:xfrm>
              <a:off x="2936424" y="1396104"/>
              <a:ext cx="817356" cy="230832"/>
              <a:chOff x="1436765" y="1396104"/>
              <a:chExt cx="817356" cy="230832"/>
            </a:xfrm>
          </p:grpSpPr>
          <p:sp>
            <p:nvSpPr>
              <p:cNvPr id="14" name="Rectangle 13">
                <a:extLst>
                  <a:ext uri="{FF2B5EF4-FFF2-40B4-BE49-F238E27FC236}">
                    <a16:creationId xmlns:a16="http://schemas.microsoft.com/office/drawing/2014/main" id="{A97F6874-7005-3DC6-3E75-EBE1EB0994B0}"/>
                  </a:ext>
                </a:extLst>
              </p:cNvPr>
              <p:cNvSpPr/>
              <p:nvPr/>
            </p:nvSpPr>
            <p:spPr>
              <a:xfrm>
                <a:off x="1436765" y="1443202"/>
                <a:ext cx="136637" cy="136637"/>
              </a:xfrm>
              <a:prstGeom prst="rect">
                <a:avLst/>
              </a:prstGeom>
              <a:solidFill>
                <a:srgbClr val="6D98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extBox 14">
                <a:extLst>
                  <a:ext uri="{FF2B5EF4-FFF2-40B4-BE49-F238E27FC236}">
                    <a16:creationId xmlns:a16="http://schemas.microsoft.com/office/drawing/2014/main" id="{2E759F10-0C00-7A56-BD43-4C4FD48B6E4E}"/>
                  </a:ext>
                </a:extLst>
              </p:cNvPr>
              <p:cNvSpPr txBox="1"/>
              <p:nvPr/>
            </p:nvSpPr>
            <p:spPr>
              <a:xfrm>
                <a:off x="1571173" y="1396104"/>
                <a:ext cx="682948" cy="230832"/>
              </a:xfrm>
              <a:prstGeom prst="rect">
                <a:avLst/>
              </a:prstGeom>
              <a:noFill/>
            </p:spPr>
            <p:txBody>
              <a:bodyPr wrap="square" rtlCol="0" anchor="ctr">
                <a:spAutoFit/>
              </a:bodyPr>
              <a:lstStyle/>
              <a:p>
                <a:pPr>
                  <a:lnSpc>
                    <a:spcPct val="90000"/>
                  </a:lnSpc>
                </a:pPr>
                <a:r>
                  <a:rPr lang="en-GB" sz="1000" dirty="0"/>
                  <a:t>Placebo</a:t>
                </a:r>
                <a:endParaRPr lang="en-US" sz="1600" noProof="0" dirty="0"/>
              </a:p>
            </p:txBody>
          </p:sp>
        </p:grpSp>
      </p:grpSp>
    </p:spTree>
    <p:extLst>
      <p:ext uri="{BB962C8B-B14F-4D97-AF65-F5344CB8AC3E}">
        <p14:creationId xmlns:p14="http://schemas.microsoft.com/office/powerpoint/2010/main" val="3064811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7614C-2F96-879B-1502-9BB11F7B804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496BE7-3B2B-A43B-B9D3-EC564F76AA89}"/>
              </a:ext>
            </a:extLst>
          </p:cNvPr>
          <p:cNvSpPr txBox="1"/>
          <p:nvPr/>
        </p:nvSpPr>
        <p:spPr>
          <a:xfrm>
            <a:off x="3" y="-857250"/>
            <a:ext cx="6562476" cy="461665"/>
          </a:xfrm>
          <a:prstGeom prst="rect">
            <a:avLst/>
          </a:prstGeom>
          <a:noFill/>
        </p:spPr>
        <p:txBody>
          <a:bodyPr wrap="square" rtlCol="0">
            <a:spAutoFit/>
          </a:bodyPr>
          <a:lstStyle/>
          <a:p>
            <a:endParaRPr lang="en-US" sz="2400" b="1" noProof="0" dirty="0">
              <a:solidFill>
                <a:srgbClr val="1D429C"/>
              </a:solidFill>
            </a:endParaRPr>
          </a:p>
        </p:txBody>
      </p:sp>
      <p:sp>
        <p:nvSpPr>
          <p:cNvPr id="2" name="Title 1">
            <a:extLst>
              <a:ext uri="{FF2B5EF4-FFF2-40B4-BE49-F238E27FC236}">
                <a16:creationId xmlns:a16="http://schemas.microsoft.com/office/drawing/2014/main" id="{0C8B0C5B-5424-163C-E3A3-BE4DE7AAF66D}"/>
              </a:ext>
            </a:extLst>
          </p:cNvPr>
          <p:cNvSpPr>
            <a:spLocks noGrp="1"/>
          </p:cNvSpPr>
          <p:nvPr>
            <p:ph type="title"/>
          </p:nvPr>
        </p:nvSpPr>
        <p:spPr>
          <a:xfrm>
            <a:off x="311151" y="451636"/>
            <a:ext cx="7287828" cy="938968"/>
          </a:xfrm>
        </p:spPr>
        <p:txBody>
          <a:bodyPr/>
          <a:lstStyle/>
          <a:p>
            <a:r>
              <a:rPr lang="en-US" noProof="0" dirty="0"/>
              <a:t>Occurrence of ischemic stroke by treatment, stratified by baseline infarct pattern </a:t>
            </a:r>
            <a:br>
              <a:rPr lang="en-US" noProof="0" dirty="0"/>
            </a:br>
            <a:r>
              <a:rPr lang="en-US" noProof="0" dirty="0"/>
              <a:t>(DWI+ population)</a:t>
            </a:r>
          </a:p>
        </p:txBody>
      </p:sp>
      <p:sp>
        <p:nvSpPr>
          <p:cNvPr id="6" name="TextBox 5">
            <a:extLst>
              <a:ext uri="{FF2B5EF4-FFF2-40B4-BE49-F238E27FC236}">
                <a16:creationId xmlns:a16="http://schemas.microsoft.com/office/drawing/2014/main" id="{E97F9AD4-247E-054F-017D-52D013F2CD3E}"/>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DWI+, diffusion-weighted imaging–positive; MRI, magnetic resonance imaging.</a:t>
            </a:r>
          </a:p>
        </p:txBody>
      </p:sp>
      <p:graphicFrame>
        <p:nvGraphicFramePr>
          <p:cNvPr id="22" name="Chart 21">
            <a:extLst>
              <a:ext uri="{FF2B5EF4-FFF2-40B4-BE49-F238E27FC236}">
                <a16:creationId xmlns:a16="http://schemas.microsoft.com/office/drawing/2014/main" id="{B780678A-7FB1-9FEF-5646-29108DCC6855}"/>
              </a:ext>
            </a:extLst>
          </p:cNvPr>
          <p:cNvGraphicFramePr/>
          <p:nvPr>
            <p:extLst>
              <p:ext uri="{D42A27DB-BD31-4B8C-83A1-F6EECF244321}">
                <p14:modId xmlns:p14="http://schemas.microsoft.com/office/powerpoint/2010/main" val="789388513"/>
              </p:ext>
            </p:extLst>
          </p:nvPr>
        </p:nvGraphicFramePr>
        <p:xfrm>
          <a:off x="1007375" y="1544029"/>
          <a:ext cx="7488455" cy="2524774"/>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a:extLst>
              <a:ext uri="{FF2B5EF4-FFF2-40B4-BE49-F238E27FC236}">
                <a16:creationId xmlns:a16="http://schemas.microsoft.com/office/drawing/2014/main" id="{6877DF11-27A1-6688-905A-D1C892C1863A}"/>
              </a:ext>
            </a:extLst>
          </p:cNvPr>
          <p:cNvSpPr txBox="1"/>
          <p:nvPr/>
        </p:nvSpPr>
        <p:spPr>
          <a:xfrm rot="16200000">
            <a:off x="-282084" y="2609719"/>
            <a:ext cx="2252658" cy="276999"/>
          </a:xfrm>
          <a:prstGeom prst="rect">
            <a:avLst/>
          </a:prstGeom>
          <a:noFill/>
        </p:spPr>
        <p:txBody>
          <a:bodyPr wrap="square" rtlCol="0" anchor="ctr">
            <a:spAutoFit/>
          </a:bodyPr>
          <a:lstStyle/>
          <a:p>
            <a:pPr algn="ctr"/>
            <a:r>
              <a:rPr lang="en-GB" sz="1200" b="1" dirty="0"/>
              <a:t>Ischemic stroke (%)</a:t>
            </a:r>
            <a:endParaRPr lang="en-US" sz="2400" b="1" noProof="0" dirty="0"/>
          </a:p>
        </p:txBody>
      </p:sp>
      <p:sp>
        <p:nvSpPr>
          <p:cNvPr id="24" name="TextBox 23">
            <a:extLst>
              <a:ext uri="{FF2B5EF4-FFF2-40B4-BE49-F238E27FC236}">
                <a16:creationId xmlns:a16="http://schemas.microsoft.com/office/drawing/2014/main" id="{0543CC4E-43E0-1894-AF7C-EF67794F5E34}"/>
              </a:ext>
            </a:extLst>
          </p:cNvPr>
          <p:cNvSpPr txBox="1"/>
          <p:nvPr/>
        </p:nvSpPr>
        <p:spPr>
          <a:xfrm>
            <a:off x="1486387" y="3944930"/>
            <a:ext cx="1068030" cy="230832"/>
          </a:xfrm>
          <a:prstGeom prst="rect">
            <a:avLst/>
          </a:prstGeom>
          <a:noFill/>
        </p:spPr>
        <p:txBody>
          <a:bodyPr wrap="square" rtlCol="0" anchor="ctr">
            <a:spAutoFit/>
          </a:bodyPr>
          <a:lstStyle/>
          <a:p>
            <a:pPr algn="ctr">
              <a:lnSpc>
                <a:spcPct val="90000"/>
              </a:lnSpc>
            </a:pPr>
            <a:r>
              <a:rPr lang="en-GB" sz="1000" dirty="0"/>
              <a:t>Multiple infarcts</a:t>
            </a:r>
            <a:endParaRPr lang="en-US" sz="1000" noProof="0" dirty="0"/>
          </a:p>
        </p:txBody>
      </p:sp>
      <p:sp>
        <p:nvSpPr>
          <p:cNvPr id="25" name="TextBox 24">
            <a:extLst>
              <a:ext uri="{FF2B5EF4-FFF2-40B4-BE49-F238E27FC236}">
                <a16:creationId xmlns:a16="http://schemas.microsoft.com/office/drawing/2014/main" id="{06D02F5B-C60A-97C7-780C-FBA64C7F0CEA}"/>
              </a:ext>
            </a:extLst>
          </p:cNvPr>
          <p:cNvSpPr txBox="1"/>
          <p:nvPr/>
        </p:nvSpPr>
        <p:spPr>
          <a:xfrm>
            <a:off x="3955065" y="3943031"/>
            <a:ext cx="983412" cy="369332"/>
          </a:xfrm>
          <a:prstGeom prst="rect">
            <a:avLst/>
          </a:prstGeom>
          <a:noFill/>
        </p:spPr>
        <p:txBody>
          <a:bodyPr wrap="square" rtlCol="0" anchor="ctr">
            <a:spAutoFit/>
          </a:bodyPr>
          <a:lstStyle/>
          <a:p>
            <a:pPr algn="ctr">
              <a:lnSpc>
                <a:spcPct val="90000"/>
              </a:lnSpc>
            </a:pPr>
            <a:r>
              <a:rPr lang="en-GB" sz="1000" dirty="0"/>
              <a:t>Large infarcts </a:t>
            </a:r>
            <a:br>
              <a:rPr lang="en-GB" sz="1000" dirty="0"/>
            </a:br>
            <a:r>
              <a:rPr lang="en-GB" sz="1000" dirty="0"/>
              <a:t>(&gt;15 mm)</a:t>
            </a:r>
            <a:endParaRPr lang="en-US" sz="1000" noProof="0" dirty="0"/>
          </a:p>
        </p:txBody>
      </p:sp>
      <p:sp>
        <p:nvSpPr>
          <p:cNvPr id="26" name="TextBox 25">
            <a:extLst>
              <a:ext uri="{FF2B5EF4-FFF2-40B4-BE49-F238E27FC236}">
                <a16:creationId xmlns:a16="http://schemas.microsoft.com/office/drawing/2014/main" id="{8DC73141-43F4-1724-A923-A1C63C80A862}"/>
              </a:ext>
            </a:extLst>
          </p:cNvPr>
          <p:cNvSpPr txBox="1"/>
          <p:nvPr/>
        </p:nvSpPr>
        <p:spPr>
          <a:xfrm>
            <a:off x="6198332" y="3943031"/>
            <a:ext cx="1084395" cy="369332"/>
          </a:xfrm>
          <a:prstGeom prst="rect">
            <a:avLst/>
          </a:prstGeom>
          <a:noFill/>
        </p:spPr>
        <p:txBody>
          <a:bodyPr wrap="square" rtlCol="0" anchor="ctr">
            <a:spAutoFit/>
          </a:bodyPr>
          <a:lstStyle/>
          <a:p>
            <a:pPr algn="ctr">
              <a:lnSpc>
                <a:spcPct val="90000"/>
              </a:lnSpc>
            </a:pPr>
            <a:r>
              <a:rPr lang="en-GB" sz="1000" dirty="0"/>
              <a:t>Cortical </a:t>
            </a:r>
            <a:br>
              <a:rPr lang="en-GB" sz="1000" dirty="0"/>
            </a:br>
            <a:r>
              <a:rPr lang="en-GB" sz="1000" dirty="0"/>
              <a:t>infarcts</a:t>
            </a:r>
            <a:endParaRPr lang="en-US" sz="1000" noProof="0" dirty="0"/>
          </a:p>
        </p:txBody>
      </p:sp>
      <p:sp>
        <p:nvSpPr>
          <p:cNvPr id="32" name="Rectangle 31">
            <a:extLst>
              <a:ext uri="{FF2B5EF4-FFF2-40B4-BE49-F238E27FC236}">
                <a16:creationId xmlns:a16="http://schemas.microsoft.com/office/drawing/2014/main" id="{C6019213-4CB4-3212-C35D-6A82D0FF9644}"/>
              </a:ext>
            </a:extLst>
          </p:cNvPr>
          <p:cNvSpPr/>
          <p:nvPr/>
        </p:nvSpPr>
        <p:spPr>
          <a:xfrm>
            <a:off x="1501541" y="1530023"/>
            <a:ext cx="172307" cy="136637"/>
          </a:xfrm>
          <a:prstGeom prst="rect">
            <a:avLst/>
          </a:prstGeom>
          <a:solidFill>
            <a:srgbClr val="4D9B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TextBox 32">
            <a:extLst>
              <a:ext uri="{FF2B5EF4-FFF2-40B4-BE49-F238E27FC236}">
                <a16:creationId xmlns:a16="http://schemas.microsoft.com/office/drawing/2014/main" id="{5D930DC3-43A1-C39F-9BAF-8860069F312A}"/>
              </a:ext>
            </a:extLst>
          </p:cNvPr>
          <p:cNvSpPr txBox="1"/>
          <p:nvPr/>
        </p:nvSpPr>
        <p:spPr>
          <a:xfrm>
            <a:off x="1671037" y="1482925"/>
            <a:ext cx="1565649" cy="230832"/>
          </a:xfrm>
          <a:prstGeom prst="rect">
            <a:avLst/>
          </a:prstGeom>
          <a:noFill/>
        </p:spPr>
        <p:txBody>
          <a:bodyPr wrap="square" rtlCol="0" anchor="ctr">
            <a:spAutoFit/>
          </a:bodyPr>
          <a:lstStyle/>
          <a:p>
            <a:pPr>
              <a:lnSpc>
                <a:spcPct val="90000"/>
              </a:lnSpc>
            </a:pPr>
            <a:r>
              <a:rPr lang="en-GB" sz="1000" dirty="0"/>
              <a:t>     Asundexian 50 mg</a:t>
            </a:r>
            <a:endParaRPr lang="en-US" sz="1600" noProof="0" dirty="0"/>
          </a:p>
        </p:txBody>
      </p:sp>
      <p:sp>
        <p:nvSpPr>
          <p:cNvPr id="30" name="Rectangle 29">
            <a:extLst>
              <a:ext uri="{FF2B5EF4-FFF2-40B4-BE49-F238E27FC236}">
                <a16:creationId xmlns:a16="http://schemas.microsoft.com/office/drawing/2014/main" id="{B3ABAD7F-21E5-1815-D989-87433F46622D}"/>
              </a:ext>
            </a:extLst>
          </p:cNvPr>
          <p:cNvSpPr/>
          <p:nvPr/>
        </p:nvSpPr>
        <p:spPr>
          <a:xfrm>
            <a:off x="1502448" y="1742611"/>
            <a:ext cx="172307" cy="136637"/>
          </a:xfrm>
          <a:prstGeom prst="rect">
            <a:avLst/>
          </a:prstGeom>
          <a:solidFill>
            <a:srgbClr val="6D98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48EAE4DB-06F2-C1F7-68C5-742D6B751A3E}"/>
              </a:ext>
            </a:extLst>
          </p:cNvPr>
          <p:cNvSpPr txBox="1"/>
          <p:nvPr/>
        </p:nvSpPr>
        <p:spPr>
          <a:xfrm>
            <a:off x="1671944" y="1695513"/>
            <a:ext cx="861236" cy="230832"/>
          </a:xfrm>
          <a:prstGeom prst="rect">
            <a:avLst/>
          </a:prstGeom>
          <a:noFill/>
        </p:spPr>
        <p:txBody>
          <a:bodyPr wrap="square" rtlCol="0" anchor="ctr">
            <a:spAutoFit/>
          </a:bodyPr>
          <a:lstStyle/>
          <a:p>
            <a:pPr>
              <a:lnSpc>
                <a:spcPct val="90000"/>
              </a:lnSpc>
            </a:pPr>
            <a:r>
              <a:rPr lang="en-GB" sz="1000" dirty="0"/>
              <a:t>     Placebo</a:t>
            </a:r>
            <a:endParaRPr lang="en-US" sz="1600" noProof="0" dirty="0"/>
          </a:p>
        </p:txBody>
      </p:sp>
      <p:sp>
        <p:nvSpPr>
          <p:cNvPr id="35" name="TextBox 34">
            <a:extLst>
              <a:ext uri="{FF2B5EF4-FFF2-40B4-BE49-F238E27FC236}">
                <a16:creationId xmlns:a16="http://schemas.microsoft.com/office/drawing/2014/main" id="{E81B52C8-C8F8-C211-B8A4-7DC2D09E25BF}"/>
              </a:ext>
            </a:extLst>
          </p:cNvPr>
          <p:cNvSpPr txBox="1"/>
          <p:nvPr/>
        </p:nvSpPr>
        <p:spPr>
          <a:xfrm>
            <a:off x="2411654" y="3944930"/>
            <a:ext cx="1068030" cy="369332"/>
          </a:xfrm>
          <a:prstGeom prst="rect">
            <a:avLst/>
          </a:prstGeom>
          <a:noFill/>
        </p:spPr>
        <p:txBody>
          <a:bodyPr wrap="square" rtlCol="0" anchor="ctr">
            <a:spAutoFit/>
          </a:bodyPr>
          <a:lstStyle/>
          <a:p>
            <a:pPr algn="ctr">
              <a:lnSpc>
                <a:spcPct val="90000"/>
              </a:lnSpc>
            </a:pPr>
            <a:r>
              <a:rPr lang="en-GB" sz="1000" dirty="0"/>
              <a:t>Only a single infarct</a:t>
            </a:r>
            <a:endParaRPr lang="en-US" sz="1000" noProof="0" dirty="0"/>
          </a:p>
        </p:txBody>
      </p:sp>
      <p:sp>
        <p:nvSpPr>
          <p:cNvPr id="37" name="TextBox 36">
            <a:extLst>
              <a:ext uri="{FF2B5EF4-FFF2-40B4-BE49-F238E27FC236}">
                <a16:creationId xmlns:a16="http://schemas.microsoft.com/office/drawing/2014/main" id="{B8E05B1C-8367-1451-5580-64E0396A3184}"/>
              </a:ext>
            </a:extLst>
          </p:cNvPr>
          <p:cNvSpPr txBox="1"/>
          <p:nvPr/>
        </p:nvSpPr>
        <p:spPr>
          <a:xfrm>
            <a:off x="4788833" y="3942355"/>
            <a:ext cx="983412" cy="369332"/>
          </a:xfrm>
          <a:prstGeom prst="rect">
            <a:avLst/>
          </a:prstGeom>
          <a:noFill/>
        </p:spPr>
        <p:txBody>
          <a:bodyPr wrap="square" rtlCol="0" anchor="ctr">
            <a:spAutoFit/>
          </a:bodyPr>
          <a:lstStyle/>
          <a:p>
            <a:pPr algn="ctr">
              <a:lnSpc>
                <a:spcPct val="90000"/>
              </a:lnSpc>
            </a:pPr>
            <a:r>
              <a:rPr lang="en-GB" sz="1000" dirty="0"/>
              <a:t>Only small infarcts</a:t>
            </a:r>
            <a:endParaRPr lang="en-US" sz="1000" noProof="0" dirty="0"/>
          </a:p>
        </p:txBody>
      </p:sp>
      <p:sp>
        <p:nvSpPr>
          <p:cNvPr id="39" name="TextBox 38">
            <a:extLst>
              <a:ext uri="{FF2B5EF4-FFF2-40B4-BE49-F238E27FC236}">
                <a16:creationId xmlns:a16="http://schemas.microsoft.com/office/drawing/2014/main" id="{5F0C482F-09C1-65CC-250F-C194F1A08FA1}"/>
              </a:ext>
            </a:extLst>
          </p:cNvPr>
          <p:cNvSpPr txBox="1"/>
          <p:nvPr/>
        </p:nvSpPr>
        <p:spPr>
          <a:xfrm>
            <a:off x="7129115" y="3943031"/>
            <a:ext cx="1084395" cy="369332"/>
          </a:xfrm>
          <a:prstGeom prst="rect">
            <a:avLst/>
          </a:prstGeom>
          <a:noFill/>
        </p:spPr>
        <p:txBody>
          <a:bodyPr wrap="square" rtlCol="0" anchor="ctr">
            <a:spAutoFit/>
          </a:bodyPr>
          <a:lstStyle/>
          <a:p>
            <a:pPr algn="ctr">
              <a:lnSpc>
                <a:spcPct val="90000"/>
              </a:lnSpc>
            </a:pPr>
            <a:r>
              <a:rPr lang="en-GB" sz="1000" dirty="0"/>
              <a:t>Only subcortical infarcts</a:t>
            </a:r>
            <a:endParaRPr lang="en-US" sz="1000" noProof="0" dirty="0"/>
          </a:p>
        </p:txBody>
      </p:sp>
      <p:sp>
        <p:nvSpPr>
          <p:cNvPr id="5" name="Rectangle 4">
            <a:extLst>
              <a:ext uri="{FF2B5EF4-FFF2-40B4-BE49-F238E27FC236}">
                <a16:creationId xmlns:a16="http://schemas.microsoft.com/office/drawing/2014/main" id="{41687C42-F4D0-C151-2C99-7831091CBE88}"/>
              </a:ext>
            </a:extLst>
          </p:cNvPr>
          <p:cNvSpPr/>
          <p:nvPr/>
        </p:nvSpPr>
        <p:spPr>
          <a:xfrm>
            <a:off x="1698478" y="1530023"/>
            <a:ext cx="172307" cy="136637"/>
          </a:xfrm>
          <a:prstGeom prst="rect">
            <a:avLst/>
          </a:prstGeom>
          <a:solidFill>
            <a:srgbClr val="87BA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0C710F6F-41DB-C282-2CC3-C52138909F63}"/>
              </a:ext>
            </a:extLst>
          </p:cNvPr>
          <p:cNvSpPr/>
          <p:nvPr/>
        </p:nvSpPr>
        <p:spPr>
          <a:xfrm>
            <a:off x="1699385" y="1742611"/>
            <a:ext cx="172307" cy="136637"/>
          </a:xfrm>
          <a:prstGeom prst="rect">
            <a:avLst/>
          </a:prstGeom>
          <a:solidFill>
            <a:srgbClr val="9FBB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 name="Straight Connector 3">
            <a:extLst>
              <a:ext uri="{FF2B5EF4-FFF2-40B4-BE49-F238E27FC236}">
                <a16:creationId xmlns:a16="http://schemas.microsoft.com/office/drawing/2014/main" id="{0D4DC64B-1962-647E-A844-511458310649}"/>
              </a:ext>
            </a:extLst>
          </p:cNvPr>
          <p:cNvCxnSpPr>
            <a:cxnSpLocks/>
          </p:cNvCxnSpPr>
          <p:nvPr/>
        </p:nvCxnSpPr>
        <p:spPr>
          <a:xfrm>
            <a:off x="2537483" y="3589048"/>
            <a:ext cx="0" cy="300388"/>
          </a:xfrm>
          <a:prstGeom prst="line">
            <a:avLst/>
          </a:prstGeom>
          <a:ln>
            <a:solidFill>
              <a:srgbClr val="2C2C2C"/>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33F5722-A761-96BF-2070-69179846051E}"/>
              </a:ext>
            </a:extLst>
          </p:cNvPr>
          <p:cNvCxnSpPr>
            <a:cxnSpLocks/>
          </p:cNvCxnSpPr>
          <p:nvPr/>
        </p:nvCxnSpPr>
        <p:spPr>
          <a:xfrm>
            <a:off x="4857354" y="3589048"/>
            <a:ext cx="0" cy="300388"/>
          </a:xfrm>
          <a:prstGeom prst="line">
            <a:avLst/>
          </a:prstGeom>
          <a:ln>
            <a:solidFill>
              <a:srgbClr val="2C2C2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2C57F3B-8B4E-5572-84EC-29D550A6E50B}"/>
              </a:ext>
            </a:extLst>
          </p:cNvPr>
          <p:cNvCxnSpPr>
            <a:cxnSpLocks/>
          </p:cNvCxnSpPr>
          <p:nvPr/>
        </p:nvCxnSpPr>
        <p:spPr>
          <a:xfrm>
            <a:off x="7183578" y="3589048"/>
            <a:ext cx="0" cy="300388"/>
          </a:xfrm>
          <a:prstGeom prst="line">
            <a:avLst/>
          </a:prstGeom>
          <a:ln>
            <a:solidFill>
              <a:srgbClr val="2C2C2C"/>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115954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D661-6388-8CA9-1F0B-334F07C0FF8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64BAF86-78ED-3E72-BD7F-4F28F88DDAB8}"/>
              </a:ext>
            </a:extLst>
          </p:cNvPr>
          <p:cNvSpPr txBox="1"/>
          <p:nvPr/>
        </p:nvSpPr>
        <p:spPr>
          <a:xfrm>
            <a:off x="409156" y="854439"/>
            <a:ext cx="6355495" cy="443684"/>
          </a:xfrm>
          <a:prstGeom prst="rect">
            <a:avLst/>
          </a:prstGeom>
          <a:solidFill>
            <a:srgbClr val="1047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algn="ctr">
              <a:defRPr sz="120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en-US" noProof="0" dirty="0"/>
              <a:t>There was </a:t>
            </a:r>
            <a:r>
              <a:rPr lang="en-GB" dirty="0"/>
              <a:t>no heterogeneity of treatment effect of asundexian on ischemic stroke according to baseline infarct pattern</a:t>
            </a:r>
            <a:endParaRPr lang="en-US" noProof="0" dirty="0"/>
          </a:p>
        </p:txBody>
      </p:sp>
      <p:sp>
        <p:nvSpPr>
          <p:cNvPr id="3" name="Title 2">
            <a:extLst>
              <a:ext uri="{FF2B5EF4-FFF2-40B4-BE49-F238E27FC236}">
                <a16:creationId xmlns:a16="http://schemas.microsoft.com/office/drawing/2014/main" id="{50FEF8BC-1E84-A1E6-3B59-62BC9EA0F4D1}"/>
              </a:ext>
            </a:extLst>
          </p:cNvPr>
          <p:cNvSpPr>
            <a:spLocks noGrp="1"/>
          </p:cNvSpPr>
          <p:nvPr>
            <p:ph type="title"/>
          </p:nvPr>
        </p:nvSpPr>
        <p:spPr>
          <a:xfrm>
            <a:off x="311150" y="176614"/>
            <a:ext cx="6551508" cy="573087"/>
          </a:xfrm>
        </p:spPr>
        <p:txBody>
          <a:bodyPr/>
          <a:lstStyle/>
          <a:p>
            <a:r>
              <a:rPr lang="en-GB" dirty="0"/>
              <a:t>Efficacy: Ischemic stroke</a:t>
            </a:r>
            <a:endParaRPr lang="en-US" noProof="0" dirty="0"/>
          </a:p>
        </p:txBody>
      </p:sp>
      <p:sp>
        <p:nvSpPr>
          <p:cNvPr id="6" name="TextBox 5">
            <a:extLst>
              <a:ext uri="{FF2B5EF4-FFF2-40B4-BE49-F238E27FC236}">
                <a16:creationId xmlns:a16="http://schemas.microsoft.com/office/drawing/2014/main" id="{267C90AB-DA2A-95D9-7E24-B3C8D629E360}"/>
              </a:ext>
            </a:extLst>
          </p:cNvPr>
          <p:cNvSpPr txBox="1"/>
          <p:nvPr/>
        </p:nvSpPr>
        <p:spPr>
          <a:xfrm>
            <a:off x="311150" y="4304211"/>
            <a:ext cx="8586483" cy="376131"/>
          </a:xfrm>
          <a:prstGeom prst="rect">
            <a:avLst/>
          </a:prstGeom>
          <a:noFill/>
        </p:spPr>
        <p:txBody>
          <a:bodyPr wrap="square" rtlCol="0" anchor="b">
            <a:noAutofit/>
          </a:bodyPr>
          <a:lstStyle/>
          <a:p>
            <a:r>
              <a:rPr lang="en-US" sz="600" noProof="0" dirty="0"/>
              <a:t>CI, confidence interval; csHR, cause-specific hazard ratio; DWI+, diffusion-weighted imaging–positive; HR, hazard ratio; MRI, magnetic resonance imaging.</a:t>
            </a:r>
          </a:p>
        </p:txBody>
      </p:sp>
      <p:pic>
        <p:nvPicPr>
          <p:cNvPr id="5" name="Graphic 2">
            <a:extLst>
              <a:ext uri="{FF2B5EF4-FFF2-40B4-BE49-F238E27FC236}">
                <a16:creationId xmlns:a16="http://schemas.microsoft.com/office/drawing/2014/main" id="{98EE8911-ED76-43B5-6D9A-98028996EB99}"/>
              </a:ext>
            </a:extLst>
          </p:cNvPr>
          <p:cNvPicPr>
            <a:picLocks noChangeAspect="1"/>
          </p:cNvPicPr>
          <p:nvPr/>
        </p:nvPicPr>
        <p:blipFill>
          <a:blip>
            <a:extLst>
              <a:ext uri="{96DAC541-7B7A-43D3-8B79-37D633B846F1}">
                <asvg:svgBlip xmlns:asvg="http://schemas.microsoft.com/office/drawing/2016/SVG/main" r:embed="rId4"/>
              </a:ext>
            </a:extLst>
          </a:blip>
          <a:srcRect t="10381" r="1240"/>
          <a:stretch>
            <a:fillRect/>
          </a:stretch>
        </p:blipFill>
        <p:spPr>
          <a:xfrm>
            <a:off x="684822" y="1418459"/>
            <a:ext cx="7075855" cy="3073817"/>
          </a:xfrm>
          <a:prstGeom prst="rect">
            <a:avLst/>
          </a:prstGeom>
        </p:spPr>
      </p:pic>
      <p:sp>
        <p:nvSpPr>
          <p:cNvPr id="7" name="TextBox 6">
            <a:extLst>
              <a:ext uri="{FF2B5EF4-FFF2-40B4-BE49-F238E27FC236}">
                <a16:creationId xmlns:a16="http://schemas.microsoft.com/office/drawing/2014/main" id="{F91C4975-F12D-26FD-4FF8-9A1535C8C041}"/>
              </a:ext>
            </a:extLst>
          </p:cNvPr>
          <p:cNvSpPr txBox="1"/>
          <p:nvPr/>
        </p:nvSpPr>
        <p:spPr>
          <a:xfrm>
            <a:off x="687112" y="1767817"/>
            <a:ext cx="1151277" cy="215444"/>
          </a:xfrm>
          <a:prstGeom prst="rect">
            <a:avLst/>
          </a:prstGeom>
          <a:solidFill>
            <a:schemeClr val="bg1"/>
          </a:solidFill>
        </p:spPr>
        <p:txBody>
          <a:bodyPr wrap="none" rtlCol="0">
            <a:spAutoFit/>
          </a:bodyPr>
          <a:lstStyle/>
          <a:p>
            <a:r>
              <a:rPr lang="en-GB" sz="800" dirty="0"/>
              <a:t>DWI+ population       </a:t>
            </a:r>
          </a:p>
        </p:txBody>
      </p:sp>
    </p:spTree>
    <p:custDataLst>
      <p:tags r:id="rId1"/>
    </p:custDataLst>
    <p:extLst>
      <p:ext uri="{BB962C8B-B14F-4D97-AF65-F5344CB8AC3E}">
        <p14:creationId xmlns:p14="http://schemas.microsoft.com/office/powerpoint/2010/main" val="3754825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4578F8A-3991-C5FA-F777-D8F47740EA79}"/>
              </a:ext>
            </a:extLst>
          </p:cNvPr>
          <p:cNvSpPr txBox="1"/>
          <p:nvPr/>
        </p:nvSpPr>
        <p:spPr>
          <a:xfrm>
            <a:off x="311150" y="4485352"/>
            <a:ext cx="8586483" cy="194990"/>
          </a:xfrm>
          <a:prstGeom prst="rect">
            <a:avLst/>
          </a:prstGeom>
          <a:noFill/>
        </p:spPr>
        <p:txBody>
          <a:bodyPr wrap="square" rtlCol="0" anchor="b" anchorCtr="0">
            <a:noAutofit/>
          </a:bodyPr>
          <a:lstStyle/>
          <a:p>
            <a:r>
              <a:rPr lang="en-US" sz="600" noProof="0" dirty="0"/>
              <a:t>MRI, magnetic resonance imaging; TOAST, Trial of Org 10172 in Acute Stroke Treatment.</a:t>
            </a:r>
          </a:p>
          <a:p>
            <a:r>
              <a:rPr lang="en-US" sz="600" noProof="0" dirty="0"/>
              <a:t>Sharma M, et al. </a:t>
            </a:r>
            <a:r>
              <a:rPr lang="en-US" sz="600" i="1" noProof="0" dirty="0"/>
              <a:t>N Engl J Med</a:t>
            </a:r>
            <a:r>
              <a:rPr lang="en-US" sz="600" noProof="0" dirty="0"/>
              <a:t>. 2026;394(15):1467–1479.</a:t>
            </a:r>
          </a:p>
        </p:txBody>
      </p:sp>
      <p:sp>
        <p:nvSpPr>
          <p:cNvPr id="7" name="TextBox 6">
            <a:extLst>
              <a:ext uri="{FF2B5EF4-FFF2-40B4-BE49-F238E27FC236}">
                <a16:creationId xmlns:a16="http://schemas.microsoft.com/office/drawing/2014/main" id="{4AB1EB27-AFA4-34A5-97F9-9A24188055D2}"/>
              </a:ext>
            </a:extLst>
          </p:cNvPr>
          <p:cNvSpPr txBox="1"/>
          <p:nvPr/>
        </p:nvSpPr>
        <p:spPr>
          <a:xfrm>
            <a:off x="3" y="-857250"/>
            <a:ext cx="6980884" cy="502766"/>
          </a:xfrm>
          <a:prstGeom prst="rect">
            <a:avLst/>
          </a:prstGeom>
          <a:noFill/>
        </p:spPr>
        <p:txBody>
          <a:bodyPr wrap="square" rtlCol="0">
            <a:spAutoFit/>
          </a:bodyPr>
          <a:lstStyle/>
          <a:p>
            <a:endParaRPr lang="en-US" sz="2667" noProof="0" dirty="0"/>
          </a:p>
        </p:txBody>
      </p:sp>
      <p:sp>
        <p:nvSpPr>
          <p:cNvPr id="5" name="Title 4">
            <a:extLst>
              <a:ext uri="{FF2B5EF4-FFF2-40B4-BE49-F238E27FC236}">
                <a16:creationId xmlns:a16="http://schemas.microsoft.com/office/drawing/2014/main" id="{F96D846C-EF38-6843-7397-3E8363197E81}"/>
              </a:ext>
            </a:extLst>
          </p:cNvPr>
          <p:cNvSpPr>
            <a:spLocks noGrp="1"/>
          </p:cNvSpPr>
          <p:nvPr>
            <p:ph type="title"/>
          </p:nvPr>
        </p:nvSpPr>
        <p:spPr>
          <a:xfrm>
            <a:off x="311150" y="817396"/>
            <a:ext cx="7359051" cy="573087"/>
          </a:xfrm>
        </p:spPr>
        <p:txBody>
          <a:bodyPr/>
          <a:lstStyle/>
          <a:p>
            <a:r>
              <a:rPr lang="en-US" noProof="0" dirty="0"/>
              <a:t>The efficacy across MRI infarct patterns is consistent with the results of the TOAST clinical subtypes in the main OCEANIC trial</a:t>
            </a:r>
          </a:p>
        </p:txBody>
      </p:sp>
      <p:grpSp>
        <p:nvGrpSpPr>
          <p:cNvPr id="17" name="Group 16">
            <a:extLst>
              <a:ext uri="{FF2B5EF4-FFF2-40B4-BE49-F238E27FC236}">
                <a16:creationId xmlns:a16="http://schemas.microsoft.com/office/drawing/2014/main" id="{5248124D-D310-F490-F857-48DEB99884B7}"/>
              </a:ext>
            </a:extLst>
          </p:cNvPr>
          <p:cNvGrpSpPr/>
          <p:nvPr/>
        </p:nvGrpSpPr>
        <p:grpSpPr>
          <a:xfrm>
            <a:off x="634219" y="2244859"/>
            <a:ext cx="7875562" cy="1386116"/>
            <a:chOff x="0" y="2430069"/>
            <a:chExt cx="7875562" cy="1386116"/>
          </a:xfrm>
        </p:grpSpPr>
        <p:grpSp>
          <p:nvGrpSpPr>
            <p:cNvPr id="12" name="Group 11">
              <a:extLst>
                <a:ext uri="{FF2B5EF4-FFF2-40B4-BE49-F238E27FC236}">
                  <a16:creationId xmlns:a16="http://schemas.microsoft.com/office/drawing/2014/main" id="{76F5B0A3-B88A-A6EA-7B2D-6CCAA3085377}"/>
                </a:ext>
              </a:extLst>
            </p:cNvPr>
            <p:cNvGrpSpPr/>
            <p:nvPr/>
          </p:nvGrpSpPr>
          <p:grpSpPr>
            <a:xfrm>
              <a:off x="0" y="2858599"/>
              <a:ext cx="7875562" cy="957586"/>
              <a:chOff x="0" y="3139953"/>
              <a:chExt cx="7875562" cy="957586"/>
            </a:xfrm>
          </p:grpSpPr>
          <p:pic>
            <p:nvPicPr>
              <p:cNvPr id="9" name="Picture 8">
                <a:extLst>
                  <a:ext uri="{FF2B5EF4-FFF2-40B4-BE49-F238E27FC236}">
                    <a16:creationId xmlns:a16="http://schemas.microsoft.com/office/drawing/2014/main" id="{00D8CBE3-421D-0CE6-F278-5B82458903A2}"/>
                  </a:ext>
                </a:extLst>
              </p:cNvPr>
              <p:cNvPicPr>
                <a:picLocks noChangeAspect="1"/>
              </p:cNvPicPr>
              <p:nvPr/>
            </p:nvPicPr>
            <p:blipFill>
              <a:blip r:embed="rId3"/>
              <a:srcRect r="75692"/>
              <a:stretch>
                <a:fillRect/>
              </a:stretch>
            </p:blipFill>
            <p:spPr>
              <a:xfrm>
                <a:off x="0" y="3139954"/>
                <a:ext cx="2222695" cy="957585"/>
              </a:xfrm>
              <a:prstGeom prst="rect">
                <a:avLst/>
              </a:prstGeom>
            </p:spPr>
          </p:pic>
          <p:pic>
            <p:nvPicPr>
              <p:cNvPr id="11" name="Picture 10">
                <a:extLst>
                  <a:ext uri="{FF2B5EF4-FFF2-40B4-BE49-F238E27FC236}">
                    <a16:creationId xmlns:a16="http://schemas.microsoft.com/office/drawing/2014/main" id="{F4EDEEBB-1083-3897-FE08-BA328DABDFC7}"/>
                  </a:ext>
                </a:extLst>
              </p:cNvPr>
              <p:cNvPicPr>
                <a:picLocks noChangeAspect="1"/>
              </p:cNvPicPr>
              <p:nvPr/>
            </p:nvPicPr>
            <p:blipFill>
              <a:blip r:embed="rId3"/>
              <a:srcRect l="38179"/>
              <a:stretch>
                <a:fillRect/>
              </a:stretch>
            </p:blipFill>
            <p:spPr>
              <a:xfrm>
                <a:off x="2222695" y="3139953"/>
                <a:ext cx="5652867" cy="957585"/>
              </a:xfrm>
              <a:prstGeom prst="rect">
                <a:avLst/>
              </a:prstGeom>
            </p:spPr>
          </p:pic>
        </p:grpSp>
        <p:pic>
          <p:nvPicPr>
            <p:cNvPr id="14" name="Picture 13">
              <a:extLst>
                <a:ext uri="{FF2B5EF4-FFF2-40B4-BE49-F238E27FC236}">
                  <a16:creationId xmlns:a16="http://schemas.microsoft.com/office/drawing/2014/main" id="{527A33D3-82A9-CA4C-2D09-723670B0E4B2}"/>
                </a:ext>
              </a:extLst>
            </p:cNvPr>
            <p:cNvPicPr>
              <a:picLocks noChangeAspect="1"/>
            </p:cNvPicPr>
            <p:nvPr/>
          </p:nvPicPr>
          <p:blipFill>
            <a:blip r:embed="rId4"/>
            <a:srcRect r="74231"/>
            <a:stretch>
              <a:fillRect/>
            </a:stretch>
          </p:blipFill>
          <p:spPr>
            <a:xfrm>
              <a:off x="0" y="2430069"/>
              <a:ext cx="2356338" cy="428527"/>
            </a:xfrm>
            <a:prstGeom prst="rect">
              <a:avLst/>
            </a:prstGeom>
          </p:spPr>
        </p:pic>
        <p:pic>
          <p:nvPicPr>
            <p:cNvPr id="16" name="Picture 15">
              <a:extLst>
                <a:ext uri="{FF2B5EF4-FFF2-40B4-BE49-F238E27FC236}">
                  <a16:creationId xmlns:a16="http://schemas.microsoft.com/office/drawing/2014/main" id="{F4F1E3D6-6104-65A6-34AC-BAE415FA23F9}"/>
                </a:ext>
              </a:extLst>
            </p:cNvPr>
            <p:cNvPicPr>
              <a:picLocks noChangeAspect="1"/>
            </p:cNvPicPr>
            <p:nvPr/>
          </p:nvPicPr>
          <p:blipFill>
            <a:blip r:embed="rId4"/>
            <a:srcRect l="37954"/>
            <a:stretch>
              <a:fillRect/>
            </a:stretch>
          </p:blipFill>
          <p:spPr>
            <a:xfrm>
              <a:off x="2202026" y="2430071"/>
              <a:ext cx="5673536" cy="428527"/>
            </a:xfrm>
            <a:prstGeom prst="rect">
              <a:avLst/>
            </a:prstGeom>
          </p:spPr>
        </p:pic>
      </p:grpSp>
    </p:spTree>
    <p:custDataLst>
      <p:tags r:id="rId1"/>
    </p:custDataLst>
    <p:extLst>
      <p:ext uri="{BB962C8B-B14F-4D97-AF65-F5344CB8AC3E}">
        <p14:creationId xmlns:p14="http://schemas.microsoft.com/office/powerpoint/2010/main" val="710645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9962A-7D74-9926-84D4-16A3505CDD0E}"/>
            </a:ext>
          </a:extLst>
        </p:cNvPr>
        <p:cNvGrpSpPr/>
        <p:nvPr/>
      </p:nvGrpSpPr>
      <p:grpSpPr>
        <a:xfrm>
          <a:off x="0" y="0"/>
          <a:ext cx="0" cy="0"/>
          <a:chOff x="0" y="0"/>
          <a:chExt cx="0" cy="0"/>
        </a:xfrm>
      </p:grpSpPr>
      <p:pic>
        <p:nvPicPr>
          <p:cNvPr id="3" name="Graphic 1">
            <a:extLst>
              <a:ext uri="{FF2B5EF4-FFF2-40B4-BE49-F238E27FC236}">
                <a16:creationId xmlns:a16="http://schemas.microsoft.com/office/drawing/2014/main" id="{06382155-EB13-9D39-ED41-8A373065B88E}"/>
              </a:ext>
            </a:extLst>
          </p:cNvPr>
          <p:cNvPicPr>
            <a:picLocks noChangeAspect="1"/>
          </p:cNvPicPr>
          <p:nvPr/>
        </p:nvPicPr>
        <p:blipFill>
          <a:blip>
            <a:extLst>
              <a:ext uri="{96DAC541-7B7A-43D3-8B79-37D633B846F1}">
                <asvg:svgBlip xmlns:asvg="http://schemas.microsoft.com/office/drawing/2016/SVG/main" r:embed="rId3"/>
              </a:ext>
            </a:extLst>
          </a:blip>
          <a:srcRect l="2105" t="11233" r="2364"/>
          <a:stretch>
            <a:fillRect/>
          </a:stretch>
        </p:blipFill>
        <p:spPr>
          <a:xfrm>
            <a:off x="935629" y="1403015"/>
            <a:ext cx="7286155" cy="3160706"/>
          </a:xfrm>
          <a:prstGeom prst="rect">
            <a:avLst/>
          </a:prstGeom>
        </p:spPr>
      </p:pic>
      <p:sp>
        <p:nvSpPr>
          <p:cNvPr id="2" name="Title 1">
            <a:extLst>
              <a:ext uri="{FF2B5EF4-FFF2-40B4-BE49-F238E27FC236}">
                <a16:creationId xmlns:a16="http://schemas.microsoft.com/office/drawing/2014/main" id="{9FB9439F-1537-0889-4655-BB122B1BC8E8}"/>
              </a:ext>
            </a:extLst>
          </p:cNvPr>
          <p:cNvSpPr>
            <a:spLocks noGrp="1"/>
          </p:cNvSpPr>
          <p:nvPr>
            <p:ph type="title"/>
          </p:nvPr>
        </p:nvSpPr>
        <p:spPr>
          <a:xfrm>
            <a:off x="311151" y="205741"/>
            <a:ext cx="6551508" cy="557618"/>
          </a:xfrm>
        </p:spPr>
        <p:txBody>
          <a:bodyPr/>
          <a:lstStyle/>
          <a:p>
            <a:r>
              <a:rPr lang="en-US" noProof="0" dirty="0"/>
              <a:t>Safety: ISTH major bleeding</a:t>
            </a:r>
          </a:p>
        </p:txBody>
      </p:sp>
      <p:sp>
        <p:nvSpPr>
          <p:cNvPr id="14" name="TextBox 13">
            <a:extLst>
              <a:ext uri="{FF2B5EF4-FFF2-40B4-BE49-F238E27FC236}">
                <a16:creationId xmlns:a16="http://schemas.microsoft.com/office/drawing/2014/main" id="{E1B93E52-F7DC-531A-E121-173921305E72}"/>
              </a:ext>
            </a:extLst>
          </p:cNvPr>
          <p:cNvSpPr txBox="1"/>
          <p:nvPr/>
        </p:nvSpPr>
        <p:spPr>
          <a:xfrm>
            <a:off x="311150" y="4430109"/>
            <a:ext cx="3986107" cy="250233"/>
          </a:xfrm>
          <a:prstGeom prst="rect">
            <a:avLst/>
          </a:prstGeom>
          <a:noFill/>
        </p:spPr>
        <p:txBody>
          <a:bodyPr wrap="square" rtlCol="0" anchor="b">
            <a:noAutofit/>
          </a:bodyPr>
          <a:lstStyle/>
          <a:p>
            <a:r>
              <a:rPr lang="en-US" sz="600" dirty="0"/>
              <a:t>CI, confidence interval; csHR, cause-specific hazard ratio; DWI+, diffusion-weighted imaging–positive; HR, hazard ratio; ISTH, International Society on Thrombosis and Haemostasis. MRI, magnetic resonance imaging.</a:t>
            </a:r>
            <a:endParaRPr lang="en-US" sz="600" noProof="0" dirty="0"/>
          </a:p>
        </p:txBody>
      </p:sp>
      <p:sp>
        <p:nvSpPr>
          <p:cNvPr id="6" name="Rectangle 5">
            <a:extLst>
              <a:ext uri="{FF2B5EF4-FFF2-40B4-BE49-F238E27FC236}">
                <a16:creationId xmlns:a16="http://schemas.microsoft.com/office/drawing/2014/main" id="{284E5846-067E-4AD7-3D20-37F5E925CC70}"/>
              </a:ext>
            </a:extLst>
          </p:cNvPr>
          <p:cNvSpPr/>
          <p:nvPr/>
        </p:nvSpPr>
        <p:spPr>
          <a:xfrm>
            <a:off x="404813" y="840875"/>
            <a:ext cx="6457846" cy="423884"/>
          </a:xfrm>
          <a:prstGeom prst="rect">
            <a:avLst/>
          </a:prstGeom>
          <a:solidFill>
            <a:srgbClr val="1047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noProof="0" dirty="0">
                <a:solidFill>
                  <a:schemeClr val="bg1"/>
                </a:solidFill>
              </a:rPr>
              <a:t>There was no heterogenicity of </a:t>
            </a:r>
            <a:r>
              <a:rPr lang="en-US" sz="1200" dirty="0">
                <a:solidFill>
                  <a:schemeClr val="bg1"/>
                </a:solidFill>
              </a:rPr>
              <a:t>treatment</a:t>
            </a:r>
            <a:r>
              <a:rPr lang="en-US" sz="1200" noProof="0" dirty="0">
                <a:solidFill>
                  <a:schemeClr val="bg1"/>
                </a:solidFill>
              </a:rPr>
              <a:t> effect of asundexian on ISTH major bleeding </a:t>
            </a:r>
            <a:r>
              <a:rPr lang="en-GB" sz="1200" dirty="0"/>
              <a:t>according to baseline infarct pattern</a:t>
            </a:r>
            <a:endParaRPr lang="en-US" sz="1200" dirty="0"/>
          </a:p>
        </p:txBody>
      </p:sp>
      <p:sp>
        <p:nvSpPr>
          <p:cNvPr id="4" name="TextBox 3">
            <a:extLst>
              <a:ext uri="{FF2B5EF4-FFF2-40B4-BE49-F238E27FC236}">
                <a16:creationId xmlns:a16="http://schemas.microsoft.com/office/drawing/2014/main" id="{22306D4F-7F6D-0E96-19BA-11A67EFB7166}"/>
              </a:ext>
            </a:extLst>
          </p:cNvPr>
          <p:cNvSpPr txBox="1"/>
          <p:nvPr/>
        </p:nvSpPr>
        <p:spPr>
          <a:xfrm>
            <a:off x="3587985" y="4680342"/>
            <a:ext cx="4379725" cy="276999"/>
          </a:xfrm>
          <a:prstGeom prst="rect">
            <a:avLst/>
          </a:prstGeom>
          <a:noFill/>
        </p:spPr>
        <p:txBody>
          <a:bodyPr wrap="none" rtlCol="0">
            <a:spAutoFit/>
          </a:bodyPr>
          <a:lstStyle/>
          <a:p>
            <a:r>
              <a:rPr lang="en-US" sz="1200" b="1" dirty="0">
                <a:solidFill>
                  <a:srgbClr val="104788"/>
                </a:solidFill>
              </a:rPr>
              <a:t>Three</a:t>
            </a:r>
            <a:r>
              <a:rPr lang="en-US" sz="1200" b="1" noProof="0" dirty="0">
                <a:solidFill>
                  <a:srgbClr val="104788"/>
                </a:solidFill>
              </a:rPr>
              <a:t> symptomatic intracranial hemorrhages in each arm</a:t>
            </a:r>
          </a:p>
        </p:txBody>
      </p:sp>
      <p:sp>
        <p:nvSpPr>
          <p:cNvPr id="8" name="TextBox 7">
            <a:extLst>
              <a:ext uri="{FF2B5EF4-FFF2-40B4-BE49-F238E27FC236}">
                <a16:creationId xmlns:a16="http://schemas.microsoft.com/office/drawing/2014/main" id="{34A86918-9FE9-C2E4-8B58-362FE6D4DE79}"/>
              </a:ext>
            </a:extLst>
          </p:cNvPr>
          <p:cNvSpPr txBox="1"/>
          <p:nvPr/>
        </p:nvSpPr>
        <p:spPr>
          <a:xfrm>
            <a:off x="919350" y="1730943"/>
            <a:ext cx="1329210" cy="230832"/>
          </a:xfrm>
          <a:prstGeom prst="rect">
            <a:avLst/>
          </a:prstGeom>
          <a:solidFill>
            <a:schemeClr val="bg1"/>
          </a:solidFill>
        </p:spPr>
        <p:txBody>
          <a:bodyPr wrap="none" rtlCol="0">
            <a:spAutoFit/>
          </a:bodyPr>
          <a:lstStyle/>
          <a:p>
            <a:r>
              <a:rPr lang="en-GB" sz="900" dirty="0"/>
              <a:t>DWI+ population         </a:t>
            </a:r>
          </a:p>
        </p:txBody>
      </p:sp>
      <p:sp>
        <p:nvSpPr>
          <p:cNvPr id="9" name="TextBox 8">
            <a:extLst>
              <a:ext uri="{FF2B5EF4-FFF2-40B4-BE49-F238E27FC236}">
                <a16:creationId xmlns:a16="http://schemas.microsoft.com/office/drawing/2014/main" id="{1E196219-8B56-0BE5-663B-421E24F327B5}"/>
              </a:ext>
            </a:extLst>
          </p:cNvPr>
          <p:cNvSpPr txBox="1"/>
          <p:nvPr/>
        </p:nvSpPr>
        <p:spPr>
          <a:xfrm>
            <a:off x="921561" y="2651772"/>
            <a:ext cx="986167" cy="230832"/>
          </a:xfrm>
          <a:prstGeom prst="rect">
            <a:avLst/>
          </a:prstGeom>
          <a:solidFill>
            <a:schemeClr val="bg1"/>
          </a:solidFill>
        </p:spPr>
        <p:txBody>
          <a:bodyPr wrap="none" rtlCol="0">
            <a:spAutoFit/>
          </a:bodyPr>
          <a:lstStyle/>
          <a:p>
            <a:r>
              <a:rPr lang="en-GB" sz="900" dirty="0"/>
              <a:t>Multiple infarcts</a:t>
            </a:r>
          </a:p>
        </p:txBody>
      </p:sp>
      <p:sp>
        <p:nvSpPr>
          <p:cNvPr id="7" name="TextBox 6">
            <a:extLst>
              <a:ext uri="{FF2B5EF4-FFF2-40B4-BE49-F238E27FC236}">
                <a16:creationId xmlns:a16="http://schemas.microsoft.com/office/drawing/2014/main" id="{95F1BEC1-15A8-6E81-FD89-66C23AC52CD9}"/>
              </a:ext>
            </a:extLst>
          </p:cNvPr>
          <p:cNvSpPr txBox="1"/>
          <p:nvPr/>
        </p:nvSpPr>
        <p:spPr>
          <a:xfrm>
            <a:off x="4310905" y="1737767"/>
            <a:ext cx="232756" cy="194925"/>
          </a:xfrm>
          <a:prstGeom prst="rect">
            <a:avLst/>
          </a:prstGeom>
          <a:noFill/>
        </p:spPr>
        <p:txBody>
          <a:bodyPr wrap="none" rtlCol="0">
            <a:spAutoFit/>
          </a:bodyPr>
          <a:lstStyle/>
          <a:p>
            <a:r>
              <a:rPr lang="en-US" sz="1000" baseline="30000" dirty="0"/>
              <a:t>†</a:t>
            </a:r>
            <a:endParaRPr lang="en-US" sz="1000" baseline="30000" noProof="0" dirty="0"/>
          </a:p>
        </p:txBody>
      </p:sp>
    </p:spTree>
    <p:custDataLst>
      <p:tags r:id="rId1"/>
    </p:custDataLst>
    <p:extLst>
      <p:ext uri="{BB962C8B-B14F-4D97-AF65-F5344CB8AC3E}">
        <p14:creationId xmlns:p14="http://schemas.microsoft.com/office/powerpoint/2010/main" val="2540047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94139-AFC1-4EDC-4F58-E2CC3AE42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ECB77E-FC0F-EF14-F79E-D4AB14D9945F}"/>
              </a:ext>
            </a:extLst>
          </p:cNvPr>
          <p:cNvSpPr>
            <a:spLocks noGrp="1"/>
          </p:cNvSpPr>
          <p:nvPr>
            <p:ph type="title"/>
          </p:nvPr>
        </p:nvSpPr>
        <p:spPr>
          <a:xfrm>
            <a:off x="311151" y="451636"/>
            <a:ext cx="6551508" cy="573087"/>
          </a:xfrm>
        </p:spPr>
        <p:txBody>
          <a:bodyPr>
            <a:normAutofit/>
          </a:bodyPr>
          <a:lstStyle/>
          <a:p>
            <a:r>
              <a:rPr lang="en-US" noProof="0" dirty="0"/>
              <a:t>Conclusion</a:t>
            </a:r>
          </a:p>
        </p:txBody>
      </p:sp>
      <p:sp>
        <p:nvSpPr>
          <p:cNvPr id="3" name="Text Placeholder 2">
            <a:extLst>
              <a:ext uri="{FF2B5EF4-FFF2-40B4-BE49-F238E27FC236}">
                <a16:creationId xmlns:a16="http://schemas.microsoft.com/office/drawing/2014/main" id="{237C1751-17CD-6B0D-DDAA-402A1C715AF0}"/>
              </a:ext>
            </a:extLst>
          </p:cNvPr>
          <p:cNvSpPr>
            <a:spLocks noGrp="1"/>
          </p:cNvSpPr>
          <p:nvPr>
            <p:ph type="body" idx="1"/>
          </p:nvPr>
        </p:nvSpPr>
        <p:spPr>
          <a:xfrm>
            <a:off x="311151" y="1332818"/>
            <a:ext cx="8521700" cy="3190875"/>
          </a:xfrm>
          <a:noFill/>
          <a:ln>
            <a:noFill/>
          </a:ln>
        </p:spPr>
        <p:txBody>
          <a:bodyPr spcFirstLastPara="1" wrap="square" lIns="91425" tIns="91425" rIns="91425" bIns="91425" anchor="t" anchorCtr="0">
            <a:normAutofit/>
          </a:bodyPr>
          <a:lstStyle/>
          <a:p>
            <a:pPr>
              <a:buFont typeface="Arial" panose="020B0604020202020204" pitchFamily="34" charset="0"/>
              <a:buChar char="•"/>
            </a:pPr>
            <a:r>
              <a:rPr lang="en-US" noProof="0" dirty="0"/>
              <a:t>Baseline infarct patterns in the MRI sub-study included all expected patterns, including single small subcortical strokes</a:t>
            </a:r>
            <a:endParaRPr lang="en-US" noProof="0" dirty="0">
              <a:solidFill>
                <a:srgbClr val="000000"/>
              </a:solidFill>
            </a:endParaRPr>
          </a:p>
          <a:p>
            <a:pPr>
              <a:buFont typeface="Arial" panose="020B0604020202020204" pitchFamily="34" charset="0"/>
              <a:buChar char="•"/>
            </a:pPr>
            <a:endParaRPr lang="en-US" noProof="0" dirty="0"/>
          </a:p>
          <a:p>
            <a:pPr>
              <a:buFont typeface="Arial" panose="020B0604020202020204" pitchFamily="34" charset="0"/>
              <a:buChar char="•"/>
            </a:pPr>
            <a:r>
              <a:rPr lang="en-US" noProof="0" dirty="0"/>
              <a:t>The treatment effect of asundexian was directionally consistent across baseline MRI infarct patterns, with no evidence</a:t>
            </a:r>
            <a:r>
              <a:rPr lang="en-US" dirty="0"/>
              <a:t> of treatment-effect heterogeneity</a:t>
            </a:r>
            <a:endParaRPr lang="en-US" noProof="0" dirty="0"/>
          </a:p>
          <a:p>
            <a:pPr lvl="1">
              <a:buClr>
                <a:srgbClr val="51B848"/>
              </a:buClr>
              <a:buSzPct val="100000"/>
              <a:buFont typeface="Arial" panose="020B0604020202020204" pitchFamily="34" charset="0"/>
              <a:buChar char="–"/>
            </a:pPr>
            <a:r>
              <a:rPr lang="en-US" noProof="0" dirty="0"/>
              <a:t>The MRI results are consistent with, and reinforce, results of the TOAST subgroup analysis demonstrating effect of asundexian across clinical categories</a:t>
            </a:r>
          </a:p>
          <a:p>
            <a:pPr lvl="1">
              <a:buClr>
                <a:srgbClr val="51B848"/>
              </a:buClr>
              <a:buSzPct val="100000"/>
              <a:buFont typeface="Arial" panose="020B0604020202020204" pitchFamily="34" charset="0"/>
              <a:buChar char="–"/>
            </a:pPr>
            <a:endParaRPr lang="en-US" noProof="0" dirty="0"/>
          </a:p>
          <a:p>
            <a:pPr>
              <a:buFont typeface="Arial" panose="020B0604020202020204" pitchFamily="34" charset="0"/>
              <a:buChar char="•"/>
            </a:pPr>
            <a:r>
              <a:rPr lang="en-US" noProof="0" dirty="0"/>
              <a:t>There was no increase in ISTH major bleeding across MRI infarct patterns and only two hemorrhagic stroke occurrences in each arm, despite high prevalence of hemorrhagic transformation (~30%) and microbleeds (~40%)</a:t>
            </a:r>
          </a:p>
          <a:p>
            <a:pPr marL="0" indent="0">
              <a:buNone/>
            </a:pPr>
            <a:endParaRPr lang="en-US" noProof="0" dirty="0"/>
          </a:p>
        </p:txBody>
      </p:sp>
      <p:sp>
        <p:nvSpPr>
          <p:cNvPr id="5" name="TextBox 4">
            <a:extLst>
              <a:ext uri="{FF2B5EF4-FFF2-40B4-BE49-F238E27FC236}">
                <a16:creationId xmlns:a16="http://schemas.microsoft.com/office/drawing/2014/main" id="{E36F6E2C-D118-7AFA-98AF-85981122432A}"/>
              </a:ext>
            </a:extLst>
          </p:cNvPr>
          <p:cNvSpPr txBox="1"/>
          <p:nvPr/>
        </p:nvSpPr>
        <p:spPr>
          <a:xfrm>
            <a:off x="311150" y="4485352"/>
            <a:ext cx="8586483" cy="194990"/>
          </a:xfrm>
          <a:prstGeom prst="rect">
            <a:avLst/>
          </a:prstGeom>
          <a:noFill/>
        </p:spPr>
        <p:txBody>
          <a:bodyPr wrap="square" rtlCol="0" anchor="b" anchorCtr="0">
            <a:noAutofit/>
          </a:bodyPr>
          <a:lstStyle/>
          <a:p>
            <a:r>
              <a:rPr lang="en-US" sz="600" dirty="0"/>
              <a:t>ISTH, International Society on Thrombosis and Haemostasis; </a:t>
            </a:r>
            <a:r>
              <a:rPr lang="en-US" sz="600" noProof="0" dirty="0"/>
              <a:t>MRI, magnetic resonance imaging; TOAST, Trial of Org 10172 in Acute Stroke Treatment.</a:t>
            </a:r>
          </a:p>
        </p:txBody>
      </p:sp>
    </p:spTree>
    <p:custDataLst>
      <p:tags r:id="rId1"/>
    </p:custDataLst>
    <p:extLst>
      <p:ext uri="{BB962C8B-B14F-4D97-AF65-F5344CB8AC3E}">
        <p14:creationId xmlns:p14="http://schemas.microsoft.com/office/powerpoint/2010/main" val="2435083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84BCC-7641-EBFD-89F1-6FB29E35F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9F4F6-CF06-119C-6AC9-451F2221895F}"/>
              </a:ext>
            </a:extLst>
          </p:cNvPr>
          <p:cNvSpPr>
            <a:spLocks noGrp="1"/>
          </p:cNvSpPr>
          <p:nvPr>
            <p:ph type="title"/>
          </p:nvPr>
        </p:nvSpPr>
        <p:spPr>
          <a:xfrm>
            <a:off x="311151" y="451636"/>
            <a:ext cx="6551509" cy="573087"/>
          </a:xfrm>
        </p:spPr>
        <p:txBody>
          <a:bodyPr>
            <a:normAutofit/>
          </a:bodyPr>
          <a:lstStyle/>
          <a:p>
            <a:r>
              <a:rPr lang="en-US" noProof="0" dirty="0"/>
              <a:t>Acknowledgments</a:t>
            </a:r>
          </a:p>
        </p:txBody>
      </p:sp>
      <p:sp>
        <p:nvSpPr>
          <p:cNvPr id="3" name="Text Placeholder 2">
            <a:extLst>
              <a:ext uri="{FF2B5EF4-FFF2-40B4-BE49-F238E27FC236}">
                <a16:creationId xmlns:a16="http://schemas.microsoft.com/office/drawing/2014/main" id="{F2BFC168-0DA7-3429-E08F-9D1EBC4A2CC7}"/>
              </a:ext>
            </a:extLst>
          </p:cNvPr>
          <p:cNvSpPr>
            <a:spLocks noGrp="1"/>
          </p:cNvSpPr>
          <p:nvPr>
            <p:ph type="body" idx="1"/>
          </p:nvPr>
        </p:nvSpPr>
        <p:spPr>
          <a:xfrm>
            <a:off x="311151" y="1302810"/>
            <a:ext cx="8340480" cy="3190875"/>
          </a:xfrm>
        </p:spPr>
        <p:txBody>
          <a:bodyPr/>
          <a:lstStyle/>
          <a:p>
            <a:pPr marL="180000" indent="-180000"/>
            <a:r>
              <a:rPr lang="en-US" noProof="0" dirty="0"/>
              <a:t>The authors thank the Steering Committee and independent Data Monitoring Committee members, the study operations teams, the OCEANIC investigators including the MRI substudy investigators, the study site coordinators, the imaging core lab, and especially the patients and their families, who made this study possible. </a:t>
            </a:r>
          </a:p>
          <a:p>
            <a:pPr marL="180000" indent="-180000"/>
            <a:r>
              <a:rPr lang="en-US" noProof="0" dirty="0"/>
              <a:t>This study was funded Bayer AG. Asundexian is not yet approved for use.</a:t>
            </a:r>
          </a:p>
          <a:p>
            <a:pPr marL="180000" indent="-180000"/>
            <a:r>
              <a:rPr lang="en-US" noProof="0" dirty="0"/>
              <a:t>Editorial support was provided by Prime Group of Companies (Knutsford, UK), funded by Bayer AG</a:t>
            </a:r>
          </a:p>
          <a:p>
            <a:pPr marL="180000" indent="-180000"/>
            <a:endParaRPr lang="en-US" noProof="0" dirty="0"/>
          </a:p>
        </p:txBody>
      </p:sp>
      <p:sp>
        <p:nvSpPr>
          <p:cNvPr id="4" name="TextBox 3">
            <a:extLst>
              <a:ext uri="{FF2B5EF4-FFF2-40B4-BE49-F238E27FC236}">
                <a16:creationId xmlns:a16="http://schemas.microsoft.com/office/drawing/2014/main" id="{81DA0CD9-3974-C95F-4FF2-9A08EBDD415D}"/>
              </a:ext>
            </a:extLst>
          </p:cNvPr>
          <p:cNvSpPr txBox="1"/>
          <p:nvPr/>
        </p:nvSpPr>
        <p:spPr>
          <a:xfrm>
            <a:off x="2080062" y="3518249"/>
            <a:ext cx="3913252" cy="3385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rial"/>
                <a:cs typeface="Arial"/>
                <a:sym typeface="Arial"/>
              </a:rPr>
              <a:t>Scan to view the oral presentation slides:</a:t>
            </a:r>
          </a:p>
        </p:txBody>
      </p:sp>
      <p:pic>
        <p:nvPicPr>
          <p:cNvPr id="8" name="Picture 7">
            <a:extLst>
              <a:ext uri="{FF2B5EF4-FFF2-40B4-BE49-F238E27FC236}">
                <a16:creationId xmlns:a16="http://schemas.microsoft.com/office/drawing/2014/main" id="{2F96E3BD-31F9-E9A0-F553-8460827AAEC5}"/>
              </a:ext>
            </a:extLst>
          </p:cNvPr>
          <p:cNvPicPr>
            <a:picLocks noChangeAspect="1"/>
          </p:cNvPicPr>
          <p:nvPr/>
        </p:nvPicPr>
        <p:blipFill>
          <a:blip r:embed="rId3"/>
          <a:stretch>
            <a:fillRect/>
          </a:stretch>
        </p:blipFill>
        <p:spPr>
          <a:xfrm>
            <a:off x="6096554" y="3219515"/>
            <a:ext cx="876544" cy="936021"/>
          </a:xfrm>
          <a:prstGeom prst="rect">
            <a:avLst/>
          </a:prstGeom>
        </p:spPr>
      </p:pic>
    </p:spTree>
    <p:custDataLst>
      <p:tags r:id="rId1"/>
    </p:custDataLst>
    <p:extLst>
      <p:ext uri="{BB962C8B-B14F-4D97-AF65-F5344CB8AC3E}">
        <p14:creationId xmlns:p14="http://schemas.microsoft.com/office/powerpoint/2010/main" val="1919900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9"/>
  <p:tag name="ARTICULATE_DESIGN_ID_SIMPLE LIGHT" val="inQPQTIL"/>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C899011D19C2C45A4560AA236A35203" ma:contentTypeVersion="16" ma:contentTypeDescription="Create a new document." ma:contentTypeScope="" ma:versionID="31370214f753be07733dacac1a10de66">
  <xsd:schema xmlns:xsd="http://www.w3.org/2001/XMLSchema" xmlns:xs="http://www.w3.org/2001/XMLSchema" xmlns:p="http://schemas.microsoft.com/office/2006/metadata/properties" xmlns:ns1="http://schemas.microsoft.com/sharepoint/v3" xmlns:ns2="aaf49cd9-f9ac-4051-ae73-cddfb3661086" xmlns:ns3="304583a6-d2dd-486a-b814-96e06ea7ee0b" targetNamespace="http://schemas.microsoft.com/office/2006/metadata/properties" ma:root="true" ma:fieldsID="6ed9e97e2db43a170d341f65d68fcb82" ns1:_="" ns2:_="" ns3:_="">
    <xsd:import namespace="http://schemas.microsoft.com/sharepoint/v3"/>
    <xsd:import namespace="aaf49cd9-f9ac-4051-ae73-cddfb3661086"/>
    <xsd:import namespace="304583a6-d2dd-486a-b814-96e06ea7ee0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f49cd9-f9ac-4051-ae73-cddfb36610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bc43322-b630-4bac-8b27-31def233d1d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04583a6-d2dd-486a-b814-96e06ea7ee0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cc752be-d39a-4191-9971-eaba44697d35}" ma:internalName="TaxCatchAll" ma:showField="CatchAllData" ma:web="304583a6-d2dd-486a-b814-96e06ea7ee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04583a6-d2dd-486a-b814-96e06ea7ee0b" xsi:nil="true"/>
    <lcf76f155ced4ddcb4097134ff3c332f xmlns="aaf49cd9-f9ac-4051-ae73-cddfb3661086">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976E6AA8-327C-475A-988E-14B9EDF74DF0}">
  <ds:schemaRefs>
    <ds:schemaRef ds:uri="http://schemas.microsoft.com/sharepoint/v3/contenttype/forms"/>
  </ds:schemaRefs>
</ds:datastoreItem>
</file>

<file path=customXml/itemProps2.xml><?xml version="1.0" encoding="utf-8"?>
<ds:datastoreItem xmlns:ds="http://schemas.openxmlformats.org/officeDocument/2006/customXml" ds:itemID="{63DFB3C8-C191-43D7-847F-0F66A2B93B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af49cd9-f9ac-4051-ae73-cddfb3661086"/>
    <ds:schemaRef ds:uri="304583a6-d2dd-486a-b814-96e06ea7ee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7E687F-38DE-4D5E-B522-6D9148A0FD40}">
  <ds:schemaRefs>
    <ds:schemaRef ds:uri="http://purl.org/dc/dcmitype/"/>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42e5fd3e-1204-4d5f-9dba-3bc3fb8ac024"/>
    <ds:schemaRef ds:uri="cd22e371-b782-402e-9b5f-449ac31d1bb9"/>
    <ds:schemaRef ds:uri="http://www.w3.org/XML/1998/namespace"/>
    <ds:schemaRef ds:uri="304583a6-d2dd-486a-b814-96e06ea7ee0b"/>
    <ds:schemaRef ds:uri="aaf49cd9-f9ac-4051-ae73-cddfb3661086"/>
    <ds:schemaRef ds:uri="http://schemas.microsoft.com/sharepoint/v3"/>
  </ds:schemaRefs>
</ds:datastoreItem>
</file>

<file path=docMetadata/LabelInfo.xml><?xml version="1.0" encoding="utf-8"?>
<clbl:labelList xmlns:clbl="http://schemas.microsoft.com/office/2020/mipLabelMetadata">
  <clbl:label id="{521aa0d7-a205-4f60-b4f4-0d61aa10854a}" enabled="0" method="" siteId="{521aa0d7-a205-4f60-b4f4-0d61aa10854a}" removed="1"/>
</clbl:labelList>
</file>

<file path=docProps/app.xml><?xml version="1.0" encoding="utf-8"?>
<Properties xmlns="http://schemas.openxmlformats.org/officeDocument/2006/extended-properties" xmlns:vt="http://schemas.openxmlformats.org/officeDocument/2006/docPropsVTypes">
  <TotalTime>732</TotalTime>
  <Words>2776</Words>
  <Application>Microsoft Office PowerPoint</Application>
  <PresentationFormat>On-screen Show (16:9)</PresentationFormat>
  <Paragraphs>454</Paragraphs>
  <Slides>20</Slides>
  <Notes>12</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Simple Light</vt:lpstr>
      <vt:lpstr>1_Simple Light</vt:lpstr>
      <vt:lpstr>Raed A. Joundi,1 Ashkan Shoamanesh, Qiang Dong, Teriyuki Hirano, Pablo Amaya,  Charlotte Cordonnier, Scott E. Kasner, Jeffrey L. Saver, Georgios Tsivgoulis, Bruce C.V. Campbell, Martin Kovar, Robert Mikulik, Gisele Sampaio Silva, José M. Ferro, Daniel Bereczki, Agnieszka Slowik, Robin Lemmens, Jaime Masjuan, Michael Knoflach, Roland Veltkamp, Thompson Robinson,  Peter Turcani, Gian Marco De Marchis, I-Hui Lee, Serefnur Ozturk, Ivan Staikov, Andrea Zini,  Andrew M. Demchuk, P.N. Sylaja, Fan Kee Hoo, Saule T. Turespekova, Karleen Schulze, Lizhen Xu, Angela Wang, Jodi Miller, Pablo Colorado, Lars Keller, Eva Muehlhofer, Eric Smith, Mukul Sharma  1. Presenting author: Department of Medicine, Population Health Research Institute, McMaster University, Hamilton, Ontario, Canada</vt:lpstr>
      <vt:lpstr>Disclosure</vt:lpstr>
      <vt:lpstr>OCEANIC-STROKE primary efficacy and safety endpoints</vt:lpstr>
      <vt:lpstr>OCEANIC-STROKE: Study design</vt:lpstr>
      <vt:lpstr>Background and objective of MRI sub-study</vt:lpstr>
      <vt:lpstr>Methods: MRI substudy</vt:lpstr>
      <vt:lpstr>Methods: MRI substudy</vt:lpstr>
      <vt:lpstr>MRI sub-study participant flow</vt:lpstr>
      <vt:lpstr>Baseline characteristics of MRI substudy participants by treatment arms</vt:lpstr>
      <vt:lpstr>Baseline hemorrhagic transformation and white matter hyperintensity severity by treatment (DWI+ population)</vt:lpstr>
      <vt:lpstr>Baseline microbleed severity by treatment</vt:lpstr>
      <vt:lpstr>PowerPoint Presentation</vt:lpstr>
      <vt:lpstr>Efficacy endpoints: ischemic stroke and all stroke</vt:lpstr>
      <vt:lpstr>Occurrence of ischemic stroke by treatment, stratified by baseline infarct pattern  (DWI+ population)</vt:lpstr>
      <vt:lpstr>Occurrence of ischemic stroke by treatment, stratified by baseline infarct pattern  (DWI+ population)</vt:lpstr>
      <vt:lpstr>Efficacy: Ischemic stroke</vt:lpstr>
      <vt:lpstr>The efficacy across MRI infarct patterns is consistent with the results of the TOAST clinical subtypes in the main OCEANIC trial</vt:lpstr>
      <vt:lpstr>Safety: ISTH major bleeding</vt:lpstr>
      <vt:lpstr>Conclusion</vt:lpstr>
      <vt:lpstr>Acknowledgments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Adam Bouchard</dc:creator>
  <cp:lastModifiedBy>Moamen Hammad</cp:lastModifiedBy>
  <cp:revision>110</cp:revision>
  <dcterms:modified xsi:type="dcterms:W3CDTF">2026-10-26T15:16:56Z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0x0101001C899011D19C2C45A4560AA236A35203</vt:lpwstr>
  </property>
  <property fmtid="{D5CDD505-2E9C-101B-9397-08002B2CF9AE}" pid="3" name="MediaServiceImageTags">
    <vt:lpwstr/>
  </property>
  <property fmtid="{D5CDD505-2E9C-101B-9397-08002B2CF9AE}" pid="4" name="ArticulateGUID">
    <vt:lpwstr>74A0149F-5CDC-4838-99F5-A1C918857531</vt:lpwstr>
  </property>
  <property fmtid="{D5CDD505-2E9C-101B-9397-08002B2CF9AE}" pid="5" name="ArticulatePath">
    <vt:lpwstr>https://primemedica.sharepoint.com/sites/Presentations/Shared Documents/General/Bayer/18030774 OCEANIC MRI WSC 2026 slides/261015_WSC OCEANIC MRI ORAL_D1_v0.1_LM</vt:lpwstr>
  </property>
  <property fmtid="{D5CDD505-2E9C-101B-9397-08002B2CF9AE}" pid="6" name="MSIP_Label_7f850223-87a8-40c3-9eb2-432606efca2a_Enabled">
    <vt:lpwstr>true</vt:lpwstr>
  </property>
  <property fmtid="{D5CDD505-2E9C-101B-9397-08002B2CF9AE}" pid="7" name="MSIP_Label_7f850223-87a8-40c3-9eb2-432606efca2a_SetDate">
    <vt:lpwstr>2026-10-26T15:16:55Z</vt:lpwstr>
  </property>
  <property fmtid="{D5CDD505-2E9C-101B-9397-08002B2CF9AE}" pid="8" name="MSIP_Label_7f850223-87a8-40c3-9eb2-432606efca2a_Method">
    <vt:lpwstr>Standard</vt:lpwstr>
  </property>
  <property fmtid="{D5CDD505-2E9C-101B-9397-08002B2CF9AE}" pid="9" name="MSIP_Label_7f850223-87a8-40c3-9eb2-432606efca2a_Name">
    <vt:lpwstr>7f850223-87a8-40c3-9eb2-432606efca2a</vt:lpwstr>
  </property>
  <property fmtid="{D5CDD505-2E9C-101B-9397-08002B2CF9AE}" pid="10" name="MSIP_Label_7f850223-87a8-40c3-9eb2-432606efca2a_SiteId">
    <vt:lpwstr>fcb2b37b-5da0-466b-9b83-0014b67a7c78</vt:lpwstr>
  </property>
  <property fmtid="{D5CDD505-2E9C-101B-9397-08002B2CF9AE}" pid="11" name="MSIP_Label_7f850223-87a8-40c3-9eb2-432606efca2a_ActionId">
    <vt:lpwstr>65c0602a-bf70-4780-8f40-a89ceb42a038</vt:lpwstr>
  </property>
  <property fmtid="{D5CDD505-2E9C-101B-9397-08002B2CF9AE}" pid="12" name="MSIP_Label_7f850223-87a8-40c3-9eb2-432606efca2a_ContentBits">
    <vt:lpwstr>0</vt:lpwstr>
  </property>
  <property fmtid="{D5CDD505-2E9C-101B-9397-08002B2CF9AE}" pid="13" name="MSIP_Label_7f850223-87a8-40c3-9eb2-432606efca2a_Tag">
    <vt:lpwstr>10, 3, 0, 2</vt:lpwstr>
  </property>
</Properties>
</file>